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9" r:id="rId4"/>
  </p:sldMasterIdLst>
  <p:notesMasterIdLst>
    <p:notesMasterId r:id="rId28"/>
  </p:notesMasterIdLst>
  <p:handoutMasterIdLst>
    <p:handoutMasterId r:id="rId29"/>
  </p:handoutMasterIdLst>
  <p:sldIdLst>
    <p:sldId id="295" r:id="rId5"/>
    <p:sldId id="311" r:id="rId6"/>
    <p:sldId id="352" r:id="rId7"/>
    <p:sldId id="353" r:id="rId8"/>
    <p:sldId id="354" r:id="rId9"/>
    <p:sldId id="325" r:id="rId10"/>
    <p:sldId id="341" r:id="rId11"/>
    <p:sldId id="340" r:id="rId12"/>
    <p:sldId id="345" r:id="rId13"/>
    <p:sldId id="314" r:id="rId14"/>
    <p:sldId id="305" r:id="rId15"/>
    <p:sldId id="339" r:id="rId16"/>
    <p:sldId id="374" r:id="rId17"/>
    <p:sldId id="373" r:id="rId18"/>
    <p:sldId id="372" r:id="rId19"/>
    <p:sldId id="371" r:id="rId20"/>
    <p:sldId id="358" r:id="rId21"/>
    <p:sldId id="355" r:id="rId22"/>
    <p:sldId id="356" r:id="rId23"/>
    <p:sldId id="359" r:id="rId24"/>
    <p:sldId id="360" r:id="rId25"/>
    <p:sldId id="361" r:id="rId26"/>
    <p:sldId id="362" r:id="rId27"/>
  </p:sldIdLst>
  <p:sldSz cx="12192000" cy="6858000"/>
  <p:notesSz cx="7315200" cy="96012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CCFF"/>
    <a:srgbClr val="FF9933"/>
    <a:srgbClr val="FFFF99"/>
    <a:srgbClr val="A9CEEF"/>
    <a:srgbClr val="BBD8F3"/>
    <a:srgbClr val="A2CAEE"/>
    <a:srgbClr val="FFFF00"/>
    <a:srgbClr val="5B16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7E41D4-6794-47B8-99F5-CF89E8873FD5}" v="24" dt="2024-07-22T18:42:56.0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891" autoAdjust="0"/>
  </p:normalViewPr>
  <p:slideViewPr>
    <p:cSldViewPr snapToGrid="0">
      <p:cViewPr varScale="1">
        <p:scale>
          <a:sx n="86" d="100"/>
          <a:sy n="86" d="100"/>
        </p:scale>
        <p:origin x="1518" y="78"/>
      </p:cViewPr>
      <p:guideLst>
        <p:guide orient="horz" pos="2160"/>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defRPr sz="1100" i="1"/>
            </a:lvl1pPr>
          </a:lstStyle>
          <a:p>
            <a:pPr>
              <a:defRPr/>
            </a:pPr>
            <a:endParaRPr lang="en-US"/>
          </a:p>
        </p:txBody>
      </p:sp>
      <p:sp>
        <p:nvSpPr>
          <p:cNvPr id="3075" name="Rectangle 3"/>
          <p:cNvSpPr>
            <a:spLocks noGrp="1" noChangeArrowheads="1"/>
          </p:cNvSpPr>
          <p:nvPr>
            <p:ph type="dt" sz="quarter" idx="1"/>
          </p:nvPr>
        </p:nvSpPr>
        <p:spPr bwMode="auto">
          <a:xfrm>
            <a:off x="4144963" y="-1588"/>
            <a:ext cx="3170237"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lgn="r">
              <a:defRPr sz="1100" i="1"/>
            </a:lvl1pPr>
          </a:lstStyle>
          <a:p>
            <a:pPr>
              <a:defRPr/>
            </a:pPr>
            <a:endParaRPr lang="en-US"/>
          </a:p>
        </p:txBody>
      </p:sp>
      <p:sp>
        <p:nvSpPr>
          <p:cNvPr id="3076" name="Rectangle 4"/>
          <p:cNvSpPr>
            <a:spLocks noGrp="1" noChangeArrowheads="1"/>
          </p:cNvSpPr>
          <p:nvPr>
            <p:ph type="ftr" sz="quarter" idx="2"/>
          </p:nvPr>
        </p:nvSpPr>
        <p:spPr bwMode="auto">
          <a:xfrm>
            <a:off x="-1588" y="9120188"/>
            <a:ext cx="3170238"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defRPr sz="1100" i="1"/>
            </a:lvl1pPr>
          </a:lstStyle>
          <a:p>
            <a:pPr>
              <a:defRPr/>
            </a:pPr>
            <a:endParaRPr lang="en-US"/>
          </a:p>
        </p:txBody>
      </p:sp>
      <p:sp>
        <p:nvSpPr>
          <p:cNvPr id="3077" name="Rectangle 5"/>
          <p:cNvSpPr>
            <a:spLocks noGrp="1" noChangeArrowheads="1"/>
          </p:cNvSpPr>
          <p:nvPr>
            <p:ph type="sldNum" sz="quarter" idx="3"/>
          </p:nvPr>
        </p:nvSpPr>
        <p:spPr bwMode="auto">
          <a:xfrm>
            <a:off x="4144963" y="9120188"/>
            <a:ext cx="3170237"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lgn="r">
              <a:defRPr sz="1100" i="1"/>
            </a:lvl1pPr>
          </a:lstStyle>
          <a:p>
            <a:fld id="{BB0DAD36-FDB1-4024-9DD3-6826F1A8FF59}" type="slidenum">
              <a:rPr lang="en-US" altLang="en-US"/>
              <a:pPr/>
              <a:t>‹#›</a:t>
            </a:fld>
            <a:endParaRPr lang="en-US" altLang="en-US"/>
          </a:p>
        </p:txBody>
      </p:sp>
    </p:spTree>
    <p:extLst>
      <p:ext uri="{BB962C8B-B14F-4D97-AF65-F5344CB8AC3E}">
        <p14:creationId xmlns:p14="http://schemas.microsoft.com/office/powerpoint/2010/main" val="3512214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defRPr sz="1100" i="1"/>
            </a:lvl1pPr>
          </a:lstStyle>
          <a:p>
            <a:pPr>
              <a:defRPr/>
            </a:pPr>
            <a:endParaRPr lang="en-US"/>
          </a:p>
        </p:txBody>
      </p:sp>
      <p:sp>
        <p:nvSpPr>
          <p:cNvPr id="2051" name="Rectangle 3"/>
          <p:cNvSpPr>
            <a:spLocks noGrp="1" noChangeArrowheads="1"/>
          </p:cNvSpPr>
          <p:nvPr>
            <p:ph type="dt" idx="1"/>
          </p:nvPr>
        </p:nvSpPr>
        <p:spPr bwMode="auto">
          <a:xfrm>
            <a:off x="4144963" y="-1588"/>
            <a:ext cx="3170237"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lgn="r">
              <a:defRPr sz="1100" i="1"/>
            </a:lvl1pPr>
          </a:lstStyle>
          <a:p>
            <a:pPr>
              <a:defRPr/>
            </a:pPr>
            <a:endParaRPr lang="en-US"/>
          </a:p>
        </p:txBody>
      </p:sp>
      <p:sp>
        <p:nvSpPr>
          <p:cNvPr id="2052" name="Rectangle 4"/>
          <p:cNvSpPr>
            <a:spLocks noGrp="1" noChangeArrowheads="1"/>
          </p:cNvSpPr>
          <p:nvPr>
            <p:ph type="ftr" sz="quarter" idx="4"/>
          </p:nvPr>
        </p:nvSpPr>
        <p:spPr bwMode="auto">
          <a:xfrm>
            <a:off x="-1588" y="9120188"/>
            <a:ext cx="3170238"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defRPr sz="1100" i="1"/>
            </a:lvl1pPr>
          </a:lstStyle>
          <a:p>
            <a:pPr>
              <a:defRPr/>
            </a:pPr>
            <a:endParaRPr lang="en-US"/>
          </a:p>
        </p:txBody>
      </p:sp>
      <p:sp>
        <p:nvSpPr>
          <p:cNvPr id="2053" name="Rectangle 5"/>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lgn="r">
              <a:defRPr sz="1100" i="1"/>
            </a:lvl1pPr>
          </a:lstStyle>
          <a:p>
            <a:fld id="{5C2BD076-25D8-4A89-AE90-4BBE34C206C4}" type="slidenum">
              <a:rPr lang="en-US" altLang="en-US"/>
              <a:pPr/>
              <a:t>‹#›</a:t>
            </a:fld>
            <a:endParaRPr lang="en-US" altLang="en-US"/>
          </a:p>
        </p:txBody>
      </p:sp>
      <p:sp>
        <p:nvSpPr>
          <p:cNvPr id="2054" name="Rectangle 6"/>
          <p:cNvSpPr>
            <a:spLocks noGrp="1" noChangeArrowheads="1"/>
          </p:cNvSpPr>
          <p:nvPr>
            <p:ph type="body" sz="quarter" idx="3"/>
          </p:nvPr>
        </p:nvSpPr>
        <p:spPr bwMode="auto">
          <a:xfrm>
            <a:off x="973138" y="4560888"/>
            <a:ext cx="5365750" cy="4319587"/>
          </a:xfrm>
          <a:prstGeom prst="rect">
            <a:avLst/>
          </a:prstGeom>
          <a:noFill/>
          <a:ln w="9525">
            <a:noFill/>
            <a:miter lim="800000"/>
            <a:headEnd/>
            <a:tailEnd/>
          </a:ln>
          <a:effectLst/>
        </p:spPr>
        <p:txBody>
          <a:bodyPr vert="horz" wrap="square" lIns="98447" tIns="49224" rIns="98447" bIns="49224"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469900" y="727075"/>
            <a:ext cx="6373813" cy="35861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38765843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xfrm>
            <a:off x="469900" y="727075"/>
            <a:ext cx="6373813" cy="3586163"/>
          </a:xfrm>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9615796-9DA1-4FDE-9B86-90498399EAE1}" type="slidenum">
              <a:rPr lang="en-US" altLang="en-US" sz="1100"/>
              <a:pPr/>
              <a:t>1</a:t>
            </a:fld>
            <a:endParaRPr lang="en-US" altLang="en-US" sz="1100"/>
          </a:p>
        </p:txBody>
      </p:sp>
    </p:spTree>
    <p:extLst>
      <p:ext uri="{BB962C8B-B14F-4D97-AF65-F5344CB8AC3E}">
        <p14:creationId xmlns:p14="http://schemas.microsoft.com/office/powerpoint/2010/main" val="22827678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xfrm>
            <a:off x="469900" y="727075"/>
            <a:ext cx="6373813" cy="3586163"/>
          </a:xfrm>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099B18B-BE67-4A71-A602-82AFC44295EA}" type="slidenum">
              <a:rPr lang="en-US" altLang="en-US" sz="1100"/>
              <a:pPr/>
              <a:t>10</a:t>
            </a:fld>
            <a:endParaRPr lang="en-US" altLang="en-US" sz="1100"/>
          </a:p>
        </p:txBody>
      </p:sp>
    </p:spTree>
    <p:extLst>
      <p:ext uri="{BB962C8B-B14F-4D97-AF65-F5344CB8AC3E}">
        <p14:creationId xmlns:p14="http://schemas.microsoft.com/office/powerpoint/2010/main" val="29505094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xfrm>
            <a:off x="469900" y="727075"/>
            <a:ext cx="6373813" cy="3586163"/>
          </a:xfrm>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Equation E3-1 defines the strength as an effective critical stress times the gross area of the cross section. </a:t>
            </a:r>
          </a:p>
          <a:p>
            <a:r>
              <a:rPr lang="en-US" altLang="en-US" dirty="0" err="1"/>
              <a:t>F</a:t>
            </a:r>
            <a:r>
              <a:rPr lang="en-US" altLang="en-US" baseline="-25000" dirty="0" err="1"/>
              <a:t>cr</a:t>
            </a:r>
            <a:r>
              <a:rPr lang="en-US" altLang="en-US" dirty="0"/>
              <a:t> is therefore limited to </a:t>
            </a:r>
            <a:r>
              <a:rPr lang="en-US" altLang="en-US" dirty="0" err="1"/>
              <a:t>F</a:t>
            </a:r>
            <a:r>
              <a:rPr lang="en-US" altLang="en-US" baseline="-25000" dirty="0" err="1"/>
              <a:t>y</a:t>
            </a:r>
            <a:r>
              <a:rPr lang="en-US" altLang="en-US" baseline="0" dirty="0"/>
              <a:t>,</a:t>
            </a:r>
            <a:r>
              <a:rPr lang="en-US" altLang="en-US" dirty="0"/>
              <a:t> which would indicate the squash load.</a:t>
            </a:r>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FB14AA9D-E134-4D48-B79E-31F830C3934C}" type="slidenum">
              <a:rPr lang="en-US" altLang="en-US" sz="1100"/>
              <a:pPr/>
              <a:t>11</a:t>
            </a:fld>
            <a:endParaRPr lang="en-US" altLang="en-US" sz="1100"/>
          </a:p>
        </p:txBody>
      </p:sp>
    </p:spTree>
    <p:extLst>
      <p:ext uri="{BB962C8B-B14F-4D97-AF65-F5344CB8AC3E}">
        <p14:creationId xmlns:p14="http://schemas.microsoft.com/office/powerpoint/2010/main" val="8171616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xfrm>
            <a:off x="469900" y="727075"/>
            <a:ext cx="6373813" cy="3586163"/>
          </a:xfrm>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646C10B-6C69-49AA-9DC5-9D41B00F87BD}" type="slidenum">
              <a:rPr lang="en-US" altLang="en-US" sz="1100"/>
              <a:pPr/>
              <a:t>12</a:t>
            </a:fld>
            <a:endParaRPr lang="en-US" altLang="en-US" sz="1100"/>
          </a:p>
        </p:txBody>
      </p:sp>
    </p:spTree>
    <p:extLst>
      <p:ext uri="{BB962C8B-B14F-4D97-AF65-F5344CB8AC3E}">
        <p14:creationId xmlns:p14="http://schemas.microsoft.com/office/powerpoint/2010/main" val="2482936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xfrm>
            <a:off x="469900" y="727075"/>
            <a:ext cx="6373813" cy="3586163"/>
          </a:xfrm>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Inelastic action reduces column strength for lower values of KL/r. The maximum possible strength is the crushing limit, where all of the cross section attains F</a:t>
            </a:r>
            <a:r>
              <a:rPr lang="en-US" altLang="en-US" baseline="-25000"/>
              <a:t>y</a:t>
            </a:r>
            <a:r>
              <a:rPr lang="en-US" altLang="en-US"/>
              <a:t>. Using tangent modulus theory, we can use a reduced modulus of elasticity, E</a:t>
            </a:r>
            <a:r>
              <a:rPr lang="en-US" altLang="en-US" baseline="-25000"/>
              <a:t>t</a:t>
            </a:r>
            <a:r>
              <a:rPr lang="en-US" altLang="en-US"/>
              <a:t> in the Euler Buckling equation. E</a:t>
            </a:r>
            <a:r>
              <a:rPr lang="en-US" altLang="en-US" baseline="-25000"/>
              <a:t>t</a:t>
            </a:r>
            <a:r>
              <a:rPr lang="en-US" altLang="en-US"/>
              <a:t> is obtained from a “Stub Column” (very short section in compression) test as shown on the previous page. Alternatively, one could assume that the entire cross section continues to have a material property, E, but that all yielded portions of the cross section are no longer effective, reducing I. </a:t>
            </a:r>
            <a:r>
              <a:rPr lang="en-US" altLang="en-US">
                <a:solidFill>
                  <a:schemeClr val="bg1"/>
                </a:solidFill>
              </a:rPr>
              <a:t>In other words, E</a:t>
            </a:r>
            <a:r>
              <a:rPr lang="en-US" altLang="en-US" baseline="-25000">
                <a:solidFill>
                  <a:schemeClr val="bg1"/>
                </a:solidFill>
              </a:rPr>
              <a:t>T </a:t>
            </a:r>
            <a:r>
              <a:rPr lang="en-US" altLang="en-US">
                <a:solidFill>
                  <a:schemeClr val="bg1"/>
                </a:solidFill>
              </a:rPr>
              <a:t>= (I</a:t>
            </a:r>
            <a:r>
              <a:rPr lang="en-US" altLang="en-US" baseline="-25000">
                <a:solidFill>
                  <a:schemeClr val="bg1"/>
                </a:solidFill>
              </a:rPr>
              <a:t>e</a:t>
            </a:r>
            <a:r>
              <a:rPr lang="en-US" altLang="en-US">
                <a:solidFill>
                  <a:schemeClr val="bg1"/>
                </a:solidFill>
              </a:rPr>
              <a:t>/I)E where I</a:t>
            </a:r>
            <a:r>
              <a:rPr lang="en-US" altLang="en-US" baseline="-25000">
                <a:solidFill>
                  <a:schemeClr val="bg1"/>
                </a:solidFill>
              </a:rPr>
              <a:t>e </a:t>
            </a:r>
            <a:r>
              <a:rPr lang="en-US" altLang="en-US">
                <a:solidFill>
                  <a:schemeClr val="bg1"/>
                </a:solidFill>
              </a:rPr>
              <a:t>= I of non-yielded cross section. </a:t>
            </a:r>
            <a:r>
              <a:rPr lang="en-US" altLang="en-US"/>
              <a:t>The end result is similar, as it is the combined stiffness parameter EI that controls the buckling strength.</a:t>
            </a:r>
            <a:r>
              <a:rPr lang="en-US" altLang="en-US">
                <a:solidFill>
                  <a:schemeClr val="bg1"/>
                </a:solidFill>
              </a:rPr>
              <a:t> </a:t>
            </a:r>
            <a:endParaRPr lang="en-US" altLang="en-US"/>
          </a:p>
        </p:txBody>
      </p:sp>
      <p:sp>
        <p:nvSpPr>
          <p:cNvPr id="39940" name="Slide Number Placeholder 3"/>
          <p:cNvSpPr txBox="1">
            <a:spLocks noGrp="1"/>
          </p:cNvSpPr>
          <p:nvPr/>
        </p:nvSpPr>
        <p:spPr bwMode="auto">
          <a:xfrm>
            <a:off x="4144963" y="9120188"/>
            <a:ext cx="317023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368" tIns="0" rIns="20368" b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fld id="{C861E630-A27C-4DC3-BAC8-C3F9AE905971}" type="slidenum">
              <a:rPr lang="en-US" altLang="en-US" sz="1100" i="1"/>
              <a:pPr algn="r"/>
              <a:t>13</a:t>
            </a:fld>
            <a:endParaRPr lang="en-US" altLang="en-US" sz="1100" i="1"/>
          </a:p>
        </p:txBody>
      </p:sp>
    </p:spTree>
    <p:extLst>
      <p:ext uri="{BB962C8B-B14F-4D97-AF65-F5344CB8AC3E}">
        <p14:creationId xmlns:p14="http://schemas.microsoft.com/office/powerpoint/2010/main" val="21008401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xfrm>
            <a:off x="469900" y="727075"/>
            <a:ext cx="6373813" cy="3586163"/>
          </a:xfrm>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Inelastic action reduces column strength for lower values of KL/r. The maximum possible strength is the crushing limit, where all of the cross section attains F</a:t>
            </a:r>
            <a:r>
              <a:rPr lang="en-US" altLang="en-US" baseline="-25000"/>
              <a:t>y</a:t>
            </a:r>
            <a:r>
              <a:rPr lang="en-US" altLang="en-US"/>
              <a:t>. Using tangent modulus theory, we can use a reduced modulus of elasticity, E</a:t>
            </a:r>
            <a:r>
              <a:rPr lang="en-US" altLang="en-US" baseline="-25000"/>
              <a:t>t</a:t>
            </a:r>
            <a:r>
              <a:rPr lang="en-US" altLang="en-US"/>
              <a:t> in the Euler Buckling equation. E</a:t>
            </a:r>
            <a:r>
              <a:rPr lang="en-US" altLang="en-US" baseline="-25000"/>
              <a:t>t</a:t>
            </a:r>
            <a:r>
              <a:rPr lang="en-US" altLang="en-US"/>
              <a:t> is obtained from a “Stub Column” (very short section in compression) test as shown on the previous page. Alternatively, one could assume that the entire cross section continues to have a material property, E, but that all yielded portions of the cross section are no longer effective, reducing I. </a:t>
            </a:r>
            <a:r>
              <a:rPr lang="en-US" altLang="en-US">
                <a:solidFill>
                  <a:schemeClr val="bg1"/>
                </a:solidFill>
              </a:rPr>
              <a:t>In other words, E</a:t>
            </a:r>
            <a:r>
              <a:rPr lang="en-US" altLang="en-US" baseline="-25000">
                <a:solidFill>
                  <a:schemeClr val="bg1"/>
                </a:solidFill>
              </a:rPr>
              <a:t>T </a:t>
            </a:r>
            <a:r>
              <a:rPr lang="en-US" altLang="en-US">
                <a:solidFill>
                  <a:schemeClr val="bg1"/>
                </a:solidFill>
              </a:rPr>
              <a:t>= (I</a:t>
            </a:r>
            <a:r>
              <a:rPr lang="en-US" altLang="en-US" baseline="-25000">
                <a:solidFill>
                  <a:schemeClr val="bg1"/>
                </a:solidFill>
              </a:rPr>
              <a:t>e</a:t>
            </a:r>
            <a:r>
              <a:rPr lang="en-US" altLang="en-US">
                <a:solidFill>
                  <a:schemeClr val="bg1"/>
                </a:solidFill>
              </a:rPr>
              <a:t>/I)E where I</a:t>
            </a:r>
            <a:r>
              <a:rPr lang="en-US" altLang="en-US" baseline="-25000">
                <a:solidFill>
                  <a:schemeClr val="bg1"/>
                </a:solidFill>
              </a:rPr>
              <a:t>e </a:t>
            </a:r>
            <a:r>
              <a:rPr lang="en-US" altLang="en-US">
                <a:solidFill>
                  <a:schemeClr val="bg1"/>
                </a:solidFill>
              </a:rPr>
              <a:t>= I of non-yielded cross section. </a:t>
            </a:r>
            <a:r>
              <a:rPr lang="en-US" altLang="en-US"/>
              <a:t>The end result is similar, as it is the combined stiffness parameter EI that controls the buckling strength.</a:t>
            </a:r>
            <a:r>
              <a:rPr lang="en-US" altLang="en-US">
                <a:solidFill>
                  <a:schemeClr val="bg1"/>
                </a:solidFill>
              </a:rPr>
              <a:t> </a:t>
            </a:r>
            <a:endParaRPr lang="en-US" altLang="en-US"/>
          </a:p>
        </p:txBody>
      </p:sp>
      <p:sp>
        <p:nvSpPr>
          <p:cNvPr id="40964" name="Slide Number Placeholder 3"/>
          <p:cNvSpPr txBox="1">
            <a:spLocks noGrp="1"/>
          </p:cNvSpPr>
          <p:nvPr/>
        </p:nvSpPr>
        <p:spPr bwMode="auto">
          <a:xfrm>
            <a:off x="4144963" y="9120188"/>
            <a:ext cx="317023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368" tIns="0" rIns="20368" b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fld id="{09E19DE4-AF2C-407C-9045-41B3730B64C7}" type="slidenum">
              <a:rPr lang="en-US" altLang="en-US" sz="1100" i="1"/>
              <a:pPr algn="r"/>
              <a:t>14</a:t>
            </a:fld>
            <a:endParaRPr lang="en-US" altLang="en-US" sz="1100" i="1"/>
          </a:p>
        </p:txBody>
      </p:sp>
    </p:spTree>
    <p:extLst>
      <p:ext uri="{BB962C8B-B14F-4D97-AF65-F5344CB8AC3E}">
        <p14:creationId xmlns:p14="http://schemas.microsoft.com/office/powerpoint/2010/main" val="4162910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xfrm>
            <a:off x="469900" y="727075"/>
            <a:ext cx="6373813" cy="3586163"/>
          </a:xfrm>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Inelastic action reduces column strength for lower values of KL/r. The maximum possible strength is the crushing limit, where all of the cross section attains </a:t>
            </a:r>
            <a:r>
              <a:rPr lang="en-US" altLang="en-US" dirty="0" err="1"/>
              <a:t>F</a:t>
            </a:r>
            <a:r>
              <a:rPr lang="en-US" altLang="en-US" baseline="-25000" dirty="0" err="1"/>
              <a:t>y</a:t>
            </a:r>
            <a:r>
              <a:rPr lang="en-US" altLang="en-US" dirty="0"/>
              <a:t>. Using tangent modulus theory, we can use a reduced modulus of elasticity, E</a:t>
            </a:r>
            <a:r>
              <a:rPr lang="en-US" altLang="en-US" baseline="-25000" dirty="0"/>
              <a:t>t</a:t>
            </a:r>
            <a:r>
              <a:rPr lang="en-US" altLang="en-US" dirty="0"/>
              <a:t> in the Euler Buckling equation. E</a:t>
            </a:r>
            <a:r>
              <a:rPr lang="en-US" altLang="en-US" baseline="-25000" dirty="0"/>
              <a:t>t</a:t>
            </a:r>
            <a:r>
              <a:rPr lang="en-US" altLang="en-US" dirty="0"/>
              <a:t> is obtained from a “Stub Column” (very short section in compression) test as shown on the previous page. Alternatively, one could assume that the entire cross section continues to have a material property, E, but that all yielded portions of the cross section are no longer effective, reducing I. </a:t>
            </a:r>
            <a:r>
              <a:rPr lang="en-US" altLang="en-US" dirty="0">
                <a:solidFill>
                  <a:schemeClr val="bg1"/>
                </a:solidFill>
              </a:rPr>
              <a:t>In other words, E</a:t>
            </a:r>
            <a:r>
              <a:rPr lang="en-US" altLang="en-US" baseline="-25000" dirty="0">
                <a:solidFill>
                  <a:schemeClr val="bg1"/>
                </a:solidFill>
              </a:rPr>
              <a:t>T </a:t>
            </a:r>
            <a:r>
              <a:rPr lang="en-US" altLang="en-US" dirty="0">
                <a:solidFill>
                  <a:schemeClr val="bg1"/>
                </a:solidFill>
              </a:rPr>
              <a:t>= (</a:t>
            </a:r>
            <a:r>
              <a:rPr lang="en-US" altLang="en-US" dirty="0" err="1">
                <a:solidFill>
                  <a:schemeClr val="bg1"/>
                </a:solidFill>
              </a:rPr>
              <a:t>I</a:t>
            </a:r>
            <a:r>
              <a:rPr lang="en-US" altLang="en-US" baseline="-25000" dirty="0" err="1">
                <a:solidFill>
                  <a:schemeClr val="bg1"/>
                </a:solidFill>
              </a:rPr>
              <a:t>e</a:t>
            </a:r>
            <a:r>
              <a:rPr lang="en-US" altLang="en-US" dirty="0">
                <a:solidFill>
                  <a:schemeClr val="bg1"/>
                </a:solidFill>
              </a:rPr>
              <a:t>/I)E where </a:t>
            </a:r>
            <a:r>
              <a:rPr lang="en-US" altLang="en-US" dirty="0" err="1">
                <a:solidFill>
                  <a:schemeClr val="bg1"/>
                </a:solidFill>
              </a:rPr>
              <a:t>I</a:t>
            </a:r>
            <a:r>
              <a:rPr lang="en-US" altLang="en-US" baseline="-25000" dirty="0" err="1">
                <a:solidFill>
                  <a:schemeClr val="bg1"/>
                </a:solidFill>
              </a:rPr>
              <a:t>e</a:t>
            </a:r>
            <a:r>
              <a:rPr lang="en-US" altLang="en-US" baseline="-25000" dirty="0">
                <a:solidFill>
                  <a:schemeClr val="bg1"/>
                </a:solidFill>
              </a:rPr>
              <a:t> </a:t>
            </a:r>
            <a:r>
              <a:rPr lang="en-US" altLang="en-US" dirty="0">
                <a:solidFill>
                  <a:schemeClr val="bg1"/>
                </a:solidFill>
              </a:rPr>
              <a:t>= I of non-yielded cross section. </a:t>
            </a:r>
            <a:r>
              <a:rPr lang="en-US" altLang="en-US" dirty="0"/>
              <a:t>The end result is similar, as it is the combined stiffness parameter EI that controls the buckling strength.</a:t>
            </a:r>
            <a:r>
              <a:rPr lang="en-US" altLang="en-US" dirty="0">
                <a:solidFill>
                  <a:schemeClr val="bg1"/>
                </a:solidFill>
              </a:rPr>
              <a:t> </a:t>
            </a:r>
            <a:endParaRPr lang="en-US" altLang="en-US" dirty="0"/>
          </a:p>
        </p:txBody>
      </p:sp>
      <p:sp>
        <p:nvSpPr>
          <p:cNvPr id="41988" name="Slide Number Placeholder 3"/>
          <p:cNvSpPr txBox="1">
            <a:spLocks noGrp="1"/>
          </p:cNvSpPr>
          <p:nvPr/>
        </p:nvSpPr>
        <p:spPr bwMode="auto">
          <a:xfrm>
            <a:off x="4144963" y="9120188"/>
            <a:ext cx="317023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368" tIns="0" rIns="20368" b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fld id="{F957B841-42F7-4EDB-BA26-BB4F00F4DAC0}" type="slidenum">
              <a:rPr lang="en-US" altLang="en-US" sz="1100" i="1"/>
              <a:pPr algn="r"/>
              <a:t>15</a:t>
            </a:fld>
            <a:endParaRPr lang="en-US" altLang="en-US" sz="1100" i="1"/>
          </a:p>
        </p:txBody>
      </p:sp>
    </p:spTree>
    <p:extLst>
      <p:ext uri="{BB962C8B-B14F-4D97-AF65-F5344CB8AC3E}">
        <p14:creationId xmlns:p14="http://schemas.microsoft.com/office/powerpoint/2010/main" val="2896248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xfrm>
            <a:off x="469900" y="727075"/>
            <a:ext cx="6373813" cy="3586163"/>
          </a:xfrm>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Inelastic action reduces column strength for lower values of KL/r. The maximum possible strength is the crushing limit, where all of the cross section attains F</a:t>
            </a:r>
            <a:r>
              <a:rPr lang="en-US" altLang="en-US" baseline="-25000"/>
              <a:t>y</a:t>
            </a:r>
            <a:r>
              <a:rPr lang="en-US" altLang="en-US"/>
              <a:t>. Using tangent modulus theory, we can use a reduced modulus of elasticity, E</a:t>
            </a:r>
            <a:r>
              <a:rPr lang="en-US" altLang="en-US" baseline="-25000"/>
              <a:t>t</a:t>
            </a:r>
            <a:r>
              <a:rPr lang="en-US" altLang="en-US"/>
              <a:t> in the Euler Buckling equation. E</a:t>
            </a:r>
            <a:r>
              <a:rPr lang="en-US" altLang="en-US" baseline="-25000"/>
              <a:t>t</a:t>
            </a:r>
            <a:r>
              <a:rPr lang="en-US" altLang="en-US"/>
              <a:t> is obtained from a “Stub Column” (very short section in compression) test as shown on the previous page. Alternatively, one could assume that the entire cross section continues to have a material property, E, but that all yielded portions of the cross section are no longer effective, reducing I. </a:t>
            </a:r>
            <a:r>
              <a:rPr lang="en-US" altLang="en-US">
                <a:solidFill>
                  <a:schemeClr val="bg1"/>
                </a:solidFill>
              </a:rPr>
              <a:t>In other words, E</a:t>
            </a:r>
            <a:r>
              <a:rPr lang="en-US" altLang="en-US" baseline="-25000">
                <a:solidFill>
                  <a:schemeClr val="bg1"/>
                </a:solidFill>
              </a:rPr>
              <a:t>T </a:t>
            </a:r>
            <a:r>
              <a:rPr lang="en-US" altLang="en-US">
                <a:solidFill>
                  <a:schemeClr val="bg1"/>
                </a:solidFill>
              </a:rPr>
              <a:t>= (I</a:t>
            </a:r>
            <a:r>
              <a:rPr lang="en-US" altLang="en-US" baseline="-25000">
                <a:solidFill>
                  <a:schemeClr val="bg1"/>
                </a:solidFill>
              </a:rPr>
              <a:t>e</a:t>
            </a:r>
            <a:r>
              <a:rPr lang="en-US" altLang="en-US">
                <a:solidFill>
                  <a:schemeClr val="bg1"/>
                </a:solidFill>
              </a:rPr>
              <a:t>/I)E where I</a:t>
            </a:r>
            <a:r>
              <a:rPr lang="en-US" altLang="en-US" baseline="-25000">
                <a:solidFill>
                  <a:schemeClr val="bg1"/>
                </a:solidFill>
              </a:rPr>
              <a:t>e </a:t>
            </a:r>
            <a:r>
              <a:rPr lang="en-US" altLang="en-US">
                <a:solidFill>
                  <a:schemeClr val="bg1"/>
                </a:solidFill>
              </a:rPr>
              <a:t>= I of non-yielded cross section. </a:t>
            </a:r>
            <a:r>
              <a:rPr lang="en-US" altLang="en-US"/>
              <a:t>The end result is similar, as it is the combined stiffness parameter EI that controls the buckling strength.</a:t>
            </a:r>
            <a:r>
              <a:rPr lang="en-US" altLang="en-US">
                <a:solidFill>
                  <a:schemeClr val="bg1"/>
                </a:solidFill>
              </a:rPr>
              <a:t> </a:t>
            </a:r>
            <a:endParaRPr lang="en-US" altLang="en-US"/>
          </a:p>
        </p:txBody>
      </p:sp>
      <p:sp>
        <p:nvSpPr>
          <p:cNvPr id="43012" name="Slide Number Placeholder 3"/>
          <p:cNvSpPr txBox="1">
            <a:spLocks noGrp="1"/>
          </p:cNvSpPr>
          <p:nvPr/>
        </p:nvSpPr>
        <p:spPr bwMode="auto">
          <a:xfrm>
            <a:off x="4144963" y="9120188"/>
            <a:ext cx="317023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368" tIns="0" rIns="20368" b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fld id="{EB904700-8C31-4F27-B953-1206F9748446}" type="slidenum">
              <a:rPr lang="en-US" altLang="en-US" sz="1100" i="1"/>
              <a:pPr algn="r"/>
              <a:t>16</a:t>
            </a:fld>
            <a:endParaRPr lang="en-US" altLang="en-US" sz="1100" i="1"/>
          </a:p>
        </p:txBody>
      </p:sp>
    </p:spTree>
    <p:extLst>
      <p:ext uri="{BB962C8B-B14F-4D97-AF65-F5344CB8AC3E}">
        <p14:creationId xmlns:p14="http://schemas.microsoft.com/office/powerpoint/2010/main" val="33175777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xfrm>
            <a:off x="469900" y="727075"/>
            <a:ext cx="6373813" cy="3586163"/>
          </a:xfrm>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874B152-2221-4998-B10C-5D7EADBC925A}" type="slidenum">
              <a:rPr lang="en-US" altLang="en-US" sz="1100"/>
              <a:pPr/>
              <a:t>17</a:t>
            </a:fld>
            <a:endParaRPr lang="en-US" altLang="en-US" sz="1100"/>
          </a:p>
        </p:txBody>
      </p:sp>
    </p:spTree>
    <p:extLst>
      <p:ext uri="{BB962C8B-B14F-4D97-AF65-F5344CB8AC3E}">
        <p14:creationId xmlns:p14="http://schemas.microsoft.com/office/powerpoint/2010/main" val="18209939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xfrm>
            <a:off x="469900" y="727075"/>
            <a:ext cx="6373813" cy="3586163"/>
          </a:xfrm>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Note </a:t>
            </a:r>
            <a:r>
              <a:rPr lang="en-US" altLang="en-US" i="1" dirty="0"/>
              <a:t>L</a:t>
            </a:r>
            <a:r>
              <a:rPr lang="en-US" altLang="en-US" i="1" baseline="-25000" dirty="0"/>
              <a:t>c</a:t>
            </a:r>
            <a:r>
              <a:rPr lang="en-US" altLang="en-US" i="1" dirty="0"/>
              <a:t>/r</a:t>
            </a:r>
            <a:r>
              <a:rPr lang="en-US" altLang="en-US" dirty="0"/>
              <a:t>=slenderness parameter.  </a:t>
            </a:r>
            <a:r>
              <a:rPr lang="en-US" altLang="en-US" i="1" dirty="0"/>
              <a:t>L</a:t>
            </a:r>
            <a:r>
              <a:rPr lang="en-US" altLang="en-US" i="1" baseline="-25000" dirty="0"/>
              <a:t>c</a:t>
            </a:r>
            <a:r>
              <a:rPr lang="en-US" altLang="en-US" dirty="0"/>
              <a:t>=effective length (KL).</a:t>
            </a:r>
          </a:p>
          <a:p>
            <a:r>
              <a:rPr lang="en-US" altLang="en-US" dirty="0"/>
              <a:t>This criteria is mostly based on erection and shipping concerns rather than safety issues.</a:t>
            </a:r>
          </a:p>
          <a:p>
            <a:endParaRPr lang="en-US" altLang="en-US" dirty="0"/>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52A28020-4035-44A1-8372-1934EF73E2B5}" type="slidenum">
              <a:rPr lang="en-US" altLang="en-US" sz="1100"/>
              <a:pPr/>
              <a:t>18</a:t>
            </a:fld>
            <a:endParaRPr lang="en-US" altLang="en-US" sz="1100"/>
          </a:p>
        </p:txBody>
      </p:sp>
    </p:spTree>
    <p:extLst>
      <p:ext uri="{BB962C8B-B14F-4D97-AF65-F5344CB8AC3E}">
        <p14:creationId xmlns:p14="http://schemas.microsoft.com/office/powerpoint/2010/main" val="2025057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xfrm>
            <a:off x="469900" y="727075"/>
            <a:ext cx="6373813" cy="3586163"/>
          </a:xfrm>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4597AF64-A93E-4F52-8E03-B0D363A24671}" type="slidenum">
              <a:rPr lang="en-US" altLang="en-US" sz="1100"/>
              <a:pPr/>
              <a:t>19</a:t>
            </a:fld>
            <a:endParaRPr lang="en-US" altLang="en-US" sz="1100"/>
          </a:p>
        </p:txBody>
      </p:sp>
    </p:spTree>
    <p:extLst>
      <p:ext uri="{BB962C8B-B14F-4D97-AF65-F5344CB8AC3E}">
        <p14:creationId xmlns:p14="http://schemas.microsoft.com/office/powerpoint/2010/main" val="3360496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xfrm>
            <a:off x="469900" y="727075"/>
            <a:ext cx="6373813" cy="3586163"/>
          </a:xfrm>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FD590568-49BE-4ED3-97BB-98818222400F}" type="slidenum">
              <a:rPr lang="en-US" altLang="en-US" sz="1100"/>
              <a:pPr/>
              <a:t>2</a:t>
            </a:fld>
            <a:endParaRPr lang="en-US" altLang="en-US" sz="1100"/>
          </a:p>
        </p:txBody>
      </p:sp>
    </p:spTree>
    <p:extLst>
      <p:ext uri="{BB962C8B-B14F-4D97-AF65-F5344CB8AC3E}">
        <p14:creationId xmlns:p14="http://schemas.microsoft.com/office/powerpoint/2010/main" val="3997790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xfrm>
            <a:off x="469900" y="727075"/>
            <a:ext cx="6373813" cy="3586163"/>
          </a:xfrm>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4E41DD4-51D8-438D-A566-C878895822A1}" type="slidenum">
              <a:rPr lang="en-US" altLang="en-US" sz="1100"/>
              <a:pPr/>
              <a:t>20</a:t>
            </a:fld>
            <a:endParaRPr lang="en-US" altLang="en-US" sz="1100"/>
          </a:p>
        </p:txBody>
      </p:sp>
    </p:spTree>
    <p:extLst>
      <p:ext uri="{BB962C8B-B14F-4D97-AF65-F5344CB8AC3E}">
        <p14:creationId xmlns:p14="http://schemas.microsoft.com/office/powerpoint/2010/main" val="12835957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xfrm>
            <a:off x="469900" y="727075"/>
            <a:ext cx="6373813" cy="3586163"/>
          </a:xfrm>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ADE72EB-0A8B-43C2-8095-7F32531F78B5}" type="slidenum">
              <a:rPr lang="en-US" altLang="en-US" sz="1100"/>
              <a:pPr/>
              <a:t>21</a:t>
            </a:fld>
            <a:endParaRPr lang="en-US" altLang="en-US" sz="1100"/>
          </a:p>
        </p:txBody>
      </p:sp>
    </p:spTree>
    <p:extLst>
      <p:ext uri="{BB962C8B-B14F-4D97-AF65-F5344CB8AC3E}">
        <p14:creationId xmlns:p14="http://schemas.microsoft.com/office/powerpoint/2010/main" val="7730451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xfrm>
            <a:off x="469900" y="727075"/>
            <a:ext cx="6373813" cy="3586163"/>
          </a:xfrm>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F1FBFF64-B796-4F31-AF3C-A99AC946D1B1}" type="slidenum">
              <a:rPr lang="en-US" altLang="en-US" sz="1100"/>
              <a:pPr/>
              <a:t>22</a:t>
            </a:fld>
            <a:endParaRPr lang="en-US" altLang="en-US" sz="1100"/>
          </a:p>
        </p:txBody>
      </p:sp>
    </p:spTree>
    <p:extLst>
      <p:ext uri="{BB962C8B-B14F-4D97-AF65-F5344CB8AC3E}">
        <p14:creationId xmlns:p14="http://schemas.microsoft.com/office/powerpoint/2010/main" val="41503752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xfrm>
            <a:off x="469900" y="727075"/>
            <a:ext cx="6373813" cy="3586163"/>
          </a:xfrm>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ABCA8CD8-3EA1-4C3E-B5FF-70C039A3D659}" type="slidenum">
              <a:rPr lang="en-US" altLang="en-US" sz="1100"/>
              <a:pPr/>
              <a:t>23</a:t>
            </a:fld>
            <a:endParaRPr lang="en-US" altLang="en-US" sz="1100"/>
          </a:p>
        </p:txBody>
      </p:sp>
    </p:spTree>
    <p:extLst>
      <p:ext uri="{BB962C8B-B14F-4D97-AF65-F5344CB8AC3E}">
        <p14:creationId xmlns:p14="http://schemas.microsoft.com/office/powerpoint/2010/main" val="2953758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469900" y="727075"/>
            <a:ext cx="6373813" cy="3586163"/>
          </a:xfrm>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8D7DB394-F7FD-4100-A67A-2B6E81B5EEE0}" type="slidenum">
              <a:rPr lang="en-US" altLang="en-US" sz="1100"/>
              <a:pPr/>
              <a:t>3</a:t>
            </a:fld>
            <a:endParaRPr lang="en-US" altLang="en-US" sz="1100"/>
          </a:p>
        </p:txBody>
      </p:sp>
    </p:spTree>
    <p:extLst>
      <p:ext uri="{BB962C8B-B14F-4D97-AF65-F5344CB8AC3E}">
        <p14:creationId xmlns:p14="http://schemas.microsoft.com/office/powerpoint/2010/main" val="208500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xfrm>
            <a:off x="469900" y="727075"/>
            <a:ext cx="6373813" cy="3586163"/>
          </a:xfrm>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Depends on 2 variables:1)Width to thickness ratio of flange and/or web and 2)F</a:t>
            </a:r>
            <a:r>
              <a:rPr lang="en-US" altLang="en-US" baseline="-25000"/>
              <a:t>y</a:t>
            </a:r>
            <a:endParaRPr lang="en-US" altLang="en-US"/>
          </a:p>
          <a:p>
            <a:r>
              <a:rPr lang="en-US" altLang="en-US"/>
              <a:t>Values are more stringent from those provided for beams, as the entire section is under full compression, and therefore less likely to provide restraint to the adjacent sections. In a W-shape beam bent about the major axis, only part of the web is in compression, and the value is minimal near the centroid, allowing the web to provide additional restraint to the flanges. Also, the web in such a beam is only partially under compression, so is much less likely to buckle than in a compressive member.</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F7CD320-E70B-4434-9B85-2096AF5500DA}" type="slidenum">
              <a:rPr lang="en-US" altLang="en-US" sz="1100"/>
              <a:pPr/>
              <a:t>4</a:t>
            </a:fld>
            <a:endParaRPr lang="en-US" altLang="en-US" sz="1100"/>
          </a:p>
        </p:txBody>
      </p:sp>
    </p:spTree>
    <p:extLst>
      <p:ext uri="{BB962C8B-B14F-4D97-AF65-F5344CB8AC3E}">
        <p14:creationId xmlns:p14="http://schemas.microsoft.com/office/powerpoint/2010/main" val="2277340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xfrm>
            <a:off x="469900" y="727075"/>
            <a:ext cx="6373813" cy="3586163"/>
          </a:xfrm>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In general practically all W-shapes are non-slender as compression members, so this is covered as an advanced topic only.</a:t>
            </a:r>
          </a:p>
          <a:p>
            <a:r>
              <a:rPr lang="en-US" altLang="en-US" dirty="0"/>
              <a:t>May control if high </a:t>
            </a:r>
            <a:r>
              <a:rPr lang="en-US" altLang="en-US" dirty="0" err="1"/>
              <a:t>F</a:t>
            </a:r>
            <a:r>
              <a:rPr lang="en-US" altLang="en-US" baseline="-25000" dirty="0" err="1"/>
              <a:t>y</a:t>
            </a:r>
            <a:r>
              <a:rPr lang="en-US" altLang="en-US" dirty="0"/>
              <a:t>, welded shapes, shapes not generally used for compression (such as angles, WT, etc.)</a:t>
            </a: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AC9E1B19-30DB-4A0E-BE22-5447F21A83DB}" type="slidenum">
              <a:rPr lang="en-US" altLang="en-US" sz="1100"/>
              <a:pPr/>
              <a:t>5</a:t>
            </a:fld>
            <a:endParaRPr lang="en-US" altLang="en-US" sz="1100"/>
          </a:p>
        </p:txBody>
      </p:sp>
    </p:spTree>
    <p:extLst>
      <p:ext uri="{BB962C8B-B14F-4D97-AF65-F5344CB8AC3E}">
        <p14:creationId xmlns:p14="http://schemas.microsoft.com/office/powerpoint/2010/main" val="367640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xfrm>
            <a:off x="469900" y="727075"/>
            <a:ext cx="6373813" cy="3586163"/>
          </a:xfrm>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485F302A-351D-4328-83F8-3569B0703AB4}" type="slidenum">
              <a:rPr lang="en-US" altLang="en-US" sz="1100"/>
              <a:pPr/>
              <a:t>6</a:t>
            </a:fld>
            <a:endParaRPr lang="en-US" altLang="en-US" sz="1100"/>
          </a:p>
        </p:txBody>
      </p:sp>
    </p:spTree>
    <p:extLst>
      <p:ext uri="{BB962C8B-B14F-4D97-AF65-F5344CB8AC3E}">
        <p14:creationId xmlns:p14="http://schemas.microsoft.com/office/powerpoint/2010/main" val="2840315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69900" y="727075"/>
            <a:ext cx="6373813" cy="3586163"/>
          </a:xfrm>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A57C535E-23B2-46A1-BA7E-5FC77F96CA3C}" type="slidenum">
              <a:rPr lang="en-US" altLang="en-US" sz="1100"/>
              <a:pPr/>
              <a:t>7</a:t>
            </a:fld>
            <a:endParaRPr lang="en-US" altLang="en-US" sz="1100"/>
          </a:p>
        </p:txBody>
      </p:sp>
    </p:spTree>
    <p:extLst>
      <p:ext uri="{BB962C8B-B14F-4D97-AF65-F5344CB8AC3E}">
        <p14:creationId xmlns:p14="http://schemas.microsoft.com/office/powerpoint/2010/main" val="2567479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xfrm>
            <a:off x="469900" y="727075"/>
            <a:ext cx="6373813" cy="3586163"/>
          </a:xfrm>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Note that for W-shape and tube members, only global flexural buckling needs to be checked</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8C83AD81-4EFD-4F38-9BE2-408AE035B4D4}" type="slidenum">
              <a:rPr lang="en-US" altLang="en-US" sz="1100"/>
              <a:pPr/>
              <a:t>8</a:t>
            </a:fld>
            <a:endParaRPr lang="en-US" altLang="en-US" sz="1100"/>
          </a:p>
        </p:txBody>
      </p:sp>
    </p:spTree>
    <p:extLst>
      <p:ext uri="{BB962C8B-B14F-4D97-AF65-F5344CB8AC3E}">
        <p14:creationId xmlns:p14="http://schemas.microsoft.com/office/powerpoint/2010/main" val="3515771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xfrm>
            <a:off x="469900" y="727075"/>
            <a:ext cx="6373813" cy="3586163"/>
          </a:xfrm>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92BDE5CA-994E-4843-94FE-4F1167AF011F}" type="slidenum">
              <a:rPr lang="en-US" altLang="en-US" sz="1100"/>
              <a:pPr/>
              <a:t>9</a:t>
            </a:fld>
            <a:endParaRPr lang="en-US" altLang="en-US" sz="1100"/>
          </a:p>
        </p:txBody>
      </p:sp>
    </p:spTree>
    <p:extLst>
      <p:ext uri="{BB962C8B-B14F-4D97-AF65-F5344CB8AC3E}">
        <p14:creationId xmlns:p14="http://schemas.microsoft.com/office/powerpoint/2010/main" val="3279920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0"/>
          </p:nvPr>
        </p:nvSpPr>
        <p:spPr>
          <a:xfrm>
            <a:off x="4157211" y="6308726"/>
            <a:ext cx="4076700" cy="365125"/>
          </a:xfrm>
        </p:spPr>
        <p:txBody>
          <a:bodyPr/>
          <a:lstStyle>
            <a:lvl1pPr>
              <a:defRPr dirty="0" smtClean="0"/>
            </a:lvl1pPr>
          </a:lstStyle>
          <a:p>
            <a:pPr>
              <a:defRPr/>
            </a:pPr>
            <a:r>
              <a:rPr lang="en-US" dirty="0"/>
              <a:t>Compression – AISC Manual 16th Ed &amp; ANSI/AISC 360-22</a:t>
            </a:r>
          </a:p>
        </p:txBody>
      </p:sp>
      <p:sp>
        <p:nvSpPr>
          <p:cNvPr id="5" name="Slide Number Placeholder 22"/>
          <p:cNvSpPr>
            <a:spLocks noGrp="1"/>
          </p:cNvSpPr>
          <p:nvPr>
            <p:ph type="sldNum" sz="quarter" idx="11"/>
          </p:nvPr>
        </p:nvSpPr>
        <p:spPr/>
        <p:txBody>
          <a:bodyPr/>
          <a:lstStyle>
            <a:lvl1pPr>
              <a:defRPr/>
            </a:lvl1pPr>
          </a:lstStyle>
          <a:p>
            <a:fld id="{48AD5B0C-3090-4A07-AACA-368BBE5F66B3}" type="slidenum">
              <a:rPr lang="en-US" altLang="en-US"/>
              <a:pPr/>
              <a:t>‹#›</a:t>
            </a:fld>
            <a:endParaRPr lang="en-US" altLang="en-US"/>
          </a:p>
        </p:txBody>
      </p:sp>
    </p:spTree>
    <p:extLst>
      <p:ext uri="{BB962C8B-B14F-4D97-AF65-F5344CB8AC3E}">
        <p14:creationId xmlns:p14="http://schemas.microsoft.com/office/powerpoint/2010/main" val="5292163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a:t>Click to edit Master title style</a:t>
            </a:r>
          </a:p>
        </p:txBody>
      </p:sp>
      <p:sp>
        <p:nvSpPr>
          <p:cNvPr id="1027" name="Text Placeholder 12"/>
          <p:cNvSpPr>
            <a:spLocks noGrp="1"/>
          </p:cNvSpPr>
          <p:nvPr>
            <p:ph type="body" idx="1"/>
          </p:nvPr>
        </p:nvSpPr>
        <p:spPr bwMode="auto">
          <a:xfrm>
            <a:off x="609600" y="1600201"/>
            <a:ext cx="109728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3" name="Footer Placeholder 2"/>
          <p:cNvSpPr>
            <a:spLocks noGrp="1"/>
          </p:cNvSpPr>
          <p:nvPr>
            <p:ph type="ftr" sz="quarter" idx="3"/>
          </p:nvPr>
        </p:nvSpPr>
        <p:spPr>
          <a:xfrm>
            <a:off x="4165600" y="6416676"/>
            <a:ext cx="4076700" cy="365125"/>
          </a:xfrm>
          <a:prstGeom prst="rect">
            <a:avLst/>
          </a:prstGeom>
        </p:spPr>
        <p:txBody>
          <a:bodyPr vert="horz" wrap="square" lIns="91440" tIns="45720" rIns="91440" bIns="45720" numCol="1" anchor="b" anchorCtr="0" compatLnSpc="1">
            <a:prstTxWarp prst="textNoShape">
              <a:avLst/>
            </a:prstTxWarp>
          </a:bodyPr>
          <a:lstStyle>
            <a:lvl1pPr algn="ctr" eaLnBrk="1" hangingPunct="1">
              <a:defRPr sz="1200" dirty="0" smtClean="0">
                <a:solidFill>
                  <a:srgbClr val="BCBCBC"/>
                </a:solidFill>
              </a:defRPr>
            </a:lvl1pPr>
          </a:lstStyle>
          <a:p>
            <a:pPr>
              <a:defRPr/>
            </a:pPr>
            <a:r>
              <a:rPr lang="en-US" dirty="0"/>
              <a:t>Compression – AISC Manual 16th Ed &amp; ANSI/AISC 360-22</a:t>
            </a:r>
          </a:p>
        </p:txBody>
      </p:sp>
      <p:sp>
        <p:nvSpPr>
          <p:cNvPr id="23" name="Slide Number Placeholder 22"/>
          <p:cNvSpPr>
            <a:spLocks noGrp="1"/>
          </p:cNvSpPr>
          <p:nvPr>
            <p:ph type="sldNum" sz="quarter" idx="4"/>
          </p:nvPr>
        </p:nvSpPr>
        <p:spPr>
          <a:xfrm>
            <a:off x="10566400" y="6416676"/>
            <a:ext cx="1016000" cy="365125"/>
          </a:xfrm>
          <a:prstGeom prst="rect">
            <a:avLst/>
          </a:prstGeom>
        </p:spPr>
        <p:txBody>
          <a:bodyPr vert="horz" wrap="square" lIns="0" tIns="45720" rIns="0" bIns="45720" numCol="1" anchor="b" anchorCtr="0" compatLnSpc="1">
            <a:prstTxWarp prst="textNoShape">
              <a:avLst/>
            </a:prstTxWarp>
          </a:bodyPr>
          <a:lstStyle>
            <a:lvl1pPr algn="r" eaLnBrk="1" hangingPunct="1">
              <a:defRPr sz="1200">
                <a:solidFill>
                  <a:srgbClr val="BCBCBC"/>
                </a:solidFill>
              </a:defRPr>
            </a:lvl1pPr>
          </a:lstStyle>
          <a:p>
            <a:fld id="{43C5053A-E5D0-48E5-96B7-380998A63F0C}" type="slidenum">
              <a:rPr lang="en-US" altLang="en-US"/>
              <a:pPr/>
              <a:t>‹#›</a:t>
            </a:fld>
            <a:endParaRPr lang="en-US" altLang="en-US"/>
          </a:p>
        </p:txBody>
      </p:sp>
      <p:sp>
        <p:nvSpPr>
          <p:cNvPr id="8" name="Date Placeholder 13"/>
          <p:cNvSpPr>
            <a:spLocks noGrp="1"/>
          </p:cNvSpPr>
          <p:nvPr>
            <p:ph type="dt" sz="half" idx="2"/>
          </p:nvPr>
        </p:nvSpPr>
        <p:spPr>
          <a:xfrm>
            <a:off x="1367367" y="6416676"/>
            <a:ext cx="2844800" cy="365125"/>
          </a:xfrm>
          <a:prstGeom prst="rect">
            <a:avLst/>
          </a:prstGeom>
        </p:spPr>
        <p:txBody>
          <a:bodyPr vert="horz" wrap="square" lIns="91440" tIns="45720" rIns="91440" bIns="45720" numCol="1" anchor="b" anchorCtr="0" compatLnSpc="1">
            <a:prstTxWarp prst="textNoShape">
              <a:avLst/>
            </a:prstTxWarp>
          </a:bodyPr>
          <a:lstStyle>
            <a:lvl1pPr eaLnBrk="1" hangingPunct="1">
              <a:defRPr sz="1200">
                <a:solidFill>
                  <a:srgbClr val="BCBCBC"/>
                </a:solidFill>
              </a:defRPr>
            </a:lvl1pPr>
          </a:lstStyle>
          <a:p>
            <a:pPr>
              <a:defRPr/>
            </a:pPr>
            <a:endParaRPr lang="en-US"/>
          </a:p>
        </p:txBody>
      </p:sp>
      <p:pic>
        <p:nvPicPr>
          <p:cNvPr id="2" name="Picture 1">
            <a:extLst>
              <a:ext uri="{FF2B5EF4-FFF2-40B4-BE49-F238E27FC236}">
                <a16:creationId xmlns:a16="http://schemas.microsoft.com/office/drawing/2014/main" id="{FFD6CDEF-DC02-85A3-EF65-5F04B80A9639}"/>
              </a:ext>
            </a:extLst>
          </p:cNvPr>
          <p:cNvPicPr>
            <a:picLocks noChangeAspect="1"/>
          </p:cNvPicPr>
          <p:nvPr userDrawn="1"/>
        </p:nvPicPr>
        <p:blipFill>
          <a:blip r:embed="rId4"/>
          <a:stretch>
            <a:fillRect/>
          </a:stretch>
        </p:blipFill>
        <p:spPr>
          <a:xfrm>
            <a:off x="168462" y="5760720"/>
            <a:ext cx="920376" cy="914400"/>
          </a:xfrm>
          <a:prstGeom prst="rect">
            <a:avLst/>
          </a:prstGeom>
        </p:spPr>
      </p:pic>
    </p:spTree>
  </p:cSld>
  <p:clrMap bg1="dk1" tx1="lt1" bg2="dk2" tx2="lt2" accent1="accent1" accent2="accent2" accent3="accent3" accent4="accent4" accent5="accent5" accent6="accent6" hlink="hlink" folHlink="folHlink"/>
  <p:sldLayoutIdLst>
    <p:sldLayoutId id="2147484075" r:id="rId1"/>
  </p:sldLayoutIdLst>
  <p:hf hdr="0" dt="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a:defRPr>
      </a:lvl2pPr>
      <a:lvl3pPr algn="ctr" rtl="0" eaLnBrk="0" fontAlgn="base" hangingPunct="0">
        <a:spcBef>
          <a:spcPct val="0"/>
        </a:spcBef>
        <a:spcAft>
          <a:spcPct val="0"/>
        </a:spcAft>
        <a:defRPr sz="4100" b="1">
          <a:solidFill>
            <a:schemeClr val="tx1"/>
          </a:solidFill>
          <a:latin typeface="Lucida Sans"/>
        </a:defRPr>
      </a:lvl3pPr>
      <a:lvl4pPr algn="ctr" rtl="0" eaLnBrk="0" fontAlgn="base" hangingPunct="0">
        <a:spcBef>
          <a:spcPct val="0"/>
        </a:spcBef>
        <a:spcAft>
          <a:spcPct val="0"/>
        </a:spcAft>
        <a:defRPr sz="4100" b="1">
          <a:solidFill>
            <a:schemeClr val="tx1"/>
          </a:solidFill>
          <a:latin typeface="Lucida Sans"/>
        </a:defRPr>
      </a:lvl4pPr>
      <a:lvl5pPr algn="ctr" rtl="0" eaLnBrk="0" fontAlgn="base" hangingPunct="0">
        <a:spcBef>
          <a:spcPct val="0"/>
        </a:spcBef>
        <a:spcAft>
          <a:spcPct val="0"/>
        </a:spcAft>
        <a:defRPr sz="4100" b="1">
          <a:solidFill>
            <a:schemeClr val="tx1"/>
          </a:solidFill>
          <a:latin typeface="Lucida Sans"/>
        </a:defRPr>
      </a:lvl5pPr>
      <a:lvl6pPr marL="457200" algn="ctr" rtl="0" fontAlgn="base">
        <a:spcBef>
          <a:spcPct val="0"/>
        </a:spcBef>
        <a:spcAft>
          <a:spcPct val="0"/>
        </a:spcAft>
        <a:defRPr sz="4100" b="1">
          <a:solidFill>
            <a:schemeClr val="tx1"/>
          </a:solidFill>
          <a:latin typeface="Lucida Sans"/>
        </a:defRPr>
      </a:lvl6pPr>
      <a:lvl7pPr marL="914400" algn="ctr" rtl="0" fontAlgn="base">
        <a:spcBef>
          <a:spcPct val="0"/>
        </a:spcBef>
        <a:spcAft>
          <a:spcPct val="0"/>
        </a:spcAft>
        <a:defRPr sz="4100" b="1">
          <a:solidFill>
            <a:schemeClr val="tx1"/>
          </a:solidFill>
          <a:latin typeface="Lucida Sans"/>
        </a:defRPr>
      </a:lvl7pPr>
      <a:lvl8pPr marL="1371600" algn="ctr" rtl="0" fontAlgn="base">
        <a:spcBef>
          <a:spcPct val="0"/>
        </a:spcBef>
        <a:spcAft>
          <a:spcPct val="0"/>
        </a:spcAft>
        <a:defRPr sz="4100" b="1">
          <a:solidFill>
            <a:schemeClr val="tx1"/>
          </a:solidFill>
          <a:latin typeface="Lucida Sans"/>
        </a:defRPr>
      </a:lvl8pPr>
      <a:lvl9pPr marL="1828800" algn="ctr" rtl="0" fontAlgn="base">
        <a:spcBef>
          <a:spcPct val="0"/>
        </a:spcBef>
        <a:spcAft>
          <a:spcPct val="0"/>
        </a:spcAft>
        <a:defRPr sz="4100" b="1">
          <a:solidFill>
            <a:schemeClr val="tx1"/>
          </a:solidFill>
          <a:latin typeface="Lucida Sans"/>
        </a:defRPr>
      </a:lvl9pPr>
    </p:titleStyle>
    <p:bodyStyle>
      <a:lvl1pPr marL="547688" indent="-411163" algn="l" rtl="0" eaLnBrk="0" fontAlgn="base" hangingPunct="0">
        <a:spcBef>
          <a:spcPct val="20000"/>
        </a:spcBef>
        <a:spcAft>
          <a:spcPct val="0"/>
        </a:spcAft>
        <a:buClr>
          <a:srgbClr val="F9F9F9"/>
        </a:buClr>
        <a:buSzPct val="65000"/>
        <a:buFont typeface="Wingdings 2" panose="05020102010507070707"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anose="05020102010507070707"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anose="05000000000000000000"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anose="05040102010807070707"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anose="05020102010507070707"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5.bin"/><Relationship Id="rId7" Type="http://schemas.openxmlformats.org/officeDocument/2006/relationships/oleObject" Target="../embeddings/oleObject7.bin"/><Relationship Id="rId12" Type="http://schemas.openxmlformats.org/officeDocument/2006/relationships/image" Target="../media/image11.wmf"/><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wmf"/><Relationship Id="rId11" Type="http://schemas.openxmlformats.org/officeDocument/2006/relationships/oleObject" Target="../embeddings/oleObject9.bin"/><Relationship Id="rId5" Type="http://schemas.openxmlformats.org/officeDocument/2006/relationships/oleObject" Target="../embeddings/oleObject6.bin"/><Relationship Id="rId10" Type="http://schemas.openxmlformats.org/officeDocument/2006/relationships/image" Target="../media/image10.wmf"/><Relationship Id="rId4" Type="http://schemas.openxmlformats.org/officeDocument/2006/relationships/image" Target="../media/image7.wmf"/><Relationship Id="rId9" Type="http://schemas.openxmlformats.org/officeDocument/2006/relationships/oleObject" Target="../embeddings/oleObject8.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4.wmf"/><Relationship Id="rId5" Type="http://schemas.openxmlformats.org/officeDocument/2006/relationships/oleObject" Target="../embeddings/oleObject12.bin"/><Relationship Id="rId4" Type="http://schemas.openxmlformats.org/officeDocument/2006/relationships/image" Target="../media/image13.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3.wmf"/><Relationship Id="rId5" Type="http://schemas.openxmlformats.org/officeDocument/2006/relationships/oleObject" Target="../embeddings/oleObject14.bin"/><Relationship Id="rId4" Type="http://schemas.openxmlformats.org/officeDocument/2006/relationships/image" Target="../media/image15.wmf"/></Relationships>
</file>

<file path=ppt/slides/_rels/slide16.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7.wmf"/><Relationship Id="rId5" Type="http://schemas.openxmlformats.org/officeDocument/2006/relationships/oleObject" Target="../embeddings/oleObject16.bin"/><Relationship Id="rId10" Type="http://schemas.openxmlformats.org/officeDocument/2006/relationships/image" Target="../media/image13.wmf"/><Relationship Id="rId4" Type="http://schemas.openxmlformats.org/officeDocument/2006/relationships/image" Target="../media/image16.wmf"/><Relationship Id="rId9" Type="http://schemas.openxmlformats.org/officeDocument/2006/relationships/oleObject" Target="../embeddings/oleObject18.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9.wmf"/><Relationship Id="rId5" Type="http://schemas.openxmlformats.org/officeDocument/2006/relationships/oleObject" Target="../embeddings/oleObject23.bin"/><Relationship Id="rId4" Type="http://schemas.openxmlformats.org/officeDocument/2006/relationships/image" Target="../media/image4.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wmf"/><Relationship Id="rId5" Type="http://schemas.openxmlformats.org/officeDocument/2006/relationships/oleObject" Target="../embeddings/oleObject2.bin"/><Relationship Id="rId4" Type="http://schemas.openxmlformats.org/officeDocument/2006/relationships/image" Target="../media/image4.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a:xfrm>
            <a:off x="1856003" y="2646741"/>
            <a:ext cx="8479994" cy="2272145"/>
          </a:xfrm>
          <a:prstGeom prst="rect">
            <a:avLst/>
          </a:prstGeom>
          <a:solidFill>
            <a:schemeClr val="bg1">
              <a:lumMod val="65000"/>
              <a:lumOff val="35000"/>
              <a:alpha val="62000"/>
            </a:schemeClr>
          </a:solidFill>
          <a:ln w="101600">
            <a:solidFill>
              <a:schemeClr val="tx1"/>
            </a:solidFill>
          </a:ln>
          <a:effectLst>
            <a:innerShdw blurRad="63500" dist="50800" dir="2700000">
              <a:schemeClr val="tx1">
                <a:lumMod val="50000"/>
                <a:alpha val="50000"/>
              </a:schemeClr>
            </a:innerShdw>
          </a:effectLst>
          <a:scene3d>
            <a:camera prst="orthographicFront"/>
            <a:lightRig rig="soft" dir="t">
              <a:rot lat="0" lon="0" rev="16800000"/>
            </a:lightRig>
          </a:scene3d>
          <a:sp3d prstMaterial="plastic">
            <a:bevelT w="25400"/>
          </a:sp3d>
        </p:spPr>
        <p:txBody>
          <a:bodyPr anchor="ctr">
            <a:sp3d prstMaterial="softEdge">
              <a:bevelT w="38100" h="38100"/>
            </a:sp3d>
          </a:bodyPr>
          <a:lstStyle/>
          <a:p>
            <a:pPr algn="ctr" eaLnBrk="1" fontAlgn="auto" hangingPunct="1">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COMPRESSION </a:t>
            </a:r>
          </a:p>
          <a:p>
            <a:pPr algn="ctr" eaLnBrk="1" fontAlgn="auto" hangingPunct="1">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AISC Manual – 16</a:t>
            </a:r>
            <a:r>
              <a:rPr lang="en-US" sz="4800" b="1" baseline="30000"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th</a:t>
            </a: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 Edition</a:t>
            </a:r>
          </a:p>
          <a:p>
            <a:pPr algn="ctr" eaLnBrk="1" fontAlgn="auto" hangingPunct="1">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ANSI/AISC 360-22</a:t>
            </a:r>
          </a:p>
        </p:txBody>
      </p:sp>
      <p:sp>
        <p:nvSpPr>
          <p:cNvPr id="6" name="TextBox 5"/>
          <p:cNvSpPr txBox="1"/>
          <p:nvPr/>
        </p:nvSpPr>
        <p:spPr>
          <a:xfrm>
            <a:off x="4702390" y="5381626"/>
            <a:ext cx="2536825" cy="460375"/>
          </a:xfrm>
          <a:prstGeom prst="rect">
            <a:avLst/>
          </a:prstGeom>
          <a:solidFill>
            <a:schemeClr val="accent3">
              <a:lumMod val="60000"/>
              <a:lumOff val="40000"/>
            </a:schemeClr>
          </a:solidFill>
          <a:ln>
            <a:solidFill>
              <a:schemeClr val="bg1"/>
            </a:solidFill>
          </a:ln>
        </p:spPr>
        <p:txBody>
          <a:bodyPr>
            <a:spAutoFit/>
          </a:bodyPr>
          <a:lstStyle/>
          <a:p>
            <a:pPr>
              <a:defRPr/>
            </a:pPr>
            <a:r>
              <a:rPr lang="en-US" sz="1200" dirty="0">
                <a:solidFill>
                  <a:schemeClr val="bg1"/>
                </a:solidFill>
              </a:rPr>
              <a:t>Developed by Scott Civjan</a:t>
            </a:r>
          </a:p>
          <a:p>
            <a:pPr>
              <a:defRPr/>
            </a:pPr>
            <a:r>
              <a:rPr lang="en-US" sz="1200" dirty="0">
                <a:solidFill>
                  <a:schemeClr val="bg1"/>
                </a:solidFill>
              </a:rPr>
              <a:t>University of Massachusetts, Amherst</a:t>
            </a:r>
          </a:p>
        </p:txBody>
      </p:sp>
      <p:sp>
        <p:nvSpPr>
          <p:cNvPr id="10" name="Rectangle 2"/>
          <p:cNvSpPr txBox="1">
            <a:spLocks noChangeArrowheads="1"/>
          </p:cNvSpPr>
          <p:nvPr/>
        </p:nvSpPr>
        <p:spPr>
          <a:xfrm>
            <a:off x="1856003" y="355201"/>
            <a:ext cx="8229600" cy="1828800"/>
          </a:xfrm>
          <a:prstGeom prst="rect">
            <a:avLst/>
          </a:prstGeom>
          <a:noFill/>
          <a:ln>
            <a:solidFill>
              <a:schemeClr val="tx1"/>
            </a:solidFill>
          </a:ln>
          <a:effectLst>
            <a:innerShdw blurRad="63500" dist="50800" dir="2700000">
              <a:schemeClr val="tx1">
                <a:lumMod val="50000"/>
                <a:alpha val="50000"/>
              </a:schemeClr>
            </a:innerShdw>
          </a:effectLst>
          <a:scene3d>
            <a:camera prst="orthographicFront"/>
            <a:lightRig rig="soft" dir="t">
              <a:rot lat="0" lon="0" rev="16800000"/>
            </a:lightRig>
          </a:scene3d>
          <a:sp3d prstMaterial="plastic">
            <a:bevelT w="25400"/>
          </a:sp3d>
        </p:spPr>
        <p:txBody>
          <a:bodyPr anchor="ctr">
            <a:sp3d prstMaterial="softEdge">
              <a:bevelT w="38100" h="38100"/>
            </a:sp3d>
          </a:bodyPr>
          <a:lstStyle/>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Teaching Modules for </a:t>
            </a:r>
          </a:p>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Steel Instruction</a:t>
            </a:r>
          </a:p>
        </p:txBody>
      </p:sp>
      <p:sp>
        <p:nvSpPr>
          <p:cNvPr id="3" name="Slide Number Placeholder 2"/>
          <p:cNvSpPr>
            <a:spLocks noGrp="1"/>
          </p:cNvSpPr>
          <p:nvPr>
            <p:ph type="sldNum" sz="quarter" idx="11"/>
          </p:nvPr>
        </p:nvSpPr>
        <p:spPr/>
        <p:txBody>
          <a:bodyPr/>
          <a:lstStyle/>
          <a:p>
            <a:fld id="{48AD5B0C-3090-4A07-AACA-368BBE5F66B3}" type="slidenum">
              <a:rPr lang="en-US" altLang="en-US" smtClean="0"/>
              <a:pPr/>
              <a:t>1</a:t>
            </a:fld>
            <a:endParaRPr lang="en-US" altLang="en-US"/>
          </a:p>
        </p:txBody>
      </p:sp>
      <p:sp>
        <p:nvSpPr>
          <p:cNvPr id="2" name="Footer Placeholder 1">
            <a:extLst>
              <a:ext uri="{FF2B5EF4-FFF2-40B4-BE49-F238E27FC236}">
                <a16:creationId xmlns:a16="http://schemas.microsoft.com/office/drawing/2014/main" id="{4D0A4677-69D3-5694-04B9-81D24EDFC2B9}"/>
              </a:ext>
            </a:extLst>
          </p:cNvPr>
          <p:cNvSpPr>
            <a:spLocks noGrp="1"/>
          </p:cNvSpPr>
          <p:nvPr>
            <p:ph type="ftr" sz="quarter" idx="10"/>
          </p:nvPr>
        </p:nvSpPr>
        <p:spPr>
          <a:xfrm>
            <a:off x="4057650" y="6304741"/>
            <a:ext cx="4076700" cy="365125"/>
          </a:xfrm>
        </p:spPr>
        <p:txBody>
          <a:bodyPr/>
          <a:lstStyle/>
          <a:p>
            <a:pPr>
              <a:defRPr/>
            </a:pPr>
            <a:r>
              <a:rPr lang="en-US" dirty="0"/>
              <a:t>Compression – AISC Manual 16th Ed &amp; ANSI/AISC 360-22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1600201"/>
            <a:ext cx="8229600" cy="2773363"/>
          </a:xfrm>
          <a:solidFill>
            <a:schemeClr val="accent1">
              <a:lumMod val="20000"/>
              <a:lumOff val="80000"/>
            </a:schemeClr>
          </a:solidFill>
        </p:spPr>
        <p:txBody>
          <a:bodyPr/>
          <a:lstStyle/>
          <a:p>
            <a:pPr>
              <a:defRPr/>
            </a:pPr>
            <a:endParaRPr lang="en-US" b="1">
              <a:solidFill>
                <a:schemeClr val="bg1"/>
              </a:solidFill>
            </a:endParaRPr>
          </a:p>
          <a:p>
            <a:pPr>
              <a:defRPr/>
            </a:pPr>
            <a:r>
              <a:rPr lang="en-US" b="1">
                <a:solidFill>
                  <a:schemeClr val="bg1"/>
                </a:solidFill>
              </a:rPr>
              <a:t>The following slides assume</a:t>
            </a:r>
            <a:r>
              <a:rPr lang="en-US">
                <a:solidFill>
                  <a:schemeClr val="bg1"/>
                </a:solidFill>
              </a:rPr>
              <a:t>:</a:t>
            </a:r>
          </a:p>
          <a:p>
            <a:pPr lvl="1">
              <a:defRPr/>
            </a:pPr>
            <a:r>
              <a:rPr lang="en-US">
                <a:solidFill>
                  <a:schemeClr val="bg1"/>
                </a:solidFill>
              </a:rPr>
              <a:t>Non-slender flange and web sections</a:t>
            </a:r>
          </a:p>
          <a:p>
            <a:pPr lvl="1">
              <a:defRPr/>
            </a:pPr>
            <a:r>
              <a:rPr lang="en-US">
                <a:solidFill>
                  <a:schemeClr val="bg1"/>
                </a:solidFill>
              </a:rPr>
              <a:t>Doubly symmetric members</a:t>
            </a:r>
          </a:p>
        </p:txBody>
      </p:sp>
      <p:sp>
        <p:nvSpPr>
          <p:cNvPr id="2" name="TextBox 3"/>
          <p:cNvSpPr txBox="1"/>
          <p:nvPr/>
        </p:nvSpPr>
        <p:spPr>
          <a:xfrm>
            <a:off x="2405064" y="182564"/>
            <a:ext cx="7318375" cy="695325"/>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3200" b="1">
                <a:solidFill>
                  <a:schemeClr val="bg1"/>
                </a:solidFill>
              </a:rPr>
              <a:t>Compression Strength</a:t>
            </a:r>
          </a:p>
        </p:txBody>
      </p:sp>
      <p:sp>
        <p:nvSpPr>
          <p:cNvPr id="6" name="Footer Placeholder 5"/>
          <p:cNvSpPr>
            <a:spLocks noGrp="1"/>
          </p:cNvSpPr>
          <p:nvPr>
            <p:ph type="ftr" sz="quarter" idx="10"/>
          </p:nvPr>
        </p:nvSpPr>
        <p:spPr/>
        <p:txBody>
          <a:bodyPr/>
          <a:lstStyle/>
          <a:p>
            <a:pPr>
              <a:defRPr/>
            </a:pPr>
            <a:r>
              <a:rPr lang="en-US"/>
              <a:t>Compression – AISC Manual 16th Ed &amp; ANSI/AISC 360-22</a:t>
            </a:r>
          </a:p>
        </p:txBody>
      </p:sp>
      <p:sp>
        <p:nvSpPr>
          <p:cNvPr id="7" name="Slide Number Placeholder 6"/>
          <p:cNvSpPr>
            <a:spLocks noGrp="1"/>
          </p:cNvSpPr>
          <p:nvPr>
            <p:ph type="sldNum" sz="quarter" idx="11"/>
          </p:nvPr>
        </p:nvSpPr>
        <p:spPr/>
        <p:txBody>
          <a:bodyPr/>
          <a:lstStyle/>
          <a:p>
            <a:fld id="{48AD5B0C-3090-4A07-AACA-368BBE5F66B3}" type="slidenum">
              <a:rPr lang="en-US" altLang="en-US" smtClean="0"/>
              <a:pPr/>
              <a:t>10</a:t>
            </a:fld>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976438" y="1408114"/>
            <a:ext cx="8140700" cy="1647825"/>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a:solidFill>
                  <a:schemeClr val="bg1"/>
                </a:solidFill>
              </a:rPr>
              <a:t>Since members are non-slender and doubly symmetric,</a:t>
            </a:r>
          </a:p>
          <a:p>
            <a:pPr>
              <a:defRPr/>
            </a:pPr>
            <a:r>
              <a:rPr lang="en-US">
                <a:solidFill>
                  <a:schemeClr val="bg1"/>
                </a:solidFill>
              </a:rPr>
              <a:t>flexural (global) buckling is the most likely potential failure mode prior to reaching the squash load.</a:t>
            </a:r>
          </a:p>
        </p:txBody>
      </p:sp>
      <p:sp>
        <p:nvSpPr>
          <p:cNvPr id="3" name="TextBox 2"/>
          <p:cNvSpPr txBox="1"/>
          <p:nvPr/>
        </p:nvSpPr>
        <p:spPr>
          <a:xfrm>
            <a:off x="1976439" y="3490914"/>
            <a:ext cx="8140700" cy="847725"/>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dirty="0">
                <a:solidFill>
                  <a:schemeClr val="bg1"/>
                </a:solidFill>
              </a:rPr>
              <a:t>Buckling strength depends on the slenderness of the section, defined as </a:t>
            </a:r>
            <a:r>
              <a:rPr lang="en-US" i="1" dirty="0" err="1">
                <a:solidFill>
                  <a:schemeClr val="bg1"/>
                </a:solidFill>
              </a:rPr>
              <a:t>L</a:t>
            </a:r>
            <a:r>
              <a:rPr lang="en-US" i="1" baseline="-25000" dirty="0" err="1">
                <a:solidFill>
                  <a:schemeClr val="bg1"/>
                </a:solidFill>
              </a:rPr>
              <a:t>c</a:t>
            </a:r>
            <a:r>
              <a:rPr lang="en-US" i="1" dirty="0">
                <a:solidFill>
                  <a:schemeClr val="bg1"/>
                </a:solidFill>
              </a:rPr>
              <a:t>/r.  </a:t>
            </a:r>
            <a:r>
              <a:rPr lang="en-US" i="1" dirty="0" err="1">
                <a:solidFill>
                  <a:schemeClr val="bg1"/>
                </a:solidFill>
              </a:rPr>
              <a:t>L</a:t>
            </a:r>
            <a:r>
              <a:rPr lang="en-US" i="1" baseline="-25000" dirty="0" err="1">
                <a:solidFill>
                  <a:schemeClr val="bg1"/>
                </a:solidFill>
              </a:rPr>
              <a:t>c</a:t>
            </a:r>
            <a:r>
              <a:rPr lang="en-US" i="1" dirty="0">
                <a:solidFill>
                  <a:schemeClr val="bg1"/>
                </a:solidFill>
              </a:rPr>
              <a:t> </a:t>
            </a:r>
            <a:r>
              <a:rPr lang="en-US" dirty="0">
                <a:solidFill>
                  <a:schemeClr val="bg1"/>
                </a:solidFill>
              </a:rPr>
              <a:t>is the effective length of the member</a:t>
            </a:r>
            <a:r>
              <a:rPr lang="en-US" i="1" dirty="0">
                <a:solidFill>
                  <a:schemeClr val="bg1"/>
                </a:solidFill>
              </a:rPr>
              <a:t>.</a:t>
            </a:r>
          </a:p>
        </p:txBody>
      </p:sp>
      <p:sp>
        <p:nvSpPr>
          <p:cNvPr id="4" name="TextBox 3"/>
          <p:cNvSpPr txBox="1"/>
          <p:nvPr/>
        </p:nvSpPr>
        <p:spPr>
          <a:xfrm>
            <a:off x="1976439" y="4668074"/>
            <a:ext cx="8140700" cy="1081087"/>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dirty="0">
                <a:solidFill>
                  <a:schemeClr val="bg1"/>
                </a:solidFill>
              </a:rPr>
              <a:t>The nominal strength is defined as</a:t>
            </a:r>
          </a:p>
          <a:p>
            <a:pPr>
              <a:defRPr/>
            </a:pPr>
            <a:r>
              <a:rPr lang="en-US" i="1" dirty="0" err="1">
                <a:solidFill>
                  <a:schemeClr val="bg1"/>
                </a:solidFill>
              </a:rPr>
              <a:t>P</a:t>
            </a:r>
            <a:r>
              <a:rPr lang="en-US" i="1" baseline="-25000" dirty="0" err="1">
                <a:solidFill>
                  <a:schemeClr val="bg1"/>
                </a:solidFill>
              </a:rPr>
              <a:t>n</a:t>
            </a:r>
            <a:r>
              <a:rPr lang="en-US" i="1" dirty="0">
                <a:solidFill>
                  <a:schemeClr val="bg1"/>
                </a:solidFill>
              </a:rPr>
              <a:t>= </a:t>
            </a:r>
            <a:r>
              <a:rPr lang="en-US" i="1" dirty="0" err="1">
                <a:solidFill>
                  <a:schemeClr val="bg1"/>
                </a:solidFill>
              </a:rPr>
              <a:t>F</a:t>
            </a:r>
            <a:r>
              <a:rPr lang="en-US" i="1" baseline="-25000" dirty="0" err="1">
                <a:solidFill>
                  <a:schemeClr val="bg1"/>
                </a:solidFill>
              </a:rPr>
              <a:t>n</a:t>
            </a:r>
            <a:r>
              <a:rPr lang="en-US" i="1" dirty="0" err="1">
                <a:solidFill>
                  <a:schemeClr val="bg1"/>
                </a:solidFill>
              </a:rPr>
              <a:t>A</a:t>
            </a:r>
            <a:r>
              <a:rPr lang="en-US" i="1" baseline="-25000" dirty="0" err="1">
                <a:solidFill>
                  <a:schemeClr val="bg1"/>
                </a:solidFill>
              </a:rPr>
              <a:t>g</a:t>
            </a:r>
            <a:r>
              <a:rPr lang="en-US" dirty="0">
                <a:solidFill>
                  <a:schemeClr val="bg1"/>
                </a:solidFill>
              </a:rPr>
              <a:t>                                                            Equation E3-1</a:t>
            </a:r>
          </a:p>
        </p:txBody>
      </p:sp>
      <p:sp>
        <p:nvSpPr>
          <p:cNvPr id="2" name="TextBox 3"/>
          <p:cNvSpPr txBox="1"/>
          <p:nvPr/>
        </p:nvSpPr>
        <p:spPr>
          <a:xfrm>
            <a:off x="2405064" y="182564"/>
            <a:ext cx="7318375" cy="695325"/>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3200" b="1">
                <a:solidFill>
                  <a:schemeClr val="bg1"/>
                </a:solidFill>
              </a:rPr>
              <a:t>Compression Strength</a:t>
            </a:r>
          </a:p>
        </p:txBody>
      </p:sp>
      <p:sp>
        <p:nvSpPr>
          <p:cNvPr id="7" name="Footer Placeholder 6"/>
          <p:cNvSpPr>
            <a:spLocks noGrp="1"/>
          </p:cNvSpPr>
          <p:nvPr>
            <p:ph type="ftr" sz="quarter" idx="10"/>
          </p:nvPr>
        </p:nvSpPr>
        <p:spPr/>
        <p:txBody>
          <a:bodyPr/>
          <a:lstStyle/>
          <a:p>
            <a:pPr>
              <a:defRPr/>
            </a:pPr>
            <a:r>
              <a:rPr lang="en-US"/>
              <a:t>Compression – AISC Manual 16th Ed &amp; ANSI/AISC 360-22</a:t>
            </a:r>
          </a:p>
        </p:txBody>
      </p:sp>
      <p:sp>
        <p:nvSpPr>
          <p:cNvPr id="8" name="Slide Number Placeholder 7"/>
          <p:cNvSpPr>
            <a:spLocks noGrp="1"/>
          </p:cNvSpPr>
          <p:nvPr>
            <p:ph type="sldNum" sz="quarter" idx="11"/>
          </p:nvPr>
        </p:nvSpPr>
        <p:spPr/>
        <p:txBody>
          <a:bodyPr/>
          <a:lstStyle/>
          <a:p>
            <a:fld id="{48AD5B0C-3090-4A07-AACA-368BBE5F66B3}" type="slidenum">
              <a:rPr lang="en-US" altLang="en-US" smtClean="0"/>
              <a:pPr/>
              <a:t>11</a:t>
            </a:fld>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976439" y="4235450"/>
            <a:ext cx="8524875" cy="1601788"/>
          </a:xfrm>
          <a:prstGeom prst="rect">
            <a:avLst/>
          </a:prstGeom>
          <a:solidFill>
            <a:schemeClr val="tx1">
              <a:lumMod val="95000"/>
              <a:alpha val="62000"/>
            </a:schemeClr>
          </a:solidFill>
          <a:ln w="38100" cap="flat">
            <a:solidFill>
              <a:schemeClr val="bg1"/>
            </a:solidFill>
            <a:bevel/>
          </a:ln>
        </p:spPr>
        <p:txBody>
          <a:bodyPr/>
          <a:lstStyle/>
          <a:p>
            <a:pPr>
              <a:defRPr/>
            </a:pPr>
            <a:endParaRPr lang="en-US" dirty="0">
              <a:solidFill>
                <a:schemeClr val="bg1"/>
              </a:solidFill>
            </a:endParaRPr>
          </a:p>
          <a:p>
            <a:pPr>
              <a:defRPr/>
            </a:pPr>
            <a:r>
              <a:rPr lang="en-US" i="1" dirty="0">
                <a:solidFill>
                  <a:schemeClr val="bg1"/>
                </a:solidFill>
              </a:rPr>
              <a:t>F</a:t>
            </a:r>
            <a:r>
              <a:rPr lang="en-US" i="1" baseline="-25000" dirty="0">
                <a:solidFill>
                  <a:schemeClr val="bg1"/>
                </a:solidFill>
              </a:rPr>
              <a:t>e </a:t>
            </a:r>
            <a:r>
              <a:rPr lang="en-US" dirty="0">
                <a:solidFill>
                  <a:schemeClr val="bg1"/>
                </a:solidFill>
              </a:rPr>
              <a:t>= elastic (Euler) buckling stress, 			Equation E3-4</a:t>
            </a:r>
          </a:p>
        </p:txBody>
      </p:sp>
      <p:sp>
        <p:nvSpPr>
          <p:cNvPr id="10" name="TextBox 9"/>
          <p:cNvSpPr txBox="1"/>
          <p:nvPr/>
        </p:nvSpPr>
        <p:spPr>
          <a:xfrm>
            <a:off x="1976439" y="2165351"/>
            <a:ext cx="8512175" cy="1984375"/>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dirty="0">
                <a:solidFill>
                  <a:schemeClr val="bg1"/>
                </a:solidFill>
              </a:rPr>
              <a:t>If			, then </a:t>
            </a:r>
            <a:r>
              <a:rPr lang="en-US" i="1" dirty="0" err="1">
                <a:solidFill>
                  <a:schemeClr val="bg1"/>
                </a:solidFill>
              </a:rPr>
              <a:t>F</a:t>
            </a:r>
            <a:r>
              <a:rPr lang="en-US" i="1" baseline="-25000" dirty="0" err="1">
                <a:solidFill>
                  <a:schemeClr val="bg1"/>
                </a:solidFill>
              </a:rPr>
              <a:t>n</a:t>
            </a:r>
            <a:r>
              <a:rPr lang="en-US" i="1" baseline="-25000" dirty="0">
                <a:solidFill>
                  <a:schemeClr val="bg1"/>
                </a:solidFill>
              </a:rPr>
              <a:t> </a:t>
            </a:r>
            <a:r>
              <a:rPr lang="en-US" dirty="0">
                <a:solidFill>
                  <a:schemeClr val="bg1"/>
                </a:solidFill>
              </a:rPr>
              <a:t>= 0.877</a:t>
            </a:r>
            <a:r>
              <a:rPr lang="en-US" i="1" dirty="0">
                <a:solidFill>
                  <a:schemeClr val="bg1"/>
                </a:solidFill>
              </a:rPr>
              <a:t>F</a:t>
            </a:r>
            <a:r>
              <a:rPr lang="en-US" i="1" baseline="-25000" dirty="0">
                <a:solidFill>
                  <a:schemeClr val="bg1"/>
                </a:solidFill>
              </a:rPr>
              <a:t>e</a:t>
            </a:r>
            <a:r>
              <a:rPr lang="en-US" i="1" dirty="0">
                <a:solidFill>
                  <a:schemeClr val="bg1"/>
                </a:solidFill>
              </a:rPr>
              <a:t>.</a:t>
            </a:r>
            <a:r>
              <a:rPr lang="en-US" dirty="0">
                <a:solidFill>
                  <a:schemeClr val="bg1"/>
                </a:solidFill>
              </a:rPr>
              <a:t>		Equation E3-3</a:t>
            </a:r>
          </a:p>
          <a:p>
            <a:pPr>
              <a:defRPr/>
            </a:pPr>
            <a:endParaRPr lang="en-US" dirty="0">
              <a:solidFill>
                <a:schemeClr val="bg1"/>
              </a:solidFill>
            </a:endParaRPr>
          </a:p>
          <a:p>
            <a:pPr>
              <a:defRPr/>
            </a:pPr>
            <a:r>
              <a:rPr lang="en-US" dirty="0">
                <a:solidFill>
                  <a:schemeClr val="bg1"/>
                </a:solidFill>
              </a:rPr>
              <a:t>	This defines the “elastic” buckling limit</a:t>
            </a:r>
          </a:p>
          <a:p>
            <a:pPr>
              <a:defRPr/>
            </a:pPr>
            <a:r>
              <a:rPr lang="en-US" dirty="0">
                <a:solidFill>
                  <a:schemeClr val="bg1"/>
                </a:solidFill>
              </a:rPr>
              <a:t>	with a reduction factor, 0.877, times the theoretical limit.</a:t>
            </a:r>
          </a:p>
        </p:txBody>
      </p:sp>
      <p:sp>
        <p:nvSpPr>
          <p:cNvPr id="9" name="TextBox 8"/>
          <p:cNvSpPr txBox="1"/>
          <p:nvPr/>
        </p:nvSpPr>
        <p:spPr>
          <a:xfrm>
            <a:off x="1970089" y="304800"/>
            <a:ext cx="8504237" cy="1760538"/>
          </a:xfrm>
          <a:prstGeom prst="rect">
            <a:avLst/>
          </a:prstGeom>
          <a:solidFill>
            <a:schemeClr val="tx1">
              <a:lumMod val="95000"/>
              <a:alpha val="62000"/>
            </a:schemeClr>
          </a:solidFill>
          <a:ln w="38100" cap="flat">
            <a:solidFill>
              <a:schemeClr val="bg1"/>
            </a:solidFill>
            <a:bevel/>
          </a:ln>
        </p:spPr>
        <p:txBody>
          <a:bodyPr/>
          <a:lstStyle/>
          <a:p>
            <a:pPr defTabSz="0">
              <a:defRPr/>
            </a:pPr>
            <a:endParaRPr lang="en-US" dirty="0">
              <a:solidFill>
                <a:schemeClr val="bg1"/>
              </a:solidFill>
            </a:endParaRPr>
          </a:p>
          <a:p>
            <a:pPr defTabSz="0">
              <a:defRPr/>
            </a:pPr>
            <a:r>
              <a:rPr lang="en-US" dirty="0">
                <a:solidFill>
                  <a:schemeClr val="bg1"/>
                </a:solidFill>
              </a:rPr>
              <a:t> If                                then,                             .	          Equation E3-2</a:t>
            </a:r>
          </a:p>
          <a:p>
            <a:pPr defTabSz="0">
              <a:defRPr/>
            </a:pPr>
            <a:endParaRPr lang="en-US" dirty="0">
              <a:solidFill>
                <a:schemeClr val="bg1"/>
              </a:solidFill>
            </a:endParaRPr>
          </a:p>
          <a:p>
            <a:pPr defTabSz="0">
              <a:defRPr/>
            </a:pPr>
            <a:r>
              <a:rPr lang="en-US" dirty="0">
                <a:solidFill>
                  <a:schemeClr val="bg1"/>
                </a:solidFill>
              </a:rPr>
              <a:t>	This defines the “inelastic” buckling limit. </a:t>
            </a:r>
          </a:p>
        </p:txBody>
      </p:sp>
      <p:graphicFrame>
        <p:nvGraphicFramePr>
          <p:cNvPr id="14343" name="Object 4"/>
          <p:cNvGraphicFramePr>
            <a:graphicFrameLocks noChangeAspect="1"/>
          </p:cNvGraphicFramePr>
          <p:nvPr>
            <p:extLst>
              <p:ext uri="{D42A27DB-BD31-4B8C-83A1-F6EECF244321}">
                <p14:modId xmlns:p14="http://schemas.microsoft.com/office/powerpoint/2010/main" val="2517962945"/>
              </p:ext>
            </p:extLst>
          </p:nvPr>
        </p:nvGraphicFramePr>
        <p:xfrm>
          <a:off x="5638800" y="587375"/>
          <a:ext cx="1741488" cy="733425"/>
        </p:xfrm>
        <a:graphic>
          <a:graphicData uri="http://schemas.openxmlformats.org/presentationml/2006/ole">
            <mc:AlternateContent xmlns:mc="http://schemas.openxmlformats.org/markup-compatibility/2006">
              <mc:Choice xmlns:v="urn:schemas-microsoft-com:vml" Requires="v">
                <p:oleObj name="Equation" r:id="rId3" imgW="876240" imgH="368280" progId="Equation.DSMT4">
                  <p:embed/>
                </p:oleObj>
              </mc:Choice>
              <mc:Fallback>
                <p:oleObj name="Equation" r:id="rId3" imgW="876240" imgH="368280" progId="Equation.DSMT4">
                  <p:embed/>
                  <p:pic>
                    <p:nvPicPr>
                      <p:cNvPr id="14343" name="Object 4"/>
                      <p:cNvPicPr>
                        <a:picLocks noChangeAspect="1" noChangeArrowheads="1"/>
                      </p:cNvPicPr>
                      <p:nvPr/>
                    </p:nvPicPr>
                    <p:blipFill>
                      <a:blip r:embed="rId4"/>
                      <a:srcRect/>
                      <a:stretch>
                        <a:fillRect/>
                      </a:stretch>
                    </p:blipFill>
                    <p:spPr bwMode="auto">
                      <a:xfrm>
                        <a:off x="5638800" y="587375"/>
                        <a:ext cx="1741488" cy="733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17820660"/>
              </p:ext>
            </p:extLst>
          </p:nvPr>
        </p:nvGraphicFramePr>
        <p:xfrm>
          <a:off x="2620434" y="482071"/>
          <a:ext cx="2061557" cy="1097280"/>
        </p:xfrm>
        <a:graphic>
          <a:graphicData uri="http://schemas.openxmlformats.org/presentationml/2006/ole">
            <mc:AlternateContent xmlns:mc="http://schemas.openxmlformats.org/markup-compatibility/2006">
              <mc:Choice xmlns:v="urn:schemas-microsoft-com:vml" Requires="v">
                <p:oleObj name="Equation" r:id="rId5" imgW="787320" imgH="419040" progId="Equation.DSMT4">
                  <p:embed/>
                </p:oleObj>
              </mc:Choice>
              <mc:Fallback>
                <p:oleObj name="Equation" r:id="rId5" imgW="787320" imgH="419040" progId="Equation.DSMT4">
                  <p:embed/>
                  <p:pic>
                    <p:nvPicPr>
                      <p:cNvPr id="4" name="Object 3"/>
                      <p:cNvPicPr/>
                      <p:nvPr/>
                    </p:nvPicPr>
                    <p:blipFill>
                      <a:blip r:embed="rId6"/>
                      <a:stretch>
                        <a:fillRect/>
                      </a:stretch>
                    </p:blipFill>
                    <p:spPr>
                      <a:xfrm>
                        <a:off x="2620434" y="482071"/>
                        <a:ext cx="2061557" cy="109728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800174875"/>
              </p:ext>
            </p:extLst>
          </p:nvPr>
        </p:nvGraphicFramePr>
        <p:xfrm>
          <a:off x="4826000" y="2362201"/>
          <a:ext cx="914400" cy="180975"/>
        </p:xfrm>
        <a:graphic>
          <a:graphicData uri="http://schemas.openxmlformats.org/presentationml/2006/ole">
            <mc:AlternateContent xmlns:mc="http://schemas.openxmlformats.org/markup-compatibility/2006">
              <mc:Choice xmlns:v="urn:schemas-microsoft-com:vml" Requires="v">
                <p:oleObj name="Equation" r:id="rId7" imgW="914400" imgH="181440" progId="Equation.DSMT4">
                  <p:embed/>
                </p:oleObj>
              </mc:Choice>
              <mc:Fallback>
                <p:oleObj name="Equation" r:id="rId7" imgW="914400" imgH="181440" progId="Equation.DSMT4">
                  <p:embed/>
                  <p:pic>
                    <p:nvPicPr>
                      <p:cNvPr id="5" name="Object 4"/>
                      <p:cNvPicPr/>
                      <p:nvPr/>
                    </p:nvPicPr>
                    <p:blipFill>
                      <a:blip r:embed="rId8"/>
                      <a:stretch>
                        <a:fillRect/>
                      </a:stretch>
                    </p:blipFill>
                    <p:spPr>
                      <a:xfrm>
                        <a:off x="4826000" y="2362201"/>
                        <a:ext cx="914400" cy="180975"/>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771408218"/>
              </p:ext>
            </p:extLst>
          </p:nvPr>
        </p:nvGraphicFramePr>
        <p:xfrm>
          <a:off x="2664884" y="2158471"/>
          <a:ext cx="2094807" cy="1097280"/>
        </p:xfrm>
        <a:graphic>
          <a:graphicData uri="http://schemas.openxmlformats.org/presentationml/2006/ole">
            <mc:AlternateContent xmlns:mc="http://schemas.openxmlformats.org/markup-compatibility/2006">
              <mc:Choice xmlns:v="urn:schemas-microsoft-com:vml" Requires="v">
                <p:oleObj name="Equation" r:id="rId9" imgW="799920" imgH="419040" progId="Equation.DSMT4">
                  <p:embed/>
                </p:oleObj>
              </mc:Choice>
              <mc:Fallback>
                <p:oleObj name="Equation" r:id="rId9" imgW="799920" imgH="419040" progId="Equation.DSMT4">
                  <p:embed/>
                  <p:pic>
                    <p:nvPicPr>
                      <p:cNvPr id="6" name="Object 5"/>
                      <p:cNvPicPr/>
                      <p:nvPr/>
                    </p:nvPicPr>
                    <p:blipFill>
                      <a:blip r:embed="rId10"/>
                      <a:stretch>
                        <a:fillRect/>
                      </a:stretch>
                    </p:blipFill>
                    <p:spPr>
                      <a:xfrm>
                        <a:off x="2664884" y="2158471"/>
                        <a:ext cx="2094807" cy="109728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436623425"/>
              </p:ext>
            </p:extLst>
          </p:nvPr>
        </p:nvGraphicFramePr>
        <p:xfrm>
          <a:off x="6510866" y="4321705"/>
          <a:ext cx="1719850" cy="1554480"/>
        </p:xfrm>
        <a:graphic>
          <a:graphicData uri="http://schemas.openxmlformats.org/presentationml/2006/ole">
            <mc:AlternateContent xmlns:mc="http://schemas.openxmlformats.org/markup-compatibility/2006">
              <mc:Choice xmlns:v="urn:schemas-microsoft-com:vml" Requires="v">
                <p:oleObj name="Equation" r:id="rId11" imgW="660240" imgH="596880" progId="Equation.DSMT4">
                  <p:embed/>
                </p:oleObj>
              </mc:Choice>
              <mc:Fallback>
                <p:oleObj name="Equation" r:id="rId11" imgW="660240" imgH="596880" progId="Equation.DSMT4">
                  <p:embed/>
                  <p:pic>
                    <p:nvPicPr>
                      <p:cNvPr id="7" name="Object 6"/>
                      <p:cNvPicPr/>
                      <p:nvPr/>
                    </p:nvPicPr>
                    <p:blipFill>
                      <a:blip r:embed="rId12"/>
                      <a:stretch>
                        <a:fillRect/>
                      </a:stretch>
                    </p:blipFill>
                    <p:spPr>
                      <a:xfrm>
                        <a:off x="6510866" y="4321705"/>
                        <a:ext cx="1719850" cy="1554480"/>
                      </a:xfrm>
                      <a:prstGeom prst="rect">
                        <a:avLst/>
                      </a:prstGeom>
                    </p:spPr>
                  </p:pic>
                </p:oleObj>
              </mc:Fallback>
            </mc:AlternateContent>
          </a:graphicData>
        </a:graphic>
      </p:graphicFrame>
      <p:sp>
        <p:nvSpPr>
          <p:cNvPr id="8" name="Footer Placeholder 7"/>
          <p:cNvSpPr>
            <a:spLocks noGrp="1"/>
          </p:cNvSpPr>
          <p:nvPr>
            <p:ph type="ftr" sz="quarter" idx="10"/>
          </p:nvPr>
        </p:nvSpPr>
        <p:spPr/>
        <p:txBody>
          <a:bodyPr/>
          <a:lstStyle/>
          <a:p>
            <a:pPr>
              <a:defRPr/>
            </a:pPr>
            <a:r>
              <a:rPr lang="en-US"/>
              <a:t>Compression – AISC Manual 16th Ed &amp; ANSI/AISC 360-22</a:t>
            </a:r>
          </a:p>
        </p:txBody>
      </p:sp>
      <p:sp>
        <p:nvSpPr>
          <p:cNvPr id="12" name="Slide Number Placeholder 11"/>
          <p:cNvSpPr>
            <a:spLocks noGrp="1"/>
          </p:cNvSpPr>
          <p:nvPr>
            <p:ph type="sldNum" sz="quarter" idx="11"/>
          </p:nvPr>
        </p:nvSpPr>
        <p:spPr/>
        <p:txBody>
          <a:bodyPr/>
          <a:lstStyle/>
          <a:p>
            <a:fld id="{48AD5B0C-3090-4A07-AACA-368BBE5F66B3}" type="slidenum">
              <a:rPr lang="en-US" altLang="en-US" smtClean="0"/>
              <a:pPr/>
              <a:t>12</a:t>
            </a:fld>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Box 24"/>
          <p:cNvSpPr txBox="1">
            <a:spLocks noChangeArrowheads="1"/>
          </p:cNvSpPr>
          <p:nvPr/>
        </p:nvSpPr>
        <p:spPr bwMode="auto">
          <a:xfrm>
            <a:off x="2720446" y="1384301"/>
            <a:ext cx="7304088" cy="4938713"/>
          </a:xfrm>
          <a:prstGeom prst="rect">
            <a:avLst/>
          </a:prstGeom>
          <a:solidFill>
            <a:schemeClr val="tx1"/>
          </a:solidFill>
          <a:ln w="38100">
            <a:solidFill>
              <a:schemeClr val="bg1"/>
            </a:solidFill>
            <a:bevel/>
            <a:headEnd/>
            <a:tailEnd/>
          </a:ln>
        </p:spPr>
        <p:txBody>
          <a:bodyPr anchor="ctr" anchorCtr="1"/>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solidFill>
                <a:schemeClr val="bg1"/>
              </a:solidFill>
              <a:cs typeface="Arial" panose="020B0604020202020204" pitchFamily="34" charset="0"/>
            </a:endParaRPr>
          </a:p>
        </p:txBody>
      </p:sp>
      <p:sp>
        <p:nvSpPr>
          <p:cNvPr id="15364" name="Freeform 3"/>
          <p:cNvSpPr>
            <a:spLocks/>
          </p:cNvSpPr>
          <p:nvPr/>
        </p:nvSpPr>
        <p:spPr bwMode="auto">
          <a:xfrm>
            <a:off x="5330825" y="2051050"/>
            <a:ext cx="4318000" cy="3086100"/>
          </a:xfrm>
          <a:custGeom>
            <a:avLst/>
            <a:gdLst>
              <a:gd name="T0" fmla="*/ 0 w 2720"/>
              <a:gd name="T1" fmla="*/ 0 h 1944"/>
              <a:gd name="T2" fmla="*/ 82550 w 2720"/>
              <a:gd name="T3" fmla="*/ 374650 h 1944"/>
              <a:gd name="T4" fmla="*/ 215900 w 2720"/>
              <a:gd name="T5" fmla="*/ 793750 h 1944"/>
              <a:gd name="T6" fmla="*/ 285750 w 2720"/>
              <a:gd name="T7" fmla="*/ 1003300 h 1944"/>
              <a:gd name="T8" fmla="*/ 393700 w 2720"/>
              <a:gd name="T9" fmla="*/ 1276350 h 1944"/>
              <a:gd name="T10" fmla="*/ 552450 w 2720"/>
              <a:gd name="T11" fmla="*/ 1581150 h 1944"/>
              <a:gd name="T12" fmla="*/ 717550 w 2720"/>
              <a:gd name="T13" fmla="*/ 1841500 h 1944"/>
              <a:gd name="T14" fmla="*/ 946150 w 2720"/>
              <a:gd name="T15" fmla="*/ 2095500 h 1944"/>
              <a:gd name="T16" fmla="*/ 1155700 w 2720"/>
              <a:gd name="T17" fmla="*/ 2273300 h 1944"/>
              <a:gd name="T18" fmla="*/ 1403350 w 2720"/>
              <a:gd name="T19" fmla="*/ 2444750 h 1944"/>
              <a:gd name="T20" fmla="*/ 1644650 w 2720"/>
              <a:gd name="T21" fmla="*/ 2571750 h 1944"/>
              <a:gd name="T22" fmla="*/ 1885950 w 2720"/>
              <a:gd name="T23" fmla="*/ 2673350 h 1944"/>
              <a:gd name="T24" fmla="*/ 2279650 w 2720"/>
              <a:gd name="T25" fmla="*/ 2794000 h 1944"/>
              <a:gd name="T26" fmla="*/ 2800350 w 2720"/>
              <a:gd name="T27" fmla="*/ 2914650 h 1944"/>
              <a:gd name="T28" fmla="*/ 3225800 w 2720"/>
              <a:gd name="T29" fmla="*/ 2984500 h 1944"/>
              <a:gd name="T30" fmla="*/ 3797300 w 2720"/>
              <a:gd name="T31" fmla="*/ 3048000 h 1944"/>
              <a:gd name="T32" fmla="*/ 4318000 w 2720"/>
              <a:gd name="T33" fmla="*/ 3086100 h 19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20"/>
              <a:gd name="T52" fmla="*/ 0 h 1944"/>
              <a:gd name="T53" fmla="*/ 2720 w 2720"/>
              <a:gd name="T54" fmla="*/ 1944 h 19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20" h="1944">
                <a:moveTo>
                  <a:pt x="0" y="0"/>
                </a:moveTo>
                <a:cubicBezTo>
                  <a:pt x="14" y="76"/>
                  <a:pt x="29" y="153"/>
                  <a:pt x="52" y="236"/>
                </a:cubicBezTo>
                <a:cubicBezTo>
                  <a:pt x="75" y="319"/>
                  <a:pt x="115" y="434"/>
                  <a:pt x="136" y="500"/>
                </a:cubicBezTo>
                <a:cubicBezTo>
                  <a:pt x="157" y="566"/>
                  <a:pt x="161" y="581"/>
                  <a:pt x="180" y="632"/>
                </a:cubicBezTo>
                <a:cubicBezTo>
                  <a:pt x="199" y="683"/>
                  <a:pt x="220" y="743"/>
                  <a:pt x="248" y="804"/>
                </a:cubicBezTo>
                <a:cubicBezTo>
                  <a:pt x="276" y="865"/>
                  <a:pt x="314" y="937"/>
                  <a:pt x="348" y="996"/>
                </a:cubicBezTo>
                <a:cubicBezTo>
                  <a:pt x="382" y="1055"/>
                  <a:pt x="411" y="1106"/>
                  <a:pt x="452" y="1160"/>
                </a:cubicBezTo>
                <a:cubicBezTo>
                  <a:pt x="493" y="1214"/>
                  <a:pt x="550" y="1275"/>
                  <a:pt x="596" y="1320"/>
                </a:cubicBezTo>
                <a:cubicBezTo>
                  <a:pt x="642" y="1365"/>
                  <a:pt x="680" y="1395"/>
                  <a:pt x="728" y="1432"/>
                </a:cubicBezTo>
                <a:cubicBezTo>
                  <a:pt x="776" y="1469"/>
                  <a:pt x="833" y="1509"/>
                  <a:pt x="884" y="1540"/>
                </a:cubicBezTo>
                <a:cubicBezTo>
                  <a:pt x="935" y="1571"/>
                  <a:pt x="985" y="1596"/>
                  <a:pt x="1036" y="1620"/>
                </a:cubicBezTo>
                <a:cubicBezTo>
                  <a:pt x="1087" y="1644"/>
                  <a:pt x="1121" y="1661"/>
                  <a:pt x="1188" y="1684"/>
                </a:cubicBezTo>
                <a:cubicBezTo>
                  <a:pt x="1255" y="1707"/>
                  <a:pt x="1340" y="1735"/>
                  <a:pt x="1436" y="1760"/>
                </a:cubicBezTo>
                <a:cubicBezTo>
                  <a:pt x="1532" y="1785"/>
                  <a:pt x="1665" y="1816"/>
                  <a:pt x="1764" y="1836"/>
                </a:cubicBezTo>
                <a:cubicBezTo>
                  <a:pt x="1863" y="1856"/>
                  <a:pt x="1927" y="1866"/>
                  <a:pt x="2032" y="1880"/>
                </a:cubicBezTo>
                <a:cubicBezTo>
                  <a:pt x="2137" y="1894"/>
                  <a:pt x="2277" y="1909"/>
                  <a:pt x="2392" y="1920"/>
                </a:cubicBezTo>
                <a:cubicBezTo>
                  <a:pt x="2507" y="1931"/>
                  <a:pt x="2613" y="1937"/>
                  <a:pt x="2720" y="1944"/>
                </a:cubicBezTo>
              </a:path>
            </a:pathLst>
          </a:custGeom>
          <a:noFill/>
          <a:ln w="381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15365" name="Line 23"/>
          <p:cNvSpPr>
            <a:spLocks noChangeShapeType="1"/>
          </p:cNvSpPr>
          <p:nvPr/>
        </p:nvSpPr>
        <p:spPr bwMode="auto">
          <a:xfrm>
            <a:off x="3930650" y="1879600"/>
            <a:ext cx="0" cy="366553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66" name="Line 24"/>
          <p:cNvSpPr>
            <a:spLocks noChangeShapeType="1"/>
          </p:cNvSpPr>
          <p:nvPr/>
        </p:nvSpPr>
        <p:spPr bwMode="auto">
          <a:xfrm>
            <a:off x="3921125" y="5530850"/>
            <a:ext cx="56007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67" name="Line 25"/>
          <p:cNvSpPr>
            <a:spLocks noChangeShapeType="1"/>
          </p:cNvSpPr>
          <p:nvPr/>
        </p:nvSpPr>
        <p:spPr bwMode="auto">
          <a:xfrm>
            <a:off x="4464050" y="271145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68" name="Text Box 43"/>
          <p:cNvSpPr txBox="1">
            <a:spLocks noChangeArrowheads="1"/>
          </p:cNvSpPr>
          <p:nvPr/>
        </p:nvSpPr>
        <p:spPr bwMode="auto">
          <a:xfrm>
            <a:off x="7489825" y="5575299"/>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dirty="0" err="1">
                <a:solidFill>
                  <a:schemeClr val="bg1"/>
                </a:solidFill>
                <a:cs typeface="Arial" panose="020B0604020202020204" pitchFamily="34" charset="0"/>
              </a:rPr>
              <a:t>L</a:t>
            </a:r>
            <a:r>
              <a:rPr lang="en-US" altLang="en-US" b="1" i="1" baseline="-25000" dirty="0" err="1">
                <a:solidFill>
                  <a:schemeClr val="bg1"/>
                </a:solidFill>
                <a:cs typeface="Arial" panose="020B0604020202020204" pitchFamily="34" charset="0"/>
              </a:rPr>
              <a:t>c</a:t>
            </a:r>
            <a:r>
              <a:rPr lang="en-US" altLang="en-US" b="1" i="1" baseline="-25000" dirty="0">
                <a:solidFill>
                  <a:schemeClr val="bg1"/>
                </a:solidFill>
                <a:cs typeface="Arial" panose="020B0604020202020204" pitchFamily="34" charset="0"/>
              </a:rPr>
              <a:t> </a:t>
            </a:r>
            <a:r>
              <a:rPr lang="en-US" altLang="en-US" b="1" i="1" dirty="0">
                <a:solidFill>
                  <a:schemeClr val="bg1"/>
                </a:solidFill>
                <a:cs typeface="Arial" panose="020B0604020202020204" pitchFamily="34" charset="0"/>
              </a:rPr>
              <a:t>/r</a:t>
            </a:r>
          </a:p>
        </p:txBody>
      </p:sp>
      <p:sp>
        <p:nvSpPr>
          <p:cNvPr id="26" name="TextBox 25"/>
          <p:cNvSpPr txBox="1"/>
          <p:nvPr/>
        </p:nvSpPr>
        <p:spPr>
          <a:xfrm>
            <a:off x="2676526" y="392113"/>
            <a:ext cx="7269163" cy="819150"/>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3600" dirty="0">
                <a:solidFill>
                  <a:schemeClr val="bg1"/>
                </a:solidFill>
                <a:cs typeface="Arial" pitchFamily="34" charset="0"/>
              </a:rPr>
              <a:t>Inelastic Material Effects</a:t>
            </a:r>
          </a:p>
        </p:txBody>
      </p:sp>
      <p:sp>
        <p:nvSpPr>
          <p:cNvPr id="15371" name="Text Box 29"/>
          <p:cNvSpPr txBox="1">
            <a:spLocks noChangeArrowheads="1"/>
          </p:cNvSpPr>
          <p:nvPr/>
        </p:nvSpPr>
        <p:spPr bwMode="auto">
          <a:xfrm>
            <a:off x="3201071" y="2442634"/>
            <a:ext cx="8270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US" altLang="en-US" sz="3200" b="1" dirty="0">
                <a:solidFill>
                  <a:schemeClr val="bg1"/>
                </a:solidFill>
                <a:latin typeface="Symbol" panose="05050102010706020507" pitchFamily="18" charset="2"/>
                <a:cs typeface="Arial" panose="020B0604020202020204" pitchFamily="34" charset="0"/>
              </a:rPr>
              <a:t>s</a:t>
            </a:r>
          </a:p>
        </p:txBody>
      </p:sp>
      <p:sp>
        <p:nvSpPr>
          <p:cNvPr id="33" name="Slide Number Placeholder 32"/>
          <p:cNvSpPr txBox="1">
            <a:spLocks noGrp="1"/>
          </p:cNvSpPr>
          <p:nvPr/>
        </p:nvSpPr>
        <p:spPr>
          <a:xfrm>
            <a:off x="9448800" y="6416676"/>
            <a:ext cx="762000" cy="365125"/>
          </a:xfrm>
          <a:prstGeom prst="rect">
            <a:avLst/>
          </a:prstGeom>
          <a:noFill/>
        </p:spPr>
        <p:txBody>
          <a:bodyPr lIns="0" r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endParaRPr lang="en-US" altLang="en-US" sz="1200" dirty="0">
              <a:solidFill>
                <a:srgbClr val="BCBCBC"/>
              </a:solidFill>
            </a:endParaRPr>
          </a:p>
        </p:txBody>
      </p:sp>
      <p:sp>
        <p:nvSpPr>
          <p:cNvPr id="15373" name="Line 50"/>
          <p:cNvSpPr>
            <a:spLocks noChangeShapeType="1"/>
          </p:cNvSpPr>
          <p:nvPr/>
        </p:nvSpPr>
        <p:spPr bwMode="auto">
          <a:xfrm flipH="1">
            <a:off x="6778626" y="3829051"/>
            <a:ext cx="409575" cy="676275"/>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5374" name="Text Box 40"/>
          <p:cNvSpPr txBox="1">
            <a:spLocks noChangeArrowheads="1"/>
          </p:cNvSpPr>
          <p:nvPr/>
        </p:nvSpPr>
        <p:spPr bwMode="auto">
          <a:xfrm>
            <a:off x="6898217" y="2793471"/>
            <a:ext cx="2470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dirty="0">
                <a:solidFill>
                  <a:schemeClr val="bg1"/>
                </a:solidFill>
                <a:cs typeface="Arial" panose="020B0604020202020204" pitchFamily="34" charset="0"/>
              </a:rPr>
              <a:t>Elastic Behavior</a:t>
            </a:r>
          </a:p>
        </p:txBody>
      </p:sp>
      <p:graphicFrame>
        <p:nvGraphicFramePr>
          <p:cNvPr id="4" name="Object 3"/>
          <p:cNvGraphicFramePr>
            <a:graphicFrameLocks noChangeAspect="1"/>
          </p:cNvGraphicFramePr>
          <p:nvPr>
            <p:extLst>
              <p:ext uri="{D42A27DB-BD31-4B8C-83A1-F6EECF244321}">
                <p14:modId xmlns:p14="http://schemas.microsoft.com/office/powerpoint/2010/main" val="918165472"/>
              </p:ext>
            </p:extLst>
          </p:nvPr>
        </p:nvGraphicFramePr>
        <p:xfrm>
          <a:off x="7222068" y="3170239"/>
          <a:ext cx="1618683" cy="1463040"/>
        </p:xfrm>
        <a:graphic>
          <a:graphicData uri="http://schemas.openxmlformats.org/presentationml/2006/ole">
            <mc:AlternateContent xmlns:mc="http://schemas.openxmlformats.org/markup-compatibility/2006">
              <mc:Choice xmlns:v="urn:schemas-microsoft-com:vml" Requires="v">
                <p:oleObj name="Equation" r:id="rId3" imgW="660240" imgH="596880" progId="Equation.DSMT4">
                  <p:embed/>
                </p:oleObj>
              </mc:Choice>
              <mc:Fallback>
                <p:oleObj name="Equation" r:id="rId3" imgW="660240" imgH="596880" progId="Equation.DSMT4">
                  <p:embed/>
                  <p:pic>
                    <p:nvPicPr>
                      <p:cNvPr id="4" name="Object 3"/>
                      <p:cNvPicPr/>
                      <p:nvPr/>
                    </p:nvPicPr>
                    <p:blipFill>
                      <a:blip r:embed="rId4"/>
                      <a:stretch>
                        <a:fillRect/>
                      </a:stretch>
                    </p:blipFill>
                    <p:spPr>
                      <a:xfrm>
                        <a:off x="7222068" y="3170239"/>
                        <a:ext cx="1618683" cy="1463040"/>
                      </a:xfrm>
                      <a:prstGeom prst="rect">
                        <a:avLst/>
                      </a:prstGeom>
                    </p:spPr>
                  </p:pic>
                </p:oleObj>
              </mc:Fallback>
            </mc:AlternateContent>
          </a:graphicData>
        </a:graphic>
      </p:graphicFrame>
      <p:sp>
        <p:nvSpPr>
          <p:cNvPr id="5" name="Footer Placeholder 4"/>
          <p:cNvSpPr>
            <a:spLocks noGrp="1"/>
          </p:cNvSpPr>
          <p:nvPr>
            <p:ph type="ftr" sz="quarter" idx="10"/>
          </p:nvPr>
        </p:nvSpPr>
        <p:spPr/>
        <p:txBody>
          <a:bodyPr/>
          <a:lstStyle/>
          <a:p>
            <a:pPr>
              <a:defRPr/>
            </a:pPr>
            <a:r>
              <a:rPr lang="en-US"/>
              <a:t>Compression – AISC Manual 16th Ed &amp; ANSI/AISC 360-22</a:t>
            </a:r>
          </a:p>
        </p:txBody>
      </p:sp>
      <p:sp>
        <p:nvSpPr>
          <p:cNvPr id="6" name="Slide Number Placeholder 5"/>
          <p:cNvSpPr>
            <a:spLocks noGrp="1"/>
          </p:cNvSpPr>
          <p:nvPr>
            <p:ph type="sldNum" sz="quarter" idx="11"/>
          </p:nvPr>
        </p:nvSpPr>
        <p:spPr/>
        <p:txBody>
          <a:bodyPr/>
          <a:lstStyle/>
          <a:p>
            <a:fld id="{48AD5B0C-3090-4A07-AACA-368BBE5F66B3}" type="slidenum">
              <a:rPr lang="en-US" altLang="en-US" smtClean="0"/>
              <a:pPr/>
              <a:t>13</a:t>
            </a:fld>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Box 24"/>
          <p:cNvSpPr txBox="1">
            <a:spLocks noChangeArrowheads="1"/>
          </p:cNvSpPr>
          <p:nvPr/>
        </p:nvSpPr>
        <p:spPr bwMode="auto">
          <a:xfrm>
            <a:off x="2670175" y="1035050"/>
            <a:ext cx="7304088" cy="4938713"/>
          </a:xfrm>
          <a:prstGeom prst="rect">
            <a:avLst/>
          </a:prstGeom>
          <a:solidFill>
            <a:schemeClr val="tx1"/>
          </a:solidFill>
          <a:ln w="38100">
            <a:solidFill>
              <a:schemeClr val="bg1"/>
            </a:solidFill>
            <a:bevel/>
            <a:headEnd/>
            <a:tailEnd/>
          </a:ln>
        </p:spPr>
        <p:txBody>
          <a:bodyPr anchor="ctr" anchorCtr="1"/>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solidFill>
                <a:schemeClr val="bg1"/>
              </a:solidFill>
              <a:cs typeface="Arial" panose="020B0604020202020204" pitchFamily="34" charset="0"/>
            </a:endParaRPr>
          </a:p>
        </p:txBody>
      </p:sp>
      <p:sp>
        <p:nvSpPr>
          <p:cNvPr id="16388" name="Freeform 3"/>
          <p:cNvSpPr>
            <a:spLocks/>
          </p:cNvSpPr>
          <p:nvPr/>
        </p:nvSpPr>
        <p:spPr bwMode="auto">
          <a:xfrm>
            <a:off x="5332413" y="2046288"/>
            <a:ext cx="4318000" cy="3086100"/>
          </a:xfrm>
          <a:custGeom>
            <a:avLst/>
            <a:gdLst>
              <a:gd name="T0" fmla="*/ 0 w 2720"/>
              <a:gd name="T1" fmla="*/ 0 h 1944"/>
              <a:gd name="T2" fmla="*/ 82550 w 2720"/>
              <a:gd name="T3" fmla="*/ 374650 h 1944"/>
              <a:gd name="T4" fmla="*/ 215900 w 2720"/>
              <a:gd name="T5" fmla="*/ 793750 h 1944"/>
              <a:gd name="T6" fmla="*/ 285750 w 2720"/>
              <a:gd name="T7" fmla="*/ 1003300 h 1944"/>
              <a:gd name="T8" fmla="*/ 393700 w 2720"/>
              <a:gd name="T9" fmla="*/ 1276350 h 1944"/>
              <a:gd name="T10" fmla="*/ 552450 w 2720"/>
              <a:gd name="T11" fmla="*/ 1581150 h 1944"/>
              <a:gd name="T12" fmla="*/ 717550 w 2720"/>
              <a:gd name="T13" fmla="*/ 1841500 h 1944"/>
              <a:gd name="T14" fmla="*/ 946150 w 2720"/>
              <a:gd name="T15" fmla="*/ 2095500 h 1944"/>
              <a:gd name="T16" fmla="*/ 1155700 w 2720"/>
              <a:gd name="T17" fmla="*/ 2273300 h 1944"/>
              <a:gd name="T18" fmla="*/ 1403350 w 2720"/>
              <a:gd name="T19" fmla="*/ 2444750 h 1944"/>
              <a:gd name="T20" fmla="*/ 1644650 w 2720"/>
              <a:gd name="T21" fmla="*/ 2571750 h 1944"/>
              <a:gd name="T22" fmla="*/ 1885950 w 2720"/>
              <a:gd name="T23" fmla="*/ 2673350 h 1944"/>
              <a:gd name="T24" fmla="*/ 2279650 w 2720"/>
              <a:gd name="T25" fmla="*/ 2794000 h 1944"/>
              <a:gd name="T26" fmla="*/ 2800350 w 2720"/>
              <a:gd name="T27" fmla="*/ 2914650 h 1944"/>
              <a:gd name="T28" fmla="*/ 3225800 w 2720"/>
              <a:gd name="T29" fmla="*/ 2984500 h 1944"/>
              <a:gd name="T30" fmla="*/ 3797300 w 2720"/>
              <a:gd name="T31" fmla="*/ 3048000 h 1944"/>
              <a:gd name="T32" fmla="*/ 4318000 w 2720"/>
              <a:gd name="T33" fmla="*/ 3086100 h 19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20"/>
              <a:gd name="T52" fmla="*/ 0 h 1944"/>
              <a:gd name="T53" fmla="*/ 2720 w 2720"/>
              <a:gd name="T54" fmla="*/ 1944 h 19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20" h="1944">
                <a:moveTo>
                  <a:pt x="0" y="0"/>
                </a:moveTo>
                <a:cubicBezTo>
                  <a:pt x="14" y="76"/>
                  <a:pt x="29" y="153"/>
                  <a:pt x="52" y="236"/>
                </a:cubicBezTo>
                <a:cubicBezTo>
                  <a:pt x="75" y="319"/>
                  <a:pt x="115" y="434"/>
                  <a:pt x="136" y="500"/>
                </a:cubicBezTo>
                <a:cubicBezTo>
                  <a:pt x="157" y="566"/>
                  <a:pt x="161" y="581"/>
                  <a:pt x="180" y="632"/>
                </a:cubicBezTo>
                <a:cubicBezTo>
                  <a:pt x="199" y="683"/>
                  <a:pt x="220" y="743"/>
                  <a:pt x="248" y="804"/>
                </a:cubicBezTo>
                <a:cubicBezTo>
                  <a:pt x="276" y="865"/>
                  <a:pt x="314" y="937"/>
                  <a:pt x="348" y="996"/>
                </a:cubicBezTo>
                <a:cubicBezTo>
                  <a:pt x="382" y="1055"/>
                  <a:pt x="411" y="1106"/>
                  <a:pt x="452" y="1160"/>
                </a:cubicBezTo>
                <a:cubicBezTo>
                  <a:pt x="493" y="1214"/>
                  <a:pt x="550" y="1275"/>
                  <a:pt x="596" y="1320"/>
                </a:cubicBezTo>
                <a:cubicBezTo>
                  <a:pt x="642" y="1365"/>
                  <a:pt x="680" y="1395"/>
                  <a:pt x="728" y="1432"/>
                </a:cubicBezTo>
                <a:cubicBezTo>
                  <a:pt x="776" y="1469"/>
                  <a:pt x="833" y="1509"/>
                  <a:pt x="884" y="1540"/>
                </a:cubicBezTo>
                <a:cubicBezTo>
                  <a:pt x="935" y="1571"/>
                  <a:pt x="985" y="1596"/>
                  <a:pt x="1036" y="1620"/>
                </a:cubicBezTo>
                <a:cubicBezTo>
                  <a:pt x="1087" y="1644"/>
                  <a:pt x="1121" y="1661"/>
                  <a:pt x="1188" y="1684"/>
                </a:cubicBezTo>
                <a:cubicBezTo>
                  <a:pt x="1255" y="1707"/>
                  <a:pt x="1340" y="1735"/>
                  <a:pt x="1436" y="1760"/>
                </a:cubicBezTo>
                <a:cubicBezTo>
                  <a:pt x="1532" y="1785"/>
                  <a:pt x="1665" y="1816"/>
                  <a:pt x="1764" y="1836"/>
                </a:cubicBezTo>
                <a:cubicBezTo>
                  <a:pt x="1863" y="1856"/>
                  <a:pt x="1927" y="1866"/>
                  <a:pt x="2032" y="1880"/>
                </a:cubicBezTo>
                <a:cubicBezTo>
                  <a:pt x="2137" y="1894"/>
                  <a:pt x="2277" y="1909"/>
                  <a:pt x="2392" y="1920"/>
                </a:cubicBezTo>
                <a:cubicBezTo>
                  <a:pt x="2507" y="1931"/>
                  <a:pt x="2613" y="1937"/>
                  <a:pt x="2720" y="1944"/>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16389" name="Line 23"/>
          <p:cNvSpPr>
            <a:spLocks noChangeShapeType="1"/>
          </p:cNvSpPr>
          <p:nvPr/>
        </p:nvSpPr>
        <p:spPr bwMode="auto">
          <a:xfrm>
            <a:off x="3930650" y="1879600"/>
            <a:ext cx="0" cy="366553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0" name="Line 24"/>
          <p:cNvSpPr>
            <a:spLocks noChangeShapeType="1"/>
          </p:cNvSpPr>
          <p:nvPr/>
        </p:nvSpPr>
        <p:spPr bwMode="auto">
          <a:xfrm>
            <a:off x="3921125" y="5530850"/>
            <a:ext cx="56007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1" name="Line 25"/>
          <p:cNvSpPr>
            <a:spLocks noChangeShapeType="1"/>
          </p:cNvSpPr>
          <p:nvPr/>
        </p:nvSpPr>
        <p:spPr bwMode="auto">
          <a:xfrm>
            <a:off x="4464050" y="271145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2" name="Text Box 43"/>
          <p:cNvSpPr txBox="1">
            <a:spLocks noChangeArrowheads="1"/>
          </p:cNvSpPr>
          <p:nvPr/>
        </p:nvSpPr>
        <p:spPr bwMode="auto">
          <a:xfrm>
            <a:off x="7264400" y="5575300"/>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dirty="0" err="1">
                <a:solidFill>
                  <a:schemeClr val="bg1"/>
                </a:solidFill>
                <a:cs typeface="Arial" panose="020B0604020202020204" pitchFamily="34" charset="0"/>
              </a:rPr>
              <a:t>L</a:t>
            </a:r>
            <a:r>
              <a:rPr lang="en-US" altLang="en-US" b="1" i="1" baseline="-25000" dirty="0" err="1">
                <a:solidFill>
                  <a:schemeClr val="bg1"/>
                </a:solidFill>
                <a:cs typeface="Arial" panose="020B0604020202020204" pitchFamily="34" charset="0"/>
              </a:rPr>
              <a:t>c</a:t>
            </a:r>
            <a:r>
              <a:rPr lang="en-US" altLang="en-US" b="1" i="1" baseline="-25000" dirty="0">
                <a:solidFill>
                  <a:schemeClr val="bg1"/>
                </a:solidFill>
                <a:cs typeface="Arial" panose="020B0604020202020204" pitchFamily="34" charset="0"/>
              </a:rPr>
              <a:t> </a:t>
            </a:r>
            <a:r>
              <a:rPr lang="en-US" altLang="en-US" b="1" i="1" dirty="0">
                <a:solidFill>
                  <a:schemeClr val="bg1"/>
                </a:solidFill>
                <a:cs typeface="Arial" panose="020B0604020202020204" pitchFamily="34" charset="0"/>
              </a:rPr>
              <a:t>/r</a:t>
            </a:r>
          </a:p>
        </p:txBody>
      </p:sp>
      <p:sp>
        <p:nvSpPr>
          <p:cNvPr id="16394" name="Text Box 29"/>
          <p:cNvSpPr txBox="1">
            <a:spLocks noChangeArrowheads="1"/>
          </p:cNvSpPr>
          <p:nvPr/>
        </p:nvSpPr>
        <p:spPr bwMode="auto">
          <a:xfrm>
            <a:off x="3154363" y="3360738"/>
            <a:ext cx="8270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US" altLang="en-US" sz="3200" b="1" dirty="0">
                <a:solidFill>
                  <a:schemeClr val="bg1"/>
                </a:solidFill>
                <a:latin typeface="Symbol" panose="05050102010706020507" pitchFamily="18" charset="2"/>
                <a:cs typeface="Arial" panose="020B0604020202020204" pitchFamily="34" charset="0"/>
              </a:rPr>
              <a:t>s</a:t>
            </a:r>
          </a:p>
        </p:txBody>
      </p:sp>
      <p:sp>
        <p:nvSpPr>
          <p:cNvPr id="33" name="Slide Number Placeholder 32"/>
          <p:cNvSpPr txBox="1">
            <a:spLocks noGrp="1"/>
          </p:cNvSpPr>
          <p:nvPr/>
        </p:nvSpPr>
        <p:spPr>
          <a:xfrm>
            <a:off x="9448800" y="6416676"/>
            <a:ext cx="762000" cy="365125"/>
          </a:xfrm>
          <a:prstGeom prst="rect">
            <a:avLst/>
          </a:prstGeom>
          <a:noFill/>
        </p:spPr>
        <p:txBody>
          <a:bodyPr lIns="0" r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endParaRPr lang="en-US" altLang="en-US" sz="1200" dirty="0">
              <a:solidFill>
                <a:srgbClr val="BCBCBC"/>
              </a:solidFill>
            </a:endParaRPr>
          </a:p>
        </p:txBody>
      </p:sp>
      <p:sp>
        <p:nvSpPr>
          <p:cNvPr id="16396" name="Text Box 26"/>
          <p:cNvSpPr txBox="1">
            <a:spLocks noChangeArrowheads="1"/>
          </p:cNvSpPr>
          <p:nvPr/>
        </p:nvSpPr>
        <p:spPr bwMode="auto">
          <a:xfrm>
            <a:off x="2959100" y="3990975"/>
            <a:ext cx="996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i="1">
                <a:solidFill>
                  <a:schemeClr val="bg1"/>
                </a:solidFill>
                <a:cs typeface="Arial" panose="020B0604020202020204" pitchFamily="34" charset="0"/>
              </a:rPr>
              <a:t>F</a:t>
            </a:r>
            <a:r>
              <a:rPr lang="en-US" altLang="en-US" i="1" baseline="-25000">
                <a:solidFill>
                  <a:schemeClr val="bg1"/>
                </a:solidFill>
                <a:cs typeface="Arial" panose="020B0604020202020204" pitchFamily="34" charset="0"/>
              </a:rPr>
              <a:t>y</a:t>
            </a:r>
            <a:r>
              <a:rPr lang="en-US" altLang="en-US" i="1">
                <a:solidFill>
                  <a:schemeClr val="bg1"/>
                </a:solidFill>
                <a:cs typeface="Arial" panose="020B0604020202020204" pitchFamily="34" charset="0"/>
              </a:rPr>
              <a:t>-F</a:t>
            </a:r>
            <a:r>
              <a:rPr lang="en-US" altLang="en-US" i="1" baseline="-25000">
                <a:solidFill>
                  <a:schemeClr val="bg1"/>
                </a:solidFill>
                <a:cs typeface="Arial" panose="020B0604020202020204" pitchFamily="34" charset="0"/>
              </a:rPr>
              <a:t>res</a:t>
            </a:r>
          </a:p>
        </p:txBody>
      </p:sp>
      <p:sp>
        <p:nvSpPr>
          <p:cNvPr id="16397" name="Text Box 27"/>
          <p:cNvSpPr txBox="1">
            <a:spLocks noChangeArrowheads="1"/>
          </p:cNvSpPr>
          <p:nvPr/>
        </p:nvSpPr>
        <p:spPr bwMode="auto">
          <a:xfrm>
            <a:off x="3397251" y="2771775"/>
            <a:ext cx="752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i="1">
                <a:solidFill>
                  <a:schemeClr val="bg1"/>
                </a:solidFill>
                <a:cs typeface="Arial" panose="020B0604020202020204" pitchFamily="34" charset="0"/>
              </a:rPr>
              <a:t>F</a:t>
            </a:r>
            <a:r>
              <a:rPr lang="en-US" altLang="en-US" i="1" baseline="-25000">
                <a:solidFill>
                  <a:schemeClr val="bg1"/>
                </a:solidFill>
                <a:cs typeface="Arial" panose="020B0604020202020204" pitchFamily="34" charset="0"/>
              </a:rPr>
              <a:t>y</a:t>
            </a:r>
          </a:p>
        </p:txBody>
      </p:sp>
      <p:sp>
        <p:nvSpPr>
          <p:cNvPr id="16398" name="Line 33"/>
          <p:cNvSpPr>
            <a:spLocks noChangeShapeType="1"/>
          </p:cNvSpPr>
          <p:nvPr/>
        </p:nvSpPr>
        <p:spPr bwMode="auto">
          <a:xfrm>
            <a:off x="3925889" y="4386263"/>
            <a:ext cx="2962275"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6400" name="Line 46"/>
          <p:cNvSpPr>
            <a:spLocks noChangeShapeType="1"/>
          </p:cNvSpPr>
          <p:nvPr/>
        </p:nvSpPr>
        <p:spPr bwMode="auto">
          <a:xfrm flipV="1">
            <a:off x="3940176" y="3030538"/>
            <a:ext cx="1439863"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6401" name="Line 51"/>
          <p:cNvSpPr>
            <a:spLocks noChangeShapeType="1"/>
          </p:cNvSpPr>
          <p:nvPr/>
        </p:nvSpPr>
        <p:spPr bwMode="auto">
          <a:xfrm flipH="1">
            <a:off x="5016500" y="2781300"/>
            <a:ext cx="1047750" cy="55245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6402" name="Line 50"/>
          <p:cNvSpPr>
            <a:spLocks noChangeShapeType="1"/>
          </p:cNvSpPr>
          <p:nvPr/>
        </p:nvSpPr>
        <p:spPr bwMode="auto">
          <a:xfrm flipH="1">
            <a:off x="7064375" y="3971926"/>
            <a:ext cx="400050" cy="657225"/>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6403" name="Text Box 29"/>
          <p:cNvSpPr txBox="1">
            <a:spLocks noChangeArrowheads="1"/>
          </p:cNvSpPr>
          <p:nvPr/>
        </p:nvSpPr>
        <p:spPr bwMode="auto">
          <a:xfrm>
            <a:off x="4197350" y="3857625"/>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chemeClr val="bg1"/>
                </a:solidFill>
                <a:cs typeface="Arial" panose="020B0604020202020204" pitchFamily="34" charset="0"/>
              </a:rPr>
              <a:t>Inelastic</a:t>
            </a:r>
          </a:p>
        </p:txBody>
      </p:sp>
      <p:sp>
        <p:nvSpPr>
          <p:cNvPr id="16404" name="Text Box 40"/>
          <p:cNvSpPr txBox="1">
            <a:spLocks noChangeArrowheads="1"/>
          </p:cNvSpPr>
          <p:nvPr/>
        </p:nvSpPr>
        <p:spPr bwMode="auto">
          <a:xfrm>
            <a:off x="4152900" y="4521200"/>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chemeClr val="bg1"/>
                </a:solidFill>
                <a:cs typeface="Arial" panose="020B0604020202020204" pitchFamily="34" charset="0"/>
              </a:rPr>
              <a:t>Elastic</a:t>
            </a:r>
          </a:p>
        </p:txBody>
      </p:sp>
      <p:sp>
        <p:nvSpPr>
          <p:cNvPr id="16405" name="Line 41"/>
          <p:cNvSpPr>
            <a:spLocks noChangeShapeType="1"/>
          </p:cNvSpPr>
          <p:nvPr/>
        </p:nvSpPr>
        <p:spPr bwMode="auto">
          <a:xfrm>
            <a:off x="5414963" y="4379913"/>
            <a:ext cx="0" cy="5334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6" name="Line 42"/>
          <p:cNvSpPr>
            <a:spLocks noChangeShapeType="1"/>
          </p:cNvSpPr>
          <p:nvPr/>
        </p:nvSpPr>
        <p:spPr bwMode="auto">
          <a:xfrm flipV="1">
            <a:off x="4083050" y="3776663"/>
            <a:ext cx="0" cy="609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7" name="Freeform 25"/>
          <p:cNvSpPr>
            <a:spLocks/>
          </p:cNvSpPr>
          <p:nvPr/>
        </p:nvSpPr>
        <p:spPr bwMode="auto">
          <a:xfrm>
            <a:off x="3956051" y="3052764"/>
            <a:ext cx="2487613" cy="1266825"/>
          </a:xfrm>
          <a:custGeom>
            <a:avLst/>
            <a:gdLst>
              <a:gd name="T0" fmla="*/ 2487613 w 1431"/>
              <a:gd name="T1" fmla="*/ 1266825 h 858"/>
              <a:gd name="T2" fmla="*/ 1246414 w 1431"/>
              <a:gd name="T3" fmla="*/ 403081 h 858"/>
              <a:gd name="T4" fmla="*/ 563233 w 1431"/>
              <a:gd name="T5" fmla="*/ 115166 h 858"/>
              <a:gd name="T6" fmla="*/ 0 w 1431"/>
              <a:gd name="T7" fmla="*/ 0 h 858"/>
              <a:gd name="T8" fmla="*/ 0 60000 65536"/>
              <a:gd name="T9" fmla="*/ 0 60000 65536"/>
              <a:gd name="T10" fmla="*/ 0 60000 65536"/>
              <a:gd name="T11" fmla="*/ 0 60000 65536"/>
              <a:gd name="T12" fmla="*/ 0 w 1431"/>
              <a:gd name="T13" fmla="*/ 0 h 858"/>
              <a:gd name="T14" fmla="*/ 1431 w 1431"/>
              <a:gd name="T15" fmla="*/ 858 h 858"/>
            </a:gdLst>
            <a:ahLst/>
            <a:cxnLst>
              <a:cxn ang="T8">
                <a:pos x="T0" y="T1"/>
              </a:cxn>
              <a:cxn ang="T9">
                <a:pos x="T2" y="T3"/>
              </a:cxn>
              <a:cxn ang="T10">
                <a:pos x="T4" y="T5"/>
              </a:cxn>
              <a:cxn ang="T11">
                <a:pos x="T6" y="T7"/>
              </a:cxn>
            </a:cxnLst>
            <a:rect l="T12" t="T13" r="T14" b="T15"/>
            <a:pathLst>
              <a:path w="1431" h="858">
                <a:moveTo>
                  <a:pt x="1431" y="858"/>
                </a:moveTo>
                <a:cubicBezTo>
                  <a:pt x="1166" y="630"/>
                  <a:pt x="901" y="403"/>
                  <a:pt x="717" y="273"/>
                </a:cubicBezTo>
                <a:cubicBezTo>
                  <a:pt x="533" y="143"/>
                  <a:pt x="443" y="123"/>
                  <a:pt x="324" y="78"/>
                </a:cubicBezTo>
                <a:cubicBezTo>
                  <a:pt x="205" y="33"/>
                  <a:pt x="102" y="16"/>
                  <a:pt x="0" y="0"/>
                </a:cubicBezTo>
              </a:path>
            </a:pathLst>
          </a:custGeom>
          <a:noFill/>
          <a:ln w="381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16408" name="Line 27"/>
          <p:cNvSpPr>
            <a:spLocks noChangeShapeType="1"/>
          </p:cNvSpPr>
          <p:nvPr/>
        </p:nvSpPr>
        <p:spPr bwMode="auto">
          <a:xfrm>
            <a:off x="6515100" y="4338638"/>
            <a:ext cx="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6" name="TextBox 25"/>
          <p:cNvSpPr txBox="1"/>
          <p:nvPr/>
        </p:nvSpPr>
        <p:spPr>
          <a:xfrm>
            <a:off x="2658269" y="102824"/>
            <a:ext cx="7269163" cy="819150"/>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3600" dirty="0">
                <a:solidFill>
                  <a:schemeClr val="bg1"/>
                </a:solidFill>
                <a:cs typeface="Arial" pitchFamily="34" charset="0"/>
              </a:rPr>
              <a:t>Inelastic Material Effects</a:t>
            </a:r>
          </a:p>
        </p:txBody>
      </p:sp>
      <p:sp>
        <p:nvSpPr>
          <p:cNvPr id="16410" name="Line 34"/>
          <p:cNvSpPr>
            <a:spLocks noChangeShapeType="1"/>
          </p:cNvSpPr>
          <p:nvPr/>
        </p:nvSpPr>
        <p:spPr bwMode="auto">
          <a:xfrm rot="5400000" flipH="1" flipV="1">
            <a:off x="5758657" y="4675982"/>
            <a:ext cx="1617662" cy="3175"/>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1180143099"/>
              </p:ext>
            </p:extLst>
          </p:nvPr>
        </p:nvGraphicFramePr>
        <p:xfrm>
          <a:off x="7492472" y="3407304"/>
          <a:ext cx="1618232" cy="1463040"/>
        </p:xfrm>
        <a:graphic>
          <a:graphicData uri="http://schemas.openxmlformats.org/presentationml/2006/ole">
            <mc:AlternateContent xmlns:mc="http://schemas.openxmlformats.org/markup-compatibility/2006">
              <mc:Choice xmlns:v="urn:schemas-microsoft-com:vml" Requires="v">
                <p:oleObj name="Equation" r:id="rId3" imgW="660240" imgH="596880" progId="Equation.DSMT4">
                  <p:embed/>
                </p:oleObj>
              </mc:Choice>
              <mc:Fallback>
                <p:oleObj name="Equation" r:id="rId3" imgW="660240" imgH="596880" progId="Equation.DSMT4">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2472" y="3407304"/>
                        <a:ext cx="1618232" cy="1463040"/>
                      </a:xfrm>
                      <a:prstGeom prst="rect">
                        <a:avLst/>
                      </a:prstGeom>
                      <a:noFill/>
                      <a:ln>
                        <a:noFill/>
                      </a:ln>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449768210"/>
              </p:ext>
            </p:extLst>
          </p:nvPr>
        </p:nvGraphicFramePr>
        <p:xfrm>
          <a:off x="6292851" y="1933576"/>
          <a:ext cx="1616075" cy="1463675"/>
        </p:xfrm>
        <a:graphic>
          <a:graphicData uri="http://schemas.openxmlformats.org/presentationml/2006/ole">
            <mc:AlternateContent xmlns:mc="http://schemas.openxmlformats.org/markup-compatibility/2006">
              <mc:Choice xmlns:v="urn:schemas-microsoft-com:vml" Requires="v">
                <p:oleObj name="Equation" r:id="rId5" imgW="660240" imgH="596880" progId="Equation.DSMT4">
                  <p:embed/>
                </p:oleObj>
              </mc:Choice>
              <mc:Fallback>
                <p:oleObj name="Equation" r:id="rId5" imgW="660240" imgH="596880" progId="Equation.DSMT4">
                  <p:embed/>
                  <p:pic>
                    <p:nvPicPr>
                      <p:cNvPr id="5" name="Object 4"/>
                      <p:cNvPicPr>
                        <a:picLocks noChangeAspect="1" noChangeArrowheads="1"/>
                      </p:cNvPicPr>
                      <p:nvPr/>
                    </p:nvPicPr>
                    <p:blipFill>
                      <a:blip r:embed="rId6"/>
                      <a:srcRect/>
                      <a:stretch>
                        <a:fillRect/>
                      </a:stretch>
                    </p:blipFill>
                    <p:spPr bwMode="auto">
                      <a:xfrm>
                        <a:off x="6292851" y="1933576"/>
                        <a:ext cx="1616075"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Footer Placeholder 5"/>
          <p:cNvSpPr>
            <a:spLocks noGrp="1"/>
          </p:cNvSpPr>
          <p:nvPr>
            <p:ph type="ftr" sz="quarter" idx="10"/>
          </p:nvPr>
        </p:nvSpPr>
        <p:spPr>
          <a:xfrm>
            <a:off x="4149726" y="6231360"/>
            <a:ext cx="4076700" cy="365125"/>
          </a:xfrm>
        </p:spPr>
        <p:txBody>
          <a:bodyPr/>
          <a:lstStyle/>
          <a:p>
            <a:pPr>
              <a:defRPr/>
            </a:pPr>
            <a:r>
              <a:rPr lang="en-US" dirty="0"/>
              <a:t>Compression – AISC Manual 16th Ed &amp; ANSI/AISC 360-22</a:t>
            </a:r>
          </a:p>
        </p:txBody>
      </p:sp>
      <p:sp>
        <p:nvSpPr>
          <p:cNvPr id="7" name="Slide Number Placeholder 6"/>
          <p:cNvSpPr>
            <a:spLocks noGrp="1"/>
          </p:cNvSpPr>
          <p:nvPr>
            <p:ph type="sldNum" sz="quarter" idx="11"/>
          </p:nvPr>
        </p:nvSpPr>
        <p:spPr/>
        <p:txBody>
          <a:bodyPr/>
          <a:lstStyle/>
          <a:p>
            <a:fld id="{48AD5B0C-3090-4A07-AACA-368BBE5F66B3}" type="slidenum">
              <a:rPr lang="en-US" altLang="en-US" smtClean="0"/>
              <a:pPr/>
              <a:t>14</a:t>
            </a:fld>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Box 24"/>
          <p:cNvSpPr txBox="1">
            <a:spLocks noChangeArrowheads="1"/>
          </p:cNvSpPr>
          <p:nvPr/>
        </p:nvSpPr>
        <p:spPr bwMode="auto">
          <a:xfrm>
            <a:off x="2658269" y="1170781"/>
            <a:ext cx="7304088" cy="4938713"/>
          </a:xfrm>
          <a:prstGeom prst="rect">
            <a:avLst/>
          </a:prstGeom>
          <a:solidFill>
            <a:schemeClr val="tx1"/>
          </a:solidFill>
          <a:ln w="38100">
            <a:solidFill>
              <a:schemeClr val="bg1"/>
            </a:solidFill>
            <a:bevel/>
            <a:headEnd/>
            <a:tailEnd/>
          </a:ln>
        </p:spPr>
        <p:txBody>
          <a:bodyPr anchor="ctr" anchorCtr="1"/>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solidFill>
                <a:schemeClr val="bg1"/>
              </a:solidFill>
              <a:cs typeface="Arial" panose="020B0604020202020204" pitchFamily="34" charset="0"/>
            </a:endParaRPr>
          </a:p>
        </p:txBody>
      </p:sp>
      <p:sp>
        <p:nvSpPr>
          <p:cNvPr id="17412" name="Freeform 3"/>
          <p:cNvSpPr>
            <a:spLocks/>
          </p:cNvSpPr>
          <p:nvPr/>
        </p:nvSpPr>
        <p:spPr bwMode="auto">
          <a:xfrm>
            <a:off x="5332413" y="2046288"/>
            <a:ext cx="4318000" cy="3086100"/>
          </a:xfrm>
          <a:custGeom>
            <a:avLst/>
            <a:gdLst>
              <a:gd name="T0" fmla="*/ 0 w 2720"/>
              <a:gd name="T1" fmla="*/ 0 h 1944"/>
              <a:gd name="T2" fmla="*/ 82550 w 2720"/>
              <a:gd name="T3" fmla="*/ 374650 h 1944"/>
              <a:gd name="T4" fmla="*/ 215900 w 2720"/>
              <a:gd name="T5" fmla="*/ 793750 h 1944"/>
              <a:gd name="T6" fmla="*/ 285750 w 2720"/>
              <a:gd name="T7" fmla="*/ 1003300 h 1944"/>
              <a:gd name="T8" fmla="*/ 393700 w 2720"/>
              <a:gd name="T9" fmla="*/ 1276350 h 1944"/>
              <a:gd name="T10" fmla="*/ 552450 w 2720"/>
              <a:gd name="T11" fmla="*/ 1581150 h 1944"/>
              <a:gd name="T12" fmla="*/ 717550 w 2720"/>
              <a:gd name="T13" fmla="*/ 1841500 h 1944"/>
              <a:gd name="T14" fmla="*/ 946150 w 2720"/>
              <a:gd name="T15" fmla="*/ 2095500 h 1944"/>
              <a:gd name="T16" fmla="*/ 1155700 w 2720"/>
              <a:gd name="T17" fmla="*/ 2273300 h 1944"/>
              <a:gd name="T18" fmla="*/ 1403350 w 2720"/>
              <a:gd name="T19" fmla="*/ 2444750 h 1944"/>
              <a:gd name="T20" fmla="*/ 1644650 w 2720"/>
              <a:gd name="T21" fmla="*/ 2571750 h 1944"/>
              <a:gd name="T22" fmla="*/ 1885950 w 2720"/>
              <a:gd name="T23" fmla="*/ 2673350 h 1944"/>
              <a:gd name="T24" fmla="*/ 2279650 w 2720"/>
              <a:gd name="T25" fmla="*/ 2794000 h 1944"/>
              <a:gd name="T26" fmla="*/ 2800350 w 2720"/>
              <a:gd name="T27" fmla="*/ 2914650 h 1944"/>
              <a:gd name="T28" fmla="*/ 3225800 w 2720"/>
              <a:gd name="T29" fmla="*/ 2984500 h 1944"/>
              <a:gd name="T30" fmla="*/ 3797300 w 2720"/>
              <a:gd name="T31" fmla="*/ 3048000 h 1944"/>
              <a:gd name="T32" fmla="*/ 4318000 w 2720"/>
              <a:gd name="T33" fmla="*/ 3086100 h 19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20"/>
              <a:gd name="T52" fmla="*/ 0 h 1944"/>
              <a:gd name="T53" fmla="*/ 2720 w 2720"/>
              <a:gd name="T54" fmla="*/ 1944 h 19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20" h="1944">
                <a:moveTo>
                  <a:pt x="0" y="0"/>
                </a:moveTo>
                <a:cubicBezTo>
                  <a:pt x="14" y="76"/>
                  <a:pt x="29" y="153"/>
                  <a:pt x="52" y="236"/>
                </a:cubicBezTo>
                <a:cubicBezTo>
                  <a:pt x="75" y="319"/>
                  <a:pt x="115" y="434"/>
                  <a:pt x="136" y="500"/>
                </a:cubicBezTo>
                <a:cubicBezTo>
                  <a:pt x="157" y="566"/>
                  <a:pt x="161" y="581"/>
                  <a:pt x="180" y="632"/>
                </a:cubicBezTo>
                <a:cubicBezTo>
                  <a:pt x="199" y="683"/>
                  <a:pt x="220" y="743"/>
                  <a:pt x="248" y="804"/>
                </a:cubicBezTo>
                <a:cubicBezTo>
                  <a:pt x="276" y="865"/>
                  <a:pt x="314" y="937"/>
                  <a:pt x="348" y="996"/>
                </a:cubicBezTo>
                <a:cubicBezTo>
                  <a:pt x="382" y="1055"/>
                  <a:pt x="411" y="1106"/>
                  <a:pt x="452" y="1160"/>
                </a:cubicBezTo>
                <a:cubicBezTo>
                  <a:pt x="493" y="1214"/>
                  <a:pt x="550" y="1275"/>
                  <a:pt x="596" y="1320"/>
                </a:cubicBezTo>
                <a:cubicBezTo>
                  <a:pt x="642" y="1365"/>
                  <a:pt x="680" y="1395"/>
                  <a:pt x="728" y="1432"/>
                </a:cubicBezTo>
                <a:cubicBezTo>
                  <a:pt x="776" y="1469"/>
                  <a:pt x="833" y="1509"/>
                  <a:pt x="884" y="1540"/>
                </a:cubicBezTo>
                <a:cubicBezTo>
                  <a:pt x="935" y="1571"/>
                  <a:pt x="985" y="1596"/>
                  <a:pt x="1036" y="1620"/>
                </a:cubicBezTo>
                <a:cubicBezTo>
                  <a:pt x="1087" y="1644"/>
                  <a:pt x="1121" y="1661"/>
                  <a:pt x="1188" y="1684"/>
                </a:cubicBezTo>
                <a:cubicBezTo>
                  <a:pt x="1255" y="1707"/>
                  <a:pt x="1340" y="1735"/>
                  <a:pt x="1436" y="1760"/>
                </a:cubicBezTo>
                <a:cubicBezTo>
                  <a:pt x="1532" y="1785"/>
                  <a:pt x="1665" y="1816"/>
                  <a:pt x="1764" y="1836"/>
                </a:cubicBezTo>
                <a:cubicBezTo>
                  <a:pt x="1863" y="1856"/>
                  <a:pt x="1927" y="1866"/>
                  <a:pt x="2032" y="1880"/>
                </a:cubicBezTo>
                <a:cubicBezTo>
                  <a:pt x="2137" y="1894"/>
                  <a:pt x="2277" y="1909"/>
                  <a:pt x="2392" y="1920"/>
                </a:cubicBezTo>
                <a:cubicBezTo>
                  <a:pt x="2507" y="1931"/>
                  <a:pt x="2613" y="1937"/>
                  <a:pt x="2720" y="1944"/>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17413" name="Line 23"/>
          <p:cNvSpPr>
            <a:spLocks noChangeShapeType="1"/>
          </p:cNvSpPr>
          <p:nvPr/>
        </p:nvSpPr>
        <p:spPr bwMode="auto">
          <a:xfrm>
            <a:off x="3930650" y="1879600"/>
            <a:ext cx="0" cy="366553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14" name="Line 24"/>
          <p:cNvSpPr>
            <a:spLocks noChangeShapeType="1"/>
          </p:cNvSpPr>
          <p:nvPr/>
        </p:nvSpPr>
        <p:spPr bwMode="auto">
          <a:xfrm>
            <a:off x="3971925" y="5564717"/>
            <a:ext cx="56007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15" name="Line 25"/>
          <p:cNvSpPr>
            <a:spLocks noChangeShapeType="1"/>
          </p:cNvSpPr>
          <p:nvPr/>
        </p:nvSpPr>
        <p:spPr bwMode="auto">
          <a:xfrm>
            <a:off x="4464050" y="271145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16" name="Text Box 43"/>
          <p:cNvSpPr txBox="1">
            <a:spLocks noChangeArrowheads="1"/>
          </p:cNvSpPr>
          <p:nvPr/>
        </p:nvSpPr>
        <p:spPr bwMode="auto">
          <a:xfrm>
            <a:off x="7501732" y="5564717"/>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dirty="0" err="1">
                <a:solidFill>
                  <a:schemeClr val="bg1"/>
                </a:solidFill>
                <a:cs typeface="Arial" panose="020B0604020202020204" pitchFamily="34" charset="0"/>
              </a:rPr>
              <a:t>L</a:t>
            </a:r>
            <a:r>
              <a:rPr lang="en-US" altLang="en-US" b="1" i="1" baseline="-25000" dirty="0" err="1">
                <a:solidFill>
                  <a:schemeClr val="bg1"/>
                </a:solidFill>
                <a:cs typeface="Arial" panose="020B0604020202020204" pitchFamily="34" charset="0"/>
              </a:rPr>
              <a:t>c</a:t>
            </a:r>
            <a:r>
              <a:rPr lang="en-US" altLang="en-US" b="1" i="1" dirty="0">
                <a:solidFill>
                  <a:schemeClr val="bg1"/>
                </a:solidFill>
                <a:cs typeface="Arial" panose="020B0604020202020204" pitchFamily="34" charset="0"/>
              </a:rPr>
              <a:t> /r</a:t>
            </a:r>
          </a:p>
        </p:txBody>
      </p:sp>
      <p:sp>
        <p:nvSpPr>
          <p:cNvPr id="17418" name="Text Box 29"/>
          <p:cNvSpPr txBox="1">
            <a:spLocks noChangeArrowheads="1"/>
          </p:cNvSpPr>
          <p:nvPr/>
        </p:nvSpPr>
        <p:spPr bwMode="auto">
          <a:xfrm>
            <a:off x="3223419" y="3350420"/>
            <a:ext cx="8270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US" altLang="en-US" sz="3200" b="1" dirty="0">
                <a:solidFill>
                  <a:schemeClr val="bg1"/>
                </a:solidFill>
                <a:latin typeface="Symbol" panose="05050102010706020507" pitchFamily="18" charset="2"/>
                <a:cs typeface="Arial" panose="020B0604020202020204" pitchFamily="34" charset="0"/>
              </a:rPr>
              <a:t>s</a:t>
            </a:r>
          </a:p>
        </p:txBody>
      </p:sp>
      <p:sp>
        <p:nvSpPr>
          <p:cNvPr id="33" name="Slide Number Placeholder 32"/>
          <p:cNvSpPr txBox="1">
            <a:spLocks noGrp="1"/>
          </p:cNvSpPr>
          <p:nvPr/>
        </p:nvSpPr>
        <p:spPr>
          <a:xfrm>
            <a:off x="9448800" y="6416676"/>
            <a:ext cx="762000" cy="365125"/>
          </a:xfrm>
          <a:prstGeom prst="rect">
            <a:avLst/>
          </a:prstGeom>
          <a:noFill/>
        </p:spPr>
        <p:txBody>
          <a:bodyPr lIns="0" r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endParaRPr lang="en-US" altLang="en-US" sz="1200" dirty="0">
              <a:solidFill>
                <a:srgbClr val="BCBCBC"/>
              </a:solidFill>
            </a:endParaRPr>
          </a:p>
        </p:txBody>
      </p:sp>
      <p:sp>
        <p:nvSpPr>
          <p:cNvPr id="17420" name="Text Box 26"/>
          <p:cNvSpPr txBox="1">
            <a:spLocks noChangeArrowheads="1"/>
          </p:cNvSpPr>
          <p:nvPr/>
        </p:nvSpPr>
        <p:spPr bwMode="auto">
          <a:xfrm>
            <a:off x="2959100" y="3990975"/>
            <a:ext cx="996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i="1" dirty="0" err="1">
                <a:solidFill>
                  <a:schemeClr val="bg1"/>
                </a:solidFill>
                <a:cs typeface="Arial" panose="020B0604020202020204" pitchFamily="34" charset="0"/>
              </a:rPr>
              <a:t>F</a:t>
            </a:r>
            <a:r>
              <a:rPr lang="en-US" altLang="en-US" i="1" baseline="-25000" dirty="0" err="1">
                <a:solidFill>
                  <a:schemeClr val="bg1"/>
                </a:solidFill>
                <a:cs typeface="Arial" panose="020B0604020202020204" pitchFamily="34" charset="0"/>
              </a:rPr>
              <a:t>y</a:t>
            </a:r>
            <a:r>
              <a:rPr lang="en-US" altLang="en-US" i="1" dirty="0" err="1">
                <a:solidFill>
                  <a:schemeClr val="bg1"/>
                </a:solidFill>
                <a:cs typeface="Arial" panose="020B0604020202020204" pitchFamily="34" charset="0"/>
              </a:rPr>
              <a:t>-F</a:t>
            </a:r>
            <a:r>
              <a:rPr lang="en-US" altLang="en-US" i="1" baseline="-25000" dirty="0" err="1">
                <a:solidFill>
                  <a:schemeClr val="bg1"/>
                </a:solidFill>
                <a:cs typeface="Arial" panose="020B0604020202020204" pitchFamily="34" charset="0"/>
              </a:rPr>
              <a:t>res</a:t>
            </a:r>
            <a:endParaRPr lang="en-US" altLang="en-US" i="1" baseline="-25000" dirty="0">
              <a:solidFill>
                <a:schemeClr val="bg1"/>
              </a:solidFill>
              <a:cs typeface="Arial" panose="020B0604020202020204" pitchFamily="34" charset="0"/>
            </a:endParaRPr>
          </a:p>
        </p:txBody>
      </p:sp>
      <p:sp>
        <p:nvSpPr>
          <p:cNvPr id="17421" name="Text Box 27"/>
          <p:cNvSpPr txBox="1">
            <a:spLocks noChangeArrowheads="1"/>
          </p:cNvSpPr>
          <p:nvPr/>
        </p:nvSpPr>
        <p:spPr bwMode="auto">
          <a:xfrm>
            <a:off x="3397251" y="2771775"/>
            <a:ext cx="752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i="1">
                <a:solidFill>
                  <a:schemeClr val="bg1"/>
                </a:solidFill>
                <a:cs typeface="Arial" panose="020B0604020202020204" pitchFamily="34" charset="0"/>
              </a:rPr>
              <a:t>F</a:t>
            </a:r>
            <a:r>
              <a:rPr lang="en-US" altLang="en-US" i="1" baseline="-25000">
                <a:solidFill>
                  <a:schemeClr val="bg1"/>
                </a:solidFill>
                <a:cs typeface="Arial" panose="020B0604020202020204" pitchFamily="34" charset="0"/>
              </a:rPr>
              <a:t>y</a:t>
            </a:r>
          </a:p>
        </p:txBody>
      </p:sp>
      <p:sp>
        <p:nvSpPr>
          <p:cNvPr id="17422" name="Line 33"/>
          <p:cNvSpPr>
            <a:spLocks noChangeShapeType="1"/>
          </p:cNvSpPr>
          <p:nvPr/>
        </p:nvSpPr>
        <p:spPr bwMode="auto">
          <a:xfrm>
            <a:off x="3925889" y="4386263"/>
            <a:ext cx="2962275"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24" name="Line 46"/>
          <p:cNvSpPr>
            <a:spLocks noChangeShapeType="1"/>
          </p:cNvSpPr>
          <p:nvPr/>
        </p:nvSpPr>
        <p:spPr bwMode="auto">
          <a:xfrm flipV="1">
            <a:off x="3940176" y="3030538"/>
            <a:ext cx="1439863"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25" name="Line 51"/>
          <p:cNvSpPr>
            <a:spLocks noChangeShapeType="1"/>
          </p:cNvSpPr>
          <p:nvPr/>
        </p:nvSpPr>
        <p:spPr bwMode="auto">
          <a:xfrm flipH="1">
            <a:off x="5016500" y="2472268"/>
            <a:ext cx="1164167" cy="861483"/>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7426" name="Line 50"/>
          <p:cNvSpPr>
            <a:spLocks noChangeShapeType="1"/>
          </p:cNvSpPr>
          <p:nvPr/>
        </p:nvSpPr>
        <p:spPr bwMode="auto">
          <a:xfrm flipH="1">
            <a:off x="7064375" y="3971926"/>
            <a:ext cx="400050" cy="657225"/>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7427" name="Text Box 29"/>
          <p:cNvSpPr txBox="1">
            <a:spLocks noChangeArrowheads="1"/>
          </p:cNvSpPr>
          <p:nvPr/>
        </p:nvSpPr>
        <p:spPr bwMode="auto">
          <a:xfrm>
            <a:off x="4197350" y="3857625"/>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chemeClr val="bg1"/>
                </a:solidFill>
                <a:cs typeface="Arial" panose="020B0604020202020204" pitchFamily="34" charset="0"/>
              </a:rPr>
              <a:t>Inelastic</a:t>
            </a:r>
          </a:p>
        </p:txBody>
      </p:sp>
      <p:sp>
        <p:nvSpPr>
          <p:cNvPr id="17428" name="Text Box 40"/>
          <p:cNvSpPr txBox="1">
            <a:spLocks noChangeArrowheads="1"/>
          </p:cNvSpPr>
          <p:nvPr/>
        </p:nvSpPr>
        <p:spPr bwMode="auto">
          <a:xfrm>
            <a:off x="4152900" y="4521200"/>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chemeClr val="bg1"/>
                </a:solidFill>
                <a:cs typeface="Arial" panose="020B0604020202020204" pitchFamily="34" charset="0"/>
              </a:rPr>
              <a:t>Elastic</a:t>
            </a:r>
          </a:p>
        </p:txBody>
      </p:sp>
      <p:sp>
        <p:nvSpPr>
          <p:cNvPr id="17429" name="Line 41"/>
          <p:cNvSpPr>
            <a:spLocks noChangeShapeType="1"/>
          </p:cNvSpPr>
          <p:nvPr/>
        </p:nvSpPr>
        <p:spPr bwMode="auto">
          <a:xfrm>
            <a:off x="5414963" y="4379913"/>
            <a:ext cx="0" cy="5334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430" name="Line 42"/>
          <p:cNvSpPr>
            <a:spLocks noChangeShapeType="1"/>
          </p:cNvSpPr>
          <p:nvPr/>
        </p:nvSpPr>
        <p:spPr bwMode="auto">
          <a:xfrm flipV="1">
            <a:off x="4083050" y="3776663"/>
            <a:ext cx="0" cy="609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431" name="Freeform 25"/>
          <p:cNvSpPr>
            <a:spLocks/>
          </p:cNvSpPr>
          <p:nvPr/>
        </p:nvSpPr>
        <p:spPr bwMode="auto">
          <a:xfrm>
            <a:off x="3956051" y="3052764"/>
            <a:ext cx="2487613" cy="1266825"/>
          </a:xfrm>
          <a:custGeom>
            <a:avLst/>
            <a:gdLst>
              <a:gd name="T0" fmla="*/ 2487613 w 1431"/>
              <a:gd name="T1" fmla="*/ 1266825 h 858"/>
              <a:gd name="T2" fmla="*/ 1246414 w 1431"/>
              <a:gd name="T3" fmla="*/ 403081 h 858"/>
              <a:gd name="T4" fmla="*/ 563233 w 1431"/>
              <a:gd name="T5" fmla="*/ 115166 h 858"/>
              <a:gd name="T6" fmla="*/ 0 w 1431"/>
              <a:gd name="T7" fmla="*/ 0 h 858"/>
              <a:gd name="T8" fmla="*/ 0 60000 65536"/>
              <a:gd name="T9" fmla="*/ 0 60000 65536"/>
              <a:gd name="T10" fmla="*/ 0 60000 65536"/>
              <a:gd name="T11" fmla="*/ 0 60000 65536"/>
              <a:gd name="T12" fmla="*/ 0 w 1431"/>
              <a:gd name="T13" fmla="*/ 0 h 858"/>
              <a:gd name="T14" fmla="*/ 1431 w 1431"/>
              <a:gd name="T15" fmla="*/ 858 h 858"/>
            </a:gdLst>
            <a:ahLst/>
            <a:cxnLst>
              <a:cxn ang="T8">
                <a:pos x="T0" y="T1"/>
              </a:cxn>
              <a:cxn ang="T9">
                <a:pos x="T2" y="T3"/>
              </a:cxn>
              <a:cxn ang="T10">
                <a:pos x="T4" y="T5"/>
              </a:cxn>
              <a:cxn ang="T11">
                <a:pos x="T6" y="T7"/>
              </a:cxn>
            </a:cxnLst>
            <a:rect l="T12" t="T13" r="T14" b="T15"/>
            <a:pathLst>
              <a:path w="1431" h="858">
                <a:moveTo>
                  <a:pt x="1431" y="858"/>
                </a:moveTo>
                <a:cubicBezTo>
                  <a:pt x="1166" y="630"/>
                  <a:pt x="901" y="403"/>
                  <a:pt x="717" y="273"/>
                </a:cubicBezTo>
                <a:cubicBezTo>
                  <a:pt x="533" y="143"/>
                  <a:pt x="443" y="123"/>
                  <a:pt x="324" y="78"/>
                </a:cubicBezTo>
                <a:cubicBezTo>
                  <a:pt x="205" y="33"/>
                  <a:pt x="102" y="16"/>
                  <a:pt x="0" y="0"/>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17432" name="Freeform 27"/>
          <p:cNvSpPr>
            <a:spLocks/>
          </p:cNvSpPr>
          <p:nvPr/>
        </p:nvSpPr>
        <p:spPr bwMode="auto">
          <a:xfrm>
            <a:off x="3895725" y="3038476"/>
            <a:ext cx="2624138" cy="1304925"/>
          </a:xfrm>
          <a:custGeom>
            <a:avLst/>
            <a:gdLst>
              <a:gd name="T0" fmla="*/ 2624138 w 1431"/>
              <a:gd name="T1" fmla="*/ 1304925 h 858"/>
              <a:gd name="T2" fmla="*/ 1314820 w 1431"/>
              <a:gd name="T3" fmla="*/ 415203 h 858"/>
              <a:gd name="T4" fmla="*/ 594144 w 1431"/>
              <a:gd name="T5" fmla="*/ 118630 h 858"/>
              <a:gd name="T6" fmla="*/ 0 w 1431"/>
              <a:gd name="T7" fmla="*/ 0 h 858"/>
              <a:gd name="T8" fmla="*/ 0 60000 65536"/>
              <a:gd name="T9" fmla="*/ 0 60000 65536"/>
              <a:gd name="T10" fmla="*/ 0 60000 65536"/>
              <a:gd name="T11" fmla="*/ 0 60000 65536"/>
              <a:gd name="T12" fmla="*/ 0 w 1431"/>
              <a:gd name="T13" fmla="*/ 0 h 858"/>
              <a:gd name="T14" fmla="*/ 1431 w 1431"/>
              <a:gd name="T15" fmla="*/ 858 h 858"/>
            </a:gdLst>
            <a:ahLst/>
            <a:cxnLst>
              <a:cxn ang="T8">
                <a:pos x="T0" y="T1"/>
              </a:cxn>
              <a:cxn ang="T9">
                <a:pos x="T2" y="T3"/>
              </a:cxn>
              <a:cxn ang="T10">
                <a:pos x="T4" y="T5"/>
              </a:cxn>
              <a:cxn ang="T11">
                <a:pos x="T6" y="T7"/>
              </a:cxn>
            </a:cxnLst>
            <a:rect l="T12" t="T13" r="T14" b="T15"/>
            <a:pathLst>
              <a:path w="1431" h="858">
                <a:moveTo>
                  <a:pt x="1431" y="858"/>
                </a:moveTo>
                <a:cubicBezTo>
                  <a:pt x="1166" y="630"/>
                  <a:pt x="901" y="403"/>
                  <a:pt x="717" y="273"/>
                </a:cubicBezTo>
                <a:cubicBezTo>
                  <a:pt x="533" y="143"/>
                  <a:pt x="443" y="123"/>
                  <a:pt x="324" y="78"/>
                </a:cubicBezTo>
                <a:cubicBezTo>
                  <a:pt x="205" y="33"/>
                  <a:pt x="102" y="16"/>
                  <a:pt x="0" y="0"/>
                </a:cubicBezTo>
              </a:path>
            </a:pathLst>
          </a:custGeom>
          <a:noFill/>
          <a:ln w="101600" cap="flat"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17433" name="Line 29"/>
          <p:cNvSpPr>
            <a:spLocks noChangeShapeType="1"/>
          </p:cNvSpPr>
          <p:nvPr/>
        </p:nvSpPr>
        <p:spPr bwMode="auto">
          <a:xfrm>
            <a:off x="6515100" y="4338638"/>
            <a:ext cx="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434" name="Freeform 30"/>
          <p:cNvSpPr>
            <a:spLocks/>
          </p:cNvSpPr>
          <p:nvPr/>
        </p:nvSpPr>
        <p:spPr bwMode="auto">
          <a:xfrm>
            <a:off x="6515100" y="4343401"/>
            <a:ext cx="3138488" cy="785813"/>
          </a:xfrm>
          <a:custGeom>
            <a:avLst/>
            <a:gdLst>
              <a:gd name="T0" fmla="*/ 0 w 1959"/>
              <a:gd name="T1" fmla="*/ 0 h 495"/>
              <a:gd name="T2" fmla="*/ 211475 w 1959"/>
              <a:gd name="T3" fmla="*/ 142875 h 495"/>
              <a:gd name="T4" fmla="*/ 490239 w 1959"/>
              <a:gd name="T5" fmla="*/ 285750 h 495"/>
              <a:gd name="T6" fmla="*/ 744970 w 1959"/>
              <a:gd name="T7" fmla="*/ 390525 h 495"/>
              <a:gd name="T8" fmla="*/ 1148696 w 1959"/>
              <a:gd name="T9" fmla="*/ 509588 h 495"/>
              <a:gd name="T10" fmla="*/ 1547616 w 1959"/>
              <a:gd name="T11" fmla="*/ 600075 h 495"/>
              <a:gd name="T12" fmla="*/ 1860023 w 1959"/>
              <a:gd name="T13" fmla="*/ 657225 h 495"/>
              <a:gd name="T14" fmla="*/ 2417549 w 1959"/>
              <a:gd name="T15" fmla="*/ 728663 h 495"/>
              <a:gd name="T16" fmla="*/ 3138488 w 1959"/>
              <a:gd name="T17" fmla="*/ 785813 h 4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59"/>
              <a:gd name="T28" fmla="*/ 0 h 495"/>
              <a:gd name="T29" fmla="*/ 1959 w 1959"/>
              <a:gd name="T30" fmla="*/ 495 h 4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59" h="495">
                <a:moveTo>
                  <a:pt x="0" y="0"/>
                </a:moveTo>
                <a:cubicBezTo>
                  <a:pt x="40" y="30"/>
                  <a:pt x="81" y="60"/>
                  <a:pt x="132" y="90"/>
                </a:cubicBezTo>
                <a:cubicBezTo>
                  <a:pt x="183" y="120"/>
                  <a:pt x="251" y="154"/>
                  <a:pt x="306" y="180"/>
                </a:cubicBezTo>
                <a:cubicBezTo>
                  <a:pt x="361" y="206"/>
                  <a:pt x="396" y="222"/>
                  <a:pt x="465" y="246"/>
                </a:cubicBezTo>
                <a:cubicBezTo>
                  <a:pt x="534" y="270"/>
                  <a:pt x="634" y="299"/>
                  <a:pt x="717" y="321"/>
                </a:cubicBezTo>
                <a:cubicBezTo>
                  <a:pt x="800" y="343"/>
                  <a:pt x="892" y="363"/>
                  <a:pt x="966" y="378"/>
                </a:cubicBezTo>
                <a:cubicBezTo>
                  <a:pt x="1040" y="393"/>
                  <a:pt x="1071" y="401"/>
                  <a:pt x="1161" y="414"/>
                </a:cubicBezTo>
                <a:cubicBezTo>
                  <a:pt x="1251" y="427"/>
                  <a:pt x="1376" y="446"/>
                  <a:pt x="1509" y="459"/>
                </a:cubicBezTo>
                <a:cubicBezTo>
                  <a:pt x="1642" y="472"/>
                  <a:pt x="1800" y="483"/>
                  <a:pt x="1959" y="495"/>
                </a:cubicBezTo>
              </a:path>
            </a:pathLst>
          </a:custGeom>
          <a:noFill/>
          <a:ln w="101600" cap="flat" cmpd="sng">
            <a:solidFill>
              <a:schemeClr val="accent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TextBox 25"/>
          <p:cNvSpPr txBox="1"/>
          <p:nvPr/>
        </p:nvSpPr>
        <p:spPr>
          <a:xfrm>
            <a:off x="2658269" y="139172"/>
            <a:ext cx="7269163" cy="819150"/>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3600" dirty="0">
                <a:solidFill>
                  <a:schemeClr val="bg1"/>
                </a:solidFill>
                <a:cs typeface="Arial" pitchFamily="34" charset="0"/>
              </a:rPr>
              <a:t>Inelastic Material Effects</a:t>
            </a:r>
          </a:p>
        </p:txBody>
      </p:sp>
      <p:sp>
        <p:nvSpPr>
          <p:cNvPr id="17436" name="Line 34"/>
          <p:cNvSpPr>
            <a:spLocks noChangeShapeType="1"/>
          </p:cNvSpPr>
          <p:nvPr/>
        </p:nvSpPr>
        <p:spPr bwMode="auto">
          <a:xfrm rot="5400000" flipH="1" flipV="1">
            <a:off x="5758657" y="4675982"/>
            <a:ext cx="1617662" cy="3175"/>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2994584297"/>
              </p:ext>
            </p:extLst>
          </p:nvPr>
        </p:nvGraphicFramePr>
        <p:xfrm>
          <a:off x="6292851" y="1933576"/>
          <a:ext cx="1616075" cy="1463675"/>
        </p:xfrm>
        <a:graphic>
          <a:graphicData uri="http://schemas.openxmlformats.org/presentationml/2006/ole">
            <mc:AlternateContent xmlns:mc="http://schemas.openxmlformats.org/markup-compatibility/2006">
              <mc:Choice xmlns:v="urn:schemas-microsoft-com:vml" Requires="v">
                <p:oleObj name="Equation" r:id="rId3" imgW="660240" imgH="596880" progId="Equation.DSMT4">
                  <p:embed/>
                </p:oleObj>
              </mc:Choice>
              <mc:Fallback>
                <p:oleObj name="Equation" r:id="rId3" imgW="660240" imgH="596880" progId="Equation.DSMT4">
                  <p:embed/>
                  <p:pic>
                    <p:nvPicPr>
                      <p:cNvPr id="4" name="Object 3"/>
                      <p:cNvPicPr>
                        <a:picLocks noChangeAspect="1" noChangeArrowheads="1"/>
                      </p:cNvPicPr>
                      <p:nvPr/>
                    </p:nvPicPr>
                    <p:blipFill>
                      <a:blip r:embed="rId4"/>
                      <a:srcRect/>
                      <a:stretch>
                        <a:fillRect/>
                      </a:stretch>
                    </p:blipFill>
                    <p:spPr bwMode="auto">
                      <a:xfrm>
                        <a:off x="6292851" y="1933576"/>
                        <a:ext cx="1616075"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180143099"/>
              </p:ext>
            </p:extLst>
          </p:nvPr>
        </p:nvGraphicFramePr>
        <p:xfrm>
          <a:off x="7493001" y="3406776"/>
          <a:ext cx="1617663" cy="1463675"/>
        </p:xfrm>
        <a:graphic>
          <a:graphicData uri="http://schemas.openxmlformats.org/presentationml/2006/ole">
            <mc:AlternateContent xmlns:mc="http://schemas.openxmlformats.org/markup-compatibility/2006">
              <mc:Choice xmlns:v="urn:schemas-microsoft-com:vml" Requires="v">
                <p:oleObj name="Equation" r:id="rId5" imgW="660400" imgH="596900" progId="Equation.DSMT4">
                  <p:embed/>
                </p:oleObj>
              </mc:Choice>
              <mc:Fallback>
                <p:oleObj name="Equation" r:id="rId5" imgW="660400" imgH="596900" progId="Equation.DSMT4">
                  <p:embed/>
                  <p:pic>
                    <p:nvPicPr>
                      <p:cNvPr id="5"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93001" y="3406776"/>
                        <a:ext cx="1617663"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Footer Placeholder 5"/>
          <p:cNvSpPr>
            <a:spLocks noGrp="1"/>
          </p:cNvSpPr>
          <p:nvPr>
            <p:ph type="ftr" sz="quarter" idx="10"/>
          </p:nvPr>
        </p:nvSpPr>
        <p:spPr>
          <a:xfrm>
            <a:off x="4213238" y="6454908"/>
            <a:ext cx="3934858" cy="161131"/>
          </a:xfrm>
        </p:spPr>
        <p:txBody>
          <a:bodyPr/>
          <a:lstStyle/>
          <a:p>
            <a:pPr>
              <a:defRPr/>
            </a:pPr>
            <a:r>
              <a:rPr lang="en-US" dirty="0"/>
              <a:t>Compression – AISC Manual 16th Ed &amp; ANSI/AISC 360-22</a:t>
            </a:r>
          </a:p>
        </p:txBody>
      </p:sp>
      <p:sp>
        <p:nvSpPr>
          <p:cNvPr id="7" name="Slide Number Placeholder 6"/>
          <p:cNvSpPr>
            <a:spLocks noGrp="1"/>
          </p:cNvSpPr>
          <p:nvPr>
            <p:ph type="sldNum" sz="quarter" idx="11"/>
          </p:nvPr>
        </p:nvSpPr>
        <p:spPr/>
        <p:txBody>
          <a:bodyPr/>
          <a:lstStyle/>
          <a:p>
            <a:fld id="{48AD5B0C-3090-4A07-AACA-368BBE5F66B3}" type="slidenum">
              <a:rPr lang="en-US" altLang="en-US" smtClean="0"/>
              <a:pPr/>
              <a:t>15</a:t>
            </a:fld>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Box 24"/>
          <p:cNvSpPr txBox="1">
            <a:spLocks noChangeArrowheads="1"/>
          </p:cNvSpPr>
          <p:nvPr/>
        </p:nvSpPr>
        <p:spPr bwMode="auto">
          <a:xfrm>
            <a:off x="2586569" y="1321566"/>
            <a:ext cx="7304088" cy="5053013"/>
          </a:xfrm>
          <a:prstGeom prst="rect">
            <a:avLst/>
          </a:prstGeom>
          <a:solidFill>
            <a:schemeClr val="tx1"/>
          </a:solidFill>
          <a:ln w="38100">
            <a:solidFill>
              <a:schemeClr val="bg1"/>
            </a:solidFill>
            <a:bevel/>
            <a:headEnd/>
            <a:tailEnd/>
          </a:ln>
        </p:spPr>
        <p:txBody>
          <a:bodyPr anchor="ctr" anchorCtr="1"/>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solidFill>
                <a:schemeClr val="bg1"/>
              </a:solidFill>
              <a:cs typeface="Arial" panose="020B0604020202020204" pitchFamily="34" charset="0"/>
            </a:endParaRPr>
          </a:p>
        </p:txBody>
      </p:sp>
      <p:sp>
        <p:nvSpPr>
          <p:cNvPr id="18436" name="Freeform 3"/>
          <p:cNvSpPr>
            <a:spLocks/>
          </p:cNvSpPr>
          <p:nvPr/>
        </p:nvSpPr>
        <p:spPr bwMode="auto">
          <a:xfrm>
            <a:off x="5298546" y="1866812"/>
            <a:ext cx="4318000" cy="3086100"/>
          </a:xfrm>
          <a:custGeom>
            <a:avLst/>
            <a:gdLst>
              <a:gd name="T0" fmla="*/ 0 w 2720"/>
              <a:gd name="T1" fmla="*/ 0 h 1944"/>
              <a:gd name="T2" fmla="*/ 82550 w 2720"/>
              <a:gd name="T3" fmla="*/ 374650 h 1944"/>
              <a:gd name="T4" fmla="*/ 215900 w 2720"/>
              <a:gd name="T5" fmla="*/ 793750 h 1944"/>
              <a:gd name="T6" fmla="*/ 285750 w 2720"/>
              <a:gd name="T7" fmla="*/ 1003300 h 1944"/>
              <a:gd name="T8" fmla="*/ 393700 w 2720"/>
              <a:gd name="T9" fmla="*/ 1276350 h 1944"/>
              <a:gd name="T10" fmla="*/ 552450 w 2720"/>
              <a:gd name="T11" fmla="*/ 1581150 h 1944"/>
              <a:gd name="T12" fmla="*/ 717550 w 2720"/>
              <a:gd name="T13" fmla="*/ 1841500 h 1944"/>
              <a:gd name="T14" fmla="*/ 946150 w 2720"/>
              <a:gd name="T15" fmla="*/ 2095500 h 1944"/>
              <a:gd name="T16" fmla="*/ 1155700 w 2720"/>
              <a:gd name="T17" fmla="*/ 2273300 h 1944"/>
              <a:gd name="T18" fmla="*/ 1403350 w 2720"/>
              <a:gd name="T19" fmla="*/ 2444750 h 1944"/>
              <a:gd name="T20" fmla="*/ 1644650 w 2720"/>
              <a:gd name="T21" fmla="*/ 2571750 h 1944"/>
              <a:gd name="T22" fmla="*/ 1885950 w 2720"/>
              <a:gd name="T23" fmla="*/ 2673350 h 1944"/>
              <a:gd name="T24" fmla="*/ 2279650 w 2720"/>
              <a:gd name="T25" fmla="*/ 2794000 h 1944"/>
              <a:gd name="T26" fmla="*/ 2800350 w 2720"/>
              <a:gd name="T27" fmla="*/ 2914650 h 1944"/>
              <a:gd name="T28" fmla="*/ 3225800 w 2720"/>
              <a:gd name="T29" fmla="*/ 2984500 h 1944"/>
              <a:gd name="T30" fmla="*/ 3797300 w 2720"/>
              <a:gd name="T31" fmla="*/ 3048000 h 1944"/>
              <a:gd name="T32" fmla="*/ 4318000 w 2720"/>
              <a:gd name="T33" fmla="*/ 3086100 h 19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20"/>
              <a:gd name="T52" fmla="*/ 0 h 1944"/>
              <a:gd name="T53" fmla="*/ 2720 w 2720"/>
              <a:gd name="T54" fmla="*/ 1944 h 19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20" h="1944">
                <a:moveTo>
                  <a:pt x="0" y="0"/>
                </a:moveTo>
                <a:cubicBezTo>
                  <a:pt x="14" y="76"/>
                  <a:pt x="29" y="153"/>
                  <a:pt x="52" y="236"/>
                </a:cubicBezTo>
                <a:cubicBezTo>
                  <a:pt x="75" y="319"/>
                  <a:pt x="115" y="434"/>
                  <a:pt x="136" y="500"/>
                </a:cubicBezTo>
                <a:cubicBezTo>
                  <a:pt x="157" y="566"/>
                  <a:pt x="161" y="581"/>
                  <a:pt x="180" y="632"/>
                </a:cubicBezTo>
                <a:cubicBezTo>
                  <a:pt x="199" y="683"/>
                  <a:pt x="220" y="743"/>
                  <a:pt x="248" y="804"/>
                </a:cubicBezTo>
                <a:cubicBezTo>
                  <a:pt x="276" y="865"/>
                  <a:pt x="314" y="937"/>
                  <a:pt x="348" y="996"/>
                </a:cubicBezTo>
                <a:cubicBezTo>
                  <a:pt x="382" y="1055"/>
                  <a:pt x="411" y="1106"/>
                  <a:pt x="452" y="1160"/>
                </a:cubicBezTo>
                <a:cubicBezTo>
                  <a:pt x="493" y="1214"/>
                  <a:pt x="550" y="1275"/>
                  <a:pt x="596" y="1320"/>
                </a:cubicBezTo>
                <a:cubicBezTo>
                  <a:pt x="642" y="1365"/>
                  <a:pt x="680" y="1395"/>
                  <a:pt x="728" y="1432"/>
                </a:cubicBezTo>
                <a:cubicBezTo>
                  <a:pt x="776" y="1469"/>
                  <a:pt x="833" y="1509"/>
                  <a:pt x="884" y="1540"/>
                </a:cubicBezTo>
                <a:cubicBezTo>
                  <a:pt x="935" y="1571"/>
                  <a:pt x="985" y="1596"/>
                  <a:pt x="1036" y="1620"/>
                </a:cubicBezTo>
                <a:cubicBezTo>
                  <a:pt x="1087" y="1644"/>
                  <a:pt x="1121" y="1661"/>
                  <a:pt x="1188" y="1684"/>
                </a:cubicBezTo>
                <a:cubicBezTo>
                  <a:pt x="1255" y="1707"/>
                  <a:pt x="1340" y="1735"/>
                  <a:pt x="1436" y="1760"/>
                </a:cubicBezTo>
                <a:cubicBezTo>
                  <a:pt x="1532" y="1785"/>
                  <a:pt x="1665" y="1816"/>
                  <a:pt x="1764" y="1836"/>
                </a:cubicBezTo>
                <a:cubicBezTo>
                  <a:pt x="1863" y="1856"/>
                  <a:pt x="1927" y="1866"/>
                  <a:pt x="2032" y="1880"/>
                </a:cubicBezTo>
                <a:cubicBezTo>
                  <a:pt x="2137" y="1894"/>
                  <a:pt x="2277" y="1909"/>
                  <a:pt x="2392" y="1920"/>
                </a:cubicBezTo>
                <a:cubicBezTo>
                  <a:pt x="2507" y="1931"/>
                  <a:pt x="2613" y="1937"/>
                  <a:pt x="2720" y="1944"/>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18437" name="Line 23"/>
          <p:cNvSpPr>
            <a:spLocks noChangeShapeType="1"/>
          </p:cNvSpPr>
          <p:nvPr/>
        </p:nvSpPr>
        <p:spPr bwMode="auto">
          <a:xfrm>
            <a:off x="3896783" y="1700124"/>
            <a:ext cx="0" cy="366553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38" name="Line 24"/>
          <p:cNvSpPr>
            <a:spLocks noChangeShapeType="1"/>
          </p:cNvSpPr>
          <p:nvPr/>
        </p:nvSpPr>
        <p:spPr bwMode="auto">
          <a:xfrm>
            <a:off x="3887258" y="5351374"/>
            <a:ext cx="56007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39" name="Line 25"/>
          <p:cNvSpPr>
            <a:spLocks noChangeShapeType="1"/>
          </p:cNvSpPr>
          <p:nvPr/>
        </p:nvSpPr>
        <p:spPr bwMode="auto">
          <a:xfrm>
            <a:off x="4430183" y="2531974"/>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40" name="Text Box 43"/>
          <p:cNvSpPr txBox="1">
            <a:spLocks noChangeArrowheads="1"/>
          </p:cNvSpPr>
          <p:nvPr/>
        </p:nvSpPr>
        <p:spPr bwMode="auto">
          <a:xfrm>
            <a:off x="7580128" y="5518991"/>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dirty="0" err="1">
                <a:solidFill>
                  <a:schemeClr val="bg1"/>
                </a:solidFill>
                <a:cs typeface="Arial" panose="020B0604020202020204" pitchFamily="34" charset="0"/>
              </a:rPr>
              <a:t>L</a:t>
            </a:r>
            <a:r>
              <a:rPr lang="en-US" altLang="en-US" b="1" i="1" baseline="-25000" dirty="0" err="1">
                <a:solidFill>
                  <a:schemeClr val="bg1"/>
                </a:solidFill>
                <a:cs typeface="Arial" panose="020B0604020202020204" pitchFamily="34" charset="0"/>
              </a:rPr>
              <a:t>c</a:t>
            </a:r>
            <a:r>
              <a:rPr lang="en-US" altLang="en-US" b="1" i="1" dirty="0">
                <a:solidFill>
                  <a:schemeClr val="bg1"/>
                </a:solidFill>
                <a:cs typeface="Arial" panose="020B0604020202020204" pitchFamily="34" charset="0"/>
              </a:rPr>
              <a:t> /r</a:t>
            </a:r>
          </a:p>
        </p:txBody>
      </p:sp>
      <p:sp>
        <p:nvSpPr>
          <p:cNvPr id="18442" name="Text Box 29"/>
          <p:cNvSpPr txBox="1">
            <a:spLocks noChangeArrowheads="1"/>
          </p:cNvSpPr>
          <p:nvPr/>
        </p:nvSpPr>
        <p:spPr bwMode="auto">
          <a:xfrm>
            <a:off x="3308616" y="3082309"/>
            <a:ext cx="8270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US" altLang="en-US" sz="3200" b="1" dirty="0">
                <a:solidFill>
                  <a:schemeClr val="bg1"/>
                </a:solidFill>
                <a:latin typeface="Symbol" panose="05050102010706020507" pitchFamily="18" charset="2"/>
                <a:cs typeface="Arial" panose="020B0604020202020204" pitchFamily="34" charset="0"/>
              </a:rPr>
              <a:t>s</a:t>
            </a:r>
          </a:p>
        </p:txBody>
      </p:sp>
      <p:sp>
        <p:nvSpPr>
          <p:cNvPr id="18444" name="Text Box 27"/>
          <p:cNvSpPr txBox="1">
            <a:spLocks noChangeArrowheads="1"/>
          </p:cNvSpPr>
          <p:nvPr/>
        </p:nvSpPr>
        <p:spPr bwMode="auto">
          <a:xfrm>
            <a:off x="3363384" y="2592299"/>
            <a:ext cx="752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i="1">
                <a:solidFill>
                  <a:schemeClr val="bg1"/>
                </a:solidFill>
                <a:cs typeface="Arial" panose="020B0604020202020204" pitchFamily="34" charset="0"/>
              </a:rPr>
              <a:t>F</a:t>
            </a:r>
            <a:r>
              <a:rPr lang="en-US" altLang="en-US" i="1" baseline="-25000">
                <a:solidFill>
                  <a:schemeClr val="bg1"/>
                </a:solidFill>
                <a:cs typeface="Arial" panose="020B0604020202020204" pitchFamily="34" charset="0"/>
              </a:rPr>
              <a:t>y</a:t>
            </a:r>
          </a:p>
        </p:txBody>
      </p:sp>
      <p:sp>
        <p:nvSpPr>
          <p:cNvPr id="18445" name="Line 33"/>
          <p:cNvSpPr>
            <a:spLocks noChangeShapeType="1"/>
          </p:cNvSpPr>
          <p:nvPr/>
        </p:nvSpPr>
        <p:spPr bwMode="auto">
          <a:xfrm>
            <a:off x="3892022" y="4206787"/>
            <a:ext cx="2962275"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8446" name="Line 34"/>
          <p:cNvSpPr>
            <a:spLocks noChangeShapeType="1"/>
          </p:cNvSpPr>
          <p:nvPr/>
        </p:nvSpPr>
        <p:spPr bwMode="auto">
          <a:xfrm rot="5400000" flipH="1" flipV="1">
            <a:off x="5724790" y="4496506"/>
            <a:ext cx="1617662" cy="3175"/>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8447" name="Line 46"/>
          <p:cNvSpPr>
            <a:spLocks noChangeShapeType="1"/>
          </p:cNvSpPr>
          <p:nvPr/>
        </p:nvSpPr>
        <p:spPr bwMode="auto">
          <a:xfrm flipV="1">
            <a:off x="3906309" y="2851062"/>
            <a:ext cx="1744663"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8448" name="Line 50"/>
          <p:cNvSpPr>
            <a:spLocks noChangeShapeType="1"/>
          </p:cNvSpPr>
          <p:nvPr/>
        </p:nvSpPr>
        <p:spPr bwMode="auto">
          <a:xfrm flipH="1">
            <a:off x="7782983" y="3887700"/>
            <a:ext cx="476250" cy="828675"/>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8449" name="Text Box 29"/>
          <p:cNvSpPr txBox="1">
            <a:spLocks noChangeArrowheads="1"/>
          </p:cNvSpPr>
          <p:nvPr/>
        </p:nvSpPr>
        <p:spPr bwMode="auto">
          <a:xfrm>
            <a:off x="4163483" y="3678149"/>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chemeClr val="bg1"/>
                </a:solidFill>
                <a:cs typeface="Arial" panose="020B0604020202020204" pitchFamily="34" charset="0"/>
              </a:rPr>
              <a:t>Inelastic</a:t>
            </a:r>
          </a:p>
        </p:txBody>
      </p:sp>
      <p:sp>
        <p:nvSpPr>
          <p:cNvPr id="18450" name="Text Box 40"/>
          <p:cNvSpPr txBox="1">
            <a:spLocks noChangeArrowheads="1"/>
          </p:cNvSpPr>
          <p:nvPr/>
        </p:nvSpPr>
        <p:spPr bwMode="auto">
          <a:xfrm>
            <a:off x="4119033" y="4341724"/>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chemeClr val="bg1"/>
                </a:solidFill>
                <a:cs typeface="Arial" panose="020B0604020202020204" pitchFamily="34" charset="0"/>
              </a:rPr>
              <a:t>Elastic</a:t>
            </a:r>
          </a:p>
        </p:txBody>
      </p:sp>
      <p:sp>
        <p:nvSpPr>
          <p:cNvPr id="18451" name="Line 41"/>
          <p:cNvSpPr>
            <a:spLocks noChangeShapeType="1"/>
          </p:cNvSpPr>
          <p:nvPr/>
        </p:nvSpPr>
        <p:spPr bwMode="auto">
          <a:xfrm>
            <a:off x="5381096" y="4200437"/>
            <a:ext cx="0" cy="5334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52" name="Line 42"/>
          <p:cNvSpPr>
            <a:spLocks noChangeShapeType="1"/>
          </p:cNvSpPr>
          <p:nvPr/>
        </p:nvSpPr>
        <p:spPr bwMode="auto">
          <a:xfrm flipV="1">
            <a:off x="4049183" y="3597187"/>
            <a:ext cx="0" cy="609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53" name="Freeform 20"/>
          <p:cNvSpPr>
            <a:spLocks/>
          </p:cNvSpPr>
          <p:nvPr/>
        </p:nvSpPr>
        <p:spPr bwMode="auto">
          <a:xfrm>
            <a:off x="3922184" y="2873288"/>
            <a:ext cx="2487613" cy="1266825"/>
          </a:xfrm>
          <a:custGeom>
            <a:avLst/>
            <a:gdLst>
              <a:gd name="T0" fmla="*/ 2487613 w 1431"/>
              <a:gd name="T1" fmla="*/ 1266825 h 858"/>
              <a:gd name="T2" fmla="*/ 1246414 w 1431"/>
              <a:gd name="T3" fmla="*/ 403081 h 858"/>
              <a:gd name="T4" fmla="*/ 563233 w 1431"/>
              <a:gd name="T5" fmla="*/ 115166 h 858"/>
              <a:gd name="T6" fmla="*/ 0 w 1431"/>
              <a:gd name="T7" fmla="*/ 0 h 858"/>
              <a:gd name="T8" fmla="*/ 0 60000 65536"/>
              <a:gd name="T9" fmla="*/ 0 60000 65536"/>
              <a:gd name="T10" fmla="*/ 0 60000 65536"/>
              <a:gd name="T11" fmla="*/ 0 60000 65536"/>
              <a:gd name="T12" fmla="*/ 0 w 1431"/>
              <a:gd name="T13" fmla="*/ 0 h 858"/>
              <a:gd name="T14" fmla="*/ 1431 w 1431"/>
              <a:gd name="T15" fmla="*/ 858 h 858"/>
            </a:gdLst>
            <a:ahLst/>
            <a:cxnLst>
              <a:cxn ang="T8">
                <a:pos x="T0" y="T1"/>
              </a:cxn>
              <a:cxn ang="T9">
                <a:pos x="T2" y="T3"/>
              </a:cxn>
              <a:cxn ang="T10">
                <a:pos x="T4" y="T5"/>
              </a:cxn>
              <a:cxn ang="T11">
                <a:pos x="T6" y="T7"/>
              </a:cxn>
            </a:cxnLst>
            <a:rect l="T12" t="T13" r="T14" b="T15"/>
            <a:pathLst>
              <a:path w="1431" h="858">
                <a:moveTo>
                  <a:pt x="1431" y="858"/>
                </a:moveTo>
                <a:cubicBezTo>
                  <a:pt x="1166" y="630"/>
                  <a:pt x="901" y="403"/>
                  <a:pt x="717" y="273"/>
                </a:cubicBezTo>
                <a:cubicBezTo>
                  <a:pt x="533" y="143"/>
                  <a:pt x="443" y="123"/>
                  <a:pt x="324" y="78"/>
                </a:cubicBezTo>
                <a:cubicBezTo>
                  <a:pt x="205" y="33"/>
                  <a:pt x="102" y="16"/>
                  <a:pt x="0" y="0"/>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lstStyle/>
          <a:p>
            <a:endParaRPr lang="en-US"/>
          </a:p>
        </p:txBody>
      </p:sp>
      <p:sp>
        <p:nvSpPr>
          <p:cNvPr id="26" name="TextBox 25"/>
          <p:cNvSpPr txBox="1"/>
          <p:nvPr/>
        </p:nvSpPr>
        <p:spPr>
          <a:xfrm>
            <a:off x="2586569" y="61031"/>
            <a:ext cx="7269163" cy="819150"/>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3600" dirty="0">
                <a:solidFill>
                  <a:schemeClr val="bg1"/>
                </a:solidFill>
                <a:cs typeface="Arial" pitchFamily="34" charset="0"/>
              </a:rPr>
              <a:t>Inelastic Material Effects</a:t>
            </a:r>
          </a:p>
        </p:txBody>
      </p:sp>
      <p:graphicFrame>
        <p:nvGraphicFramePr>
          <p:cNvPr id="18455" name="Object 2"/>
          <p:cNvGraphicFramePr>
            <a:graphicFrameLocks noChangeAspect="1"/>
          </p:cNvGraphicFramePr>
          <p:nvPr>
            <p:extLst>
              <p:ext uri="{D42A27DB-BD31-4B8C-83A1-F6EECF244321}">
                <p14:modId xmlns:p14="http://schemas.microsoft.com/office/powerpoint/2010/main" val="936901062"/>
              </p:ext>
            </p:extLst>
          </p:nvPr>
        </p:nvGraphicFramePr>
        <p:xfrm>
          <a:off x="6291263" y="1874838"/>
          <a:ext cx="1719262" cy="722312"/>
        </p:xfrm>
        <a:graphic>
          <a:graphicData uri="http://schemas.openxmlformats.org/presentationml/2006/ole">
            <mc:AlternateContent xmlns:mc="http://schemas.openxmlformats.org/markup-compatibility/2006">
              <mc:Choice xmlns:v="urn:schemas-microsoft-com:vml" Requires="v">
                <p:oleObj name="Equation" r:id="rId3" imgW="876240" imgH="368280" progId="Equation.DSMT4">
                  <p:embed/>
                </p:oleObj>
              </mc:Choice>
              <mc:Fallback>
                <p:oleObj name="Equation" r:id="rId3" imgW="876240" imgH="368280" progId="Equation.DSMT4">
                  <p:embed/>
                  <p:pic>
                    <p:nvPicPr>
                      <p:cNvPr id="18455" name="Object 2"/>
                      <p:cNvPicPr>
                        <a:picLocks noChangeAspect="1" noChangeArrowheads="1"/>
                      </p:cNvPicPr>
                      <p:nvPr/>
                    </p:nvPicPr>
                    <p:blipFill>
                      <a:blip r:embed="rId4"/>
                      <a:srcRect/>
                      <a:stretch>
                        <a:fillRect/>
                      </a:stretch>
                    </p:blipFill>
                    <p:spPr bwMode="auto">
                      <a:xfrm>
                        <a:off x="6291263" y="1874838"/>
                        <a:ext cx="1719262" cy="72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456" name="Object 3"/>
          <p:cNvGraphicFramePr>
            <a:graphicFrameLocks noChangeAspect="1"/>
          </p:cNvGraphicFramePr>
          <p:nvPr>
            <p:extLst>
              <p:ext uri="{D42A27DB-BD31-4B8C-83A1-F6EECF244321}">
                <p14:modId xmlns:p14="http://schemas.microsoft.com/office/powerpoint/2010/main" val="2540809200"/>
              </p:ext>
            </p:extLst>
          </p:nvPr>
        </p:nvGraphicFramePr>
        <p:xfrm>
          <a:off x="8077200" y="2917825"/>
          <a:ext cx="1450975" cy="392113"/>
        </p:xfrm>
        <a:graphic>
          <a:graphicData uri="http://schemas.openxmlformats.org/presentationml/2006/ole">
            <mc:AlternateContent xmlns:mc="http://schemas.openxmlformats.org/markup-compatibility/2006">
              <mc:Choice xmlns:v="urn:schemas-microsoft-com:vml" Requires="v">
                <p:oleObj name="Equation" r:id="rId5" imgW="660240" imgH="177480" progId="Equation.DSMT4">
                  <p:embed/>
                </p:oleObj>
              </mc:Choice>
              <mc:Fallback>
                <p:oleObj name="Equation" r:id="rId5" imgW="660240" imgH="177480" progId="Equation.DSMT4">
                  <p:embed/>
                  <p:pic>
                    <p:nvPicPr>
                      <p:cNvPr id="18456" name="Object 3"/>
                      <p:cNvPicPr>
                        <a:picLocks noChangeAspect="1" noChangeArrowheads="1"/>
                      </p:cNvPicPr>
                      <p:nvPr/>
                    </p:nvPicPr>
                    <p:blipFill>
                      <a:blip r:embed="rId6"/>
                      <a:srcRect/>
                      <a:stretch>
                        <a:fillRect/>
                      </a:stretch>
                    </p:blipFill>
                    <p:spPr bwMode="auto">
                      <a:xfrm>
                        <a:off x="8077200" y="2917825"/>
                        <a:ext cx="1450975" cy="39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457" name="Object 5"/>
          <p:cNvGraphicFramePr>
            <a:graphicFrameLocks noChangeAspect="1"/>
          </p:cNvGraphicFramePr>
          <p:nvPr/>
        </p:nvGraphicFramePr>
        <p:xfrm>
          <a:off x="6229350" y="5543551"/>
          <a:ext cx="869950" cy="804863"/>
        </p:xfrm>
        <a:graphic>
          <a:graphicData uri="http://schemas.openxmlformats.org/presentationml/2006/ole">
            <mc:AlternateContent xmlns:mc="http://schemas.openxmlformats.org/markup-compatibility/2006">
              <mc:Choice xmlns:v="urn:schemas-microsoft-com:vml" Requires="v">
                <p:oleObj name="Equation" r:id="rId7" imgW="583947" imgH="495085" progId="Equation.3">
                  <p:embed/>
                </p:oleObj>
              </mc:Choice>
              <mc:Fallback>
                <p:oleObj name="Equation" r:id="rId7" imgW="583947" imgH="495085" progId="Equation.3">
                  <p:embed/>
                  <p:pic>
                    <p:nvPicPr>
                      <p:cNvPr id="18457"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29350" y="5543551"/>
                        <a:ext cx="869950" cy="804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458" name="Text Box 6"/>
          <p:cNvSpPr txBox="1">
            <a:spLocks noChangeArrowheads="1"/>
          </p:cNvSpPr>
          <p:nvPr/>
        </p:nvSpPr>
        <p:spPr bwMode="auto">
          <a:xfrm>
            <a:off x="2861734" y="3925800"/>
            <a:ext cx="1012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a:solidFill>
                  <a:schemeClr val="bg1"/>
                </a:solidFill>
              </a:rPr>
              <a:t>0.44</a:t>
            </a:r>
            <a:r>
              <a:rPr lang="en-US" altLang="en-US" i="1">
                <a:solidFill>
                  <a:schemeClr val="bg1"/>
                </a:solidFill>
              </a:rPr>
              <a:t>F</a:t>
            </a:r>
            <a:r>
              <a:rPr lang="en-US" altLang="en-US" i="1" baseline="-25000">
                <a:solidFill>
                  <a:schemeClr val="bg1"/>
                </a:solidFill>
              </a:rPr>
              <a:t>y</a:t>
            </a:r>
          </a:p>
        </p:txBody>
      </p:sp>
      <p:sp>
        <p:nvSpPr>
          <p:cNvPr id="18459" name="Freeform 52"/>
          <p:cNvSpPr>
            <a:spLocks/>
          </p:cNvSpPr>
          <p:nvPr/>
        </p:nvSpPr>
        <p:spPr bwMode="auto">
          <a:xfrm>
            <a:off x="3880909" y="2868525"/>
            <a:ext cx="5686425" cy="2200275"/>
          </a:xfrm>
          <a:custGeom>
            <a:avLst/>
            <a:gdLst>
              <a:gd name="T0" fmla="*/ 0 w 3582"/>
              <a:gd name="T1" fmla="*/ 0 h 1386"/>
              <a:gd name="T2" fmla="*/ 352425 w 3582"/>
              <a:gd name="T3" fmla="*/ 66675 h 1386"/>
              <a:gd name="T4" fmla="*/ 800100 w 3582"/>
              <a:gd name="T5" fmla="*/ 266700 h 1386"/>
              <a:gd name="T6" fmla="*/ 1504950 w 3582"/>
              <a:gd name="T7" fmla="*/ 704850 h 1386"/>
              <a:gd name="T8" fmla="*/ 2171700 w 3582"/>
              <a:gd name="T9" fmla="*/ 1266825 h 1386"/>
              <a:gd name="T10" fmla="*/ 2714625 w 3582"/>
              <a:gd name="T11" fmla="*/ 1600200 h 1386"/>
              <a:gd name="T12" fmla="*/ 3267075 w 3582"/>
              <a:gd name="T13" fmla="*/ 1828800 h 1386"/>
              <a:gd name="T14" fmla="*/ 3810000 w 3582"/>
              <a:gd name="T15" fmla="*/ 1971675 h 1386"/>
              <a:gd name="T16" fmla="*/ 4352925 w 3582"/>
              <a:gd name="T17" fmla="*/ 2076450 h 1386"/>
              <a:gd name="T18" fmla="*/ 5686425 w 3582"/>
              <a:gd name="T19" fmla="*/ 2200275 h 13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82"/>
              <a:gd name="T31" fmla="*/ 0 h 1386"/>
              <a:gd name="T32" fmla="*/ 3582 w 3582"/>
              <a:gd name="T33" fmla="*/ 1386 h 13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82" h="1386">
                <a:moveTo>
                  <a:pt x="0" y="0"/>
                </a:moveTo>
                <a:cubicBezTo>
                  <a:pt x="69" y="7"/>
                  <a:pt x="138" y="14"/>
                  <a:pt x="222" y="42"/>
                </a:cubicBezTo>
                <a:cubicBezTo>
                  <a:pt x="306" y="70"/>
                  <a:pt x="383" y="101"/>
                  <a:pt x="504" y="168"/>
                </a:cubicBezTo>
                <a:cubicBezTo>
                  <a:pt x="625" y="235"/>
                  <a:pt x="804" y="339"/>
                  <a:pt x="948" y="444"/>
                </a:cubicBezTo>
                <a:cubicBezTo>
                  <a:pt x="1092" y="549"/>
                  <a:pt x="1241" y="704"/>
                  <a:pt x="1368" y="798"/>
                </a:cubicBezTo>
                <a:cubicBezTo>
                  <a:pt x="1495" y="892"/>
                  <a:pt x="1595" y="949"/>
                  <a:pt x="1710" y="1008"/>
                </a:cubicBezTo>
                <a:cubicBezTo>
                  <a:pt x="1825" y="1067"/>
                  <a:pt x="1943" y="1113"/>
                  <a:pt x="2058" y="1152"/>
                </a:cubicBezTo>
                <a:cubicBezTo>
                  <a:pt x="2173" y="1191"/>
                  <a:pt x="2286" y="1216"/>
                  <a:pt x="2400" y="1242"/>
                </a:cubicBezTo>
                <a:cubicBezTo>
                  <a:pt x="2514" y="1268"/>
                  <a:pt x="2545" y="1284"/>
                  <a:pt x="2742" y="1308"/>
                </a:cubicBezTo>
                <a:cubicBezTo>
                  <a:pt x="2939" y="1332"/>
                  <a:pt x="3260" y="1359"/>
                  <a:pt x="3582" y="1386"/>
                </a:cubicBezTo>
              </a:path>
            </a:pathLst>
          </a:custGeom>
          <a:noFill/>
          <a:ln w="76200" cap="flat" cmpd="sng">
            <a:solidFill>
              <a:schemeClr val="accent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460" name="Line 50"/>
          <p:cNvSpPr>
            <a:spLocks noChangeShapeType="1"/>
          </p:cNvSpPr>
          <p:nvPr/>
        </p:nvSpPr>
        <p:spPr bwMode="auto">
          <a:xfrm flipH="1">
            <a:off x="6957484" y="3039974"/>
            <a:ext cx="942975" cy="156210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8461" name="Line 51"/>
          <p:cNvSpPr>
            <a:spLocks noChangeShapeType="1"/>
          </p:cNvSpPr>
          <p:nvPr/>
        </p:nvSpPr>
        <p:spPr bwMode="auto">
          <a:xfrm flipH="1">
            <a:off x="4982633" y="2220824"/>
            <a:ext cx="952500" cy="110490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4190281897"/>
              </p:ext>
            </p:extLst>
          </p:nvPr>
        </p:nvGraphicFramePr>
        <p:xfrm>
          <a:off x="8238069" y="3328900"/>
          <a:ext cx="1617663" cy="1463675"/>
        </p:xfrm>
        <a:graphic>
          <a:graphicData uri="http://schemas.openxmlformats.org/presentationml/2006/ole">
            <mc:AlternateContent xmlns:mc="http://schemas.openxmlformats.org/markup-compatibility/2006">
              <mc:Choice xmlns:v="urn:schemas-microsoft-com:vml" Requires="v">
                <p:oleObj name="Equation" r:id="rId9" imgW="660400" imgH="596900" progId="Equation.DSMT4">
                  <p:embed/>
                </p:oleObj>
              </mc:Choice>
              <mc:Fallback>
                <p:oleObj name="Equation" r:id="rId9" imgW="660400" imgH="596900" progId="Equation.DSMT4">
                  <p:embed/>
                  <p:pic>
                    <p:nvPicPr>
                      <p:cNvPr id="4"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38069" y="3328900"/>
                        <a:ext cx="1617663"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Footer Placeholder 4"/>
          <p:cNvSpPr>
            <a:spLocks noGrp="1"/>
          </p:cNvSpPr>
          <p:nvPr>
            <p:ph type="ftr" sz="quarter" idx="10"/>
          </p:nvPr>
        </p:nvSpPr>
        <p:spPr>
          <a:xfrm>
            <a:off x="3922184" y="6433433"/>
            <a:ext cx="4525778" cy="214313"/>
          </a:xfrm>
        </p:spPr>
        <p:txBody>
          <a:bodyPr/>
          <a:lstStyle/>
          <a:p>
            <a:pPr>
              <a:defRPr/>
            </a:pPr>
            <a:r>
              <a:rPr lang="en-US" dirty="0"/>
              <a:t>Compression – AISC Manual 16th Ed &amp; ANSI/AISC 360-22</a:t>
            </a:r>
          </a:p>
        </p:txBody>
      </p:sp>
      <p:sp>
        <p:nvSpPr>
          <p:cNvPr id="6" name="Slide Number Placeholder 5"/>
          <p:cNvSpPr>
            <a:spLocks noGrp="1"/>
          </p:cNvSpPr>
          <p:nvPr>
            <p:ph type="sldNum" sz="quarter" idx="11"/>
          </p:nvPr>
        </p:nvSpPr>
        <p:spPr/>
        <p:txBody>
          <a:bodyPr/>
          <a:lstStyle/>
          <a:p>
            <a:fld id="{48AD5B0C-3090-4A07-AACA-368BBE5F66B3}" type="slidenum">
              <a:rPr lang="en-US" altLang="en-US" smtClean="0"/>
              <a:pPr/>
              <a:t>16</a:t>
            </a:fld>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4554537" y="333376"/>
            <a:ext cx="3082925" cy="914400"/>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3600" b="1" dirty="0">
                <a:solidFill>
                  <a:schemeClr val="bg1"/>
                </a:solidFill>
              </a:rPr>
              <a:t>Design Aids</a:t>
            </a:r>
          </a:p>
        </p:txBody>
      </p:sp>
      <p:sp>
        <p:nvSpPr>
          <p:cNvPr id="3" name="TextBox 2"/>
          <p:cNvSpPr txBox="1"/>
          <p:nvPr/>
        </p:nvSpPr>
        <p:spPr>
          <a:xfrm>
            <a:off x="3297236" y="1542842"/>
            <a:ext cx="5597525" cy="998537"/>
          </a:xfrm>
          <a:prstGeom prst="rect">
            <a:avLst/>
          </a:prstGeom>
          <a:solidFill>
            <a:schemeClr val="tx1">
              <a:lumMod val="95000"/>
              <a:alpha val="62000"/>
            </a:schemeClr>
          </a:solidFill>
          <a:ln w="38100" cap="flat">
            <a:solidFill>
              <a:schemeClr val="bg1"/>
            </a:solidFill>
            <a:bevel/>
          </a:ln>
        </p:spPr>
        <p:txBody>
          <a:bodyPr anchor="ctr"/>
          <a:lstStyle/>
          <a:p>
            <a:pPr>
              <a:defRPr/>
            </a:pPr>
            <a:r>
              <a:rPr lang="en-US" dirty="0">
                <a:solidFill>
                  <a:schemeClr val="bg1"/>
                </a:solidFill>
              </a:rPr>
              <a:t>Table 4-14</a:t>
            </a:r>
          </a:p>
          <a:p>
            <a:pPr>
              <a:defRPr/>
            </a:pPr>
            <a:r>
              <a:rPr lang="en-US" dirty="0" err="1">
                <a:solidFill>
                  <a:schemeClr val="bg1"/>
                </a:solidFill>
                <a:latin typeface="Symbol" pitchFamily="18" charset="2"/>
              </a:rPr>
              <a:t>f</a:t>
            </a:r>
            <a:r>
              <a:rPr lang="en-US" baseline="-25000" dirty="0" err="1">
                <a:solidFill>
                  <a:schemeClr val="bg1"/>
                </a:solidFill>
              </a:rPr>
              <a:t>c</a:t>
            </a:r>
            <a:r>
              <a:rPr lang="en-US" i="1" dirty="0" err="1">
                <a:solidFill>
                  <a:schemeClr val="bg1"/>
                </a:solidFill>
              </a:rPr>
              <a:t>F</a:t>
            </a:r>
            <a:r>
              <a:rPr lang="en-US" i="1" baseline="-25000" dirty="0" err="1">
                <a:solidFill>
                  <a:schemeClr val="bg1"/>
                </a:solidFill>
              </a:rPr>
              <a:t>n</a:t>
            </a:r>
            <a:r>
              <a:rPr lang="en-US" dirty="0">
                <a:solidFill>
                  <a:schemeClr val="bg1"/>
                </a:solidFill>
              </a:rPr>
              <a:t> as a function of </a:t>
            </a:r>
            <a:r>
              <a:rPr lang="en-US" i="1" dirty="0">
                <a:solidFill>
                  <a:schemeClr val="bg1"/>
                </a:solidFill>
              </a:rPr>
              <a:t>L</a:t>
            </a:r>
            <a:r>
              <a:rPr lang="en-US" i="1" baseline="-25000" dirty="0">
                <a:solidFill>
                  <a:schemeClr val="bg1"/>
                </a:solidFill>
              </a:rPr>
              <a:t>c</a:t>
            </a:r>
            <a:r>
              <a:rPr lang="en-US" i="1" dirty="0">
                <a:solidFill>
                  <a:schemeClr val="bg1"/>
                </a:solidFill>
              </a:rPr>
              <a:t>/r</a:t>
            </a:r>
          </a:p>
        </p:txBody>
      </p:sp>
      <p:sp>
        <p:nvSpPr>
          <p:cNvPr id="5" name="TextBox 4"/>
          <p:cNvSpPr txBox="1"/>
          <p:nvPr/>
        </p:nvSpPr>
        <p:spPr>
          <a:xfrm>
            <a:off x="3298824" y="4027948"/>
            <a:ext cx="5595937" cy="998537"/>
          </a:xfrm>
          <a:prstGeom prst="rect">
            <a:avLst/>
          </a:prstGeom>
          <a:solidFill>
            <a:schemeClr val="tx1">
              <a:lumMod val="95000"/>
              <a:alpha val="62000"/>
            </a:schemeClr>
          </a:solidFill>
          <a:ln w="38100" cap="flat">
            <a:solidFill>
              <a:schemeClr val="bg1"/>
            </a:solidFill>
            <a:bevel/>
          </a:ln>
        </p:spPr>
        <p:txBody>
          <a:bodyPr anchor="ctr"/>
          <a:lstStyle/>
          <a:p>
            <a:pPr>
              <a:defRPr/>
            </a:pPr>
            <a:r>
              <a:rPr lang="en-US" dirty="0">
                <a:solidFill>
                  <a:schemeClr val="bg1"/>
                </a:solidFill>
              </a:rPr>
              <a:t>Tables 4-1 to 4-12</a:t>
            </a:r>
          </a:p>
          <a:p>
            <a:pPr>
              <a:defRPr/>
            </a:pPr>
            <a:r>
              <a:rPr lang="en-US" dirty="0" err="1">
                <a:solidFill>
                  <a:schemeClr val="bg1"/>
                </a:solidFill>
                <a:latin typeface="Symbol" pitchFamily="18" charset="2"/>
              </a:rPr>
              <a:t>f</a:t>
            </a:r>
            <a:r>
              <a:rPr lang="en-US" baseline="-25000" dirty="0" err="1">
                <a:solidFill>
                  <a:schemeClr val="bg1"/>
                </a:solidFill>
              </a:rPr>
              <a:t>c</a:t>
            </a:r>
            <a:r>
              <a:rPr lang="en-US" i="1" dirty="0" err="1">
                <a:solidFill>
                  <a:schemeClr val="bg1"/>
                </a:solidFill>
              </a:rPr>
              <a:t>P</a:t>
            </a:r>
            <a:r>
              <a:rPr lang="en-US" i="1" baseline="-25000" dirty="0" err="1">
                <a:solidFill>
                  <a:schemeClr val="bg1"/>
                </a:solidFill>
              </a:rPr>
              <a:t>n</a:t>
            </a:r>
            <a:r>
              <a:rPr lang="en-US" dirty="0">
                <a:solidFill>
                  <a:schemeClr val="bg1"/>
                </a:solidFill>
              </a:rPr>
              <a:t> as a function of </a:t>
            </a:r>
            <a:r>
              <a:rPr lang="en-US" i="1" dirty="0" err="1">
                <a:solidFill>
                  <a:schemeClr val="bg1"/>
                </a:solidFill>
              </a:rPr>
              <a:t>L</a:t>
            </a:r>
            <a:r>
              <a:rPr lang="en-US" i="1" baseline="-25000" dirty="0" err="1">
                <a:solidFill>
                  <a:schemeClr val="bg1"/>
                </a:solidFill>
              </a:rPr>
              <a:t>cy</a:t>
            </a:r>
            <a:endParaRPr lang="en-US" i="1" baseline="-25000" dirty="0">
              <a:solidFill>
                <a:schemeClr val="bg1"/>
              </a:solidFill>
            </a:endParaRPr>
          </a:p>
        </p:txBody>
      </p:sp>
      <p:sp>
        <p:nvSpPr>
          <p:cNvPr id="6" name="TextBox 5"/>
          <p:cNvSpPr txBox="1"/>
          <p:nvPr/>
        </p:nvSpPr>
        <p:spPr>
          <a:xfrm>
            <a:off x="4217192" y="2852299"/>
            <a:ext cx="3757612" cy="998538"/>
          </a:xfrm>
          <a:prstGeom prst="rect">
            <a:avLst/>
          </a:prstGeom>
          <a:solidFill>
            <a:schemeClr val="tx1">
              <a:lumMod val="95000"/>
              <a:alpha val="62000"/>
            </a:schemeClr>
          </a:solidFill>
          <a:ln w="38100" cap="flat">
            <a:solidFill>
              <a:schemeClr val="bg1"/>
            </a:solidFill>
            <a:bevel/>
          </a:ln>
        </p:spPr>
        <p:txBody>
          <a:bodyPr anchor="ctr"/>
          <a:lstStyle/>
          <a:p>
            <a:pPr>
              <a:defRPr/>
            </a:pPr>
            <a:r>
              <a:rPr lang="en-US" dirty="0">
                <a:solidFill>
                  <a:schemeClr val="bg1"/>
                </a:solidFill>
              </a:rPr>
              <a:t>Useful for all shapes.</a:t>
            </a:r>
          </a:p>
          <a:p>
            <a:pPr>
              <a:defRPr/>
            </a:pPr>
            <a:r>
              <a:rPr lang="en-US" dirty="0">
                <a:solidFill>
                  <a:schemeClr val="bg1"/>
                </a:solidFill>
              </a:rPr>
              <a:t>Larger </a:t>
            </a:r>
            <a:r>
              <a:rPr lang="en-US" i="1" dirty="0">
                <a:solidFill>
                  <a:schemeClr val="bg1"/>
                </a:solidFill>
              </a:rPr>
              <a:t>L</a:t>
            </a:r>
            <a:r>
              <a:rPr lang="en-US" i="1" baseline="-25000" dirty="0">
                <a:solidFill>
                  <a:schemeClr val="bg1"/>
                </a:solidFill>
              </a:rPr>
              <a:t>c</a:t>
            </a:r>
            <a:r>
              <a:rPr lang="en-US" i="1" dirty="0">
                <a:solidFill>
                  <a:schemeClr val="bg1"/>
                </a:solidFill>
              </a:rPr>
              <a:t>/r</a:t>
            </a:r>
            <a:r>
              <a:rPr lang="en-US" dirty="0">
                <a:solidFill>
                  <a:schemeClr val="bg1"/>
                </a:solidFill>
              </a:rPr>
              <a:t> value controls.</a:t>
            </a:r>
          </a:p>
        </p:txBody>
      </p:sp>
      <p:sp>
        <p:nvSpPr>
          <p:cNvPr id="7" name="TextBox 6"/>
          <p:cNvSpPr txBox="1"/>
          <p:nvPr/>
        </p:nvSpPr>
        <p:spPr>
          <a:xfrm>
            <a:off x="4217192" y="5261205"/>
            <a:ext cx="3694112" cy="996950"/>
          </a:xfrm>
          <a:prstGeom prst="rect">
            <a:avLst/>
          </a:prstGeom>
          <a:solidFill>
            <a:schemeClr val="tx1">
              <a:lumMod val="95000"/>
              <a:alpha val="62000"/>
            </a:schemeClr>
          </a:solidFill>
          <a:ln w="38100" cap="flat">
            <a:solidFill>
              <a:schemeClr val="bg1"/>
            </a:solidFill>
            <a:bevel/>
          </a:ln>
        </p:spPr>
        <p:txBody>
          <a:bodyPr anchor="ctr"/>
          <a:lstStyle/>
          <a:p>
            <a:pPr>
              <a:defRPr/>
            </a:pPr>
            <a:r>
              <a:rPr lang="en-US" dirty="0">
                <a:solidFill>
                  <a:schemeClr val="bg1"/>
                </a:solidFill>
              </a:rPr>
              <a:t>Can be applied to </a:t>
            </a:r>
            <a:r>
              <a:rPr lang="en-US" i="1" dirty="0" err="1">
                <a:solidFill>
                  <a:schemeClr val="bg1"/>
                </a:solidFill>
              </a:rPr>
              <a:t>L</a:t>
            </a:r>
            <a:r>
              <a:rPr lang="en-US" i="1" baseline="-25000" dirty="0" err="1">
                <a:solidFill>
                  <a:schemeClr val="bg1"/>
                </a:solidFill>
              </a:rPr>
              <a:t>cx</a:t>
            </a:r>
            <a:r>
              <a:rPr lang="en-US" i="1" dirty="0">
                <a:solidFill>
                  <a:schemeClr val="bg1"/>
                </a:solidFill>
              </a:rPr>
              <a:t> </a:t>
            </a:r>
            <a:r>
              <a:rPr lang="en-US" dirty="0">
                <a:solidFill>
                  <a:schemeClr val="bg1"/>
                </a:solidFill>
              </a:rPr>
              <a:t>by dividing </a:t>
            </a:r>
            <a:r>
              <a:rPr lang="en-US" i="1" dirty="0" err="1">
                <a:solidFill>
                  <a:schemeClr val="bg1"/>
                </a:solidFill>
              </a:rPr>
              <a:t>L</a:t>
            </a:r>
            <a:r>
              <a:rPr lang="en-US" i="1" baseline="-25000" dirty="0" err="1">
                <a:solidFill>
                  <a:schemeClr val="bg1"/>
                </a:solidFill>
              </a:rPr>
              <a:t>cy</a:t>
            </a:r>
            <a:r>
              <a:rPr lang="en-US" dirty="0"/>
              <a:t> </a:t>
            </a:r>
            <a:r>
              <a:rPr lang="en-US" dirty="0">
                <a:solidFill>
                  <a:schemeClr val="bg1"/>
                </a:solidFill>
              </a:rPr>
              <a:t>by </a:t>
            </a:r>
            <a:r>
              <a:rPr lang="en-US" i="1" dirty="0" err="1">
                <a:solidFill>
                  <a:schemeClr val="bg1"/>
                </a:solidFill>
              </a:rPr>
              <a:t>r</a:t>
            </a:r>
            <a:r>
              <a:rPr lang="en-US" i="1" baseline="-25000" dirty="0" err="1">
                <a:solidFill>
                  <a:schemeClr val="bg1"/>
                </a:solidFill>
              </a:rPr>
              <a:t>x</a:t>
            </a:r>
            <a:r>
              <a:rPr lang="en-US" i="1" dirty="0">
                <a:solidFill>
                  <a:schemeClr val="bg1"/>
                </a:solidFill>
              </a:rPr>
              <a:t>/r</a:t>
            </a:r>
            <a:r>
              <a:rPr lang="en-US" i="1" baseline="-25000" dirty="0">
                <a:solidFill>
                  <a:schemeClr val="bg1"/>
                </a:solidFill>
              </a:rPr>
              <a:t>y</a:t>
            </a:r>
            <a:r>
              <a:rPr lang="en-US" i="1" dirty="0">
                <a:solidFill>
                  <a:schemeClr val="bg1"/>
                </a:solidFill>
              </a:rPr>
              <a:t>.</a:t>
            </a:r>
          </a:p>
        </p:txBody>
      </p:sp>
      <p:sp>
        <p:nvSpPr>
          <p:cNvPr id="8" name="Footer Placeholder 7"/>
          <p:cNvSpPr>
            <a:spLocks noGrp="1"/>
          </p:cNvSpPr>
          <p:nvPr>
            <p:ph type="ftr" sz="quarter" idx="10"/>
          </p:nvPr>
        </p:nvSpPr>
        <p:spPr>
          <a:xfrm>
            <a:off x="3572658" y="6513054"/>
            <a:ext cx="4503547" cy="139278"/>
          </a:xfrm>
        </p:spPr>
        <p:txBody>
          <a:bodyPr/>
          <a:lstStyle/>
          <a:p>
            <a:pPr>
              <a:defRPr/>
            </a:pPr>
            <a:r>
              <a:rPr lang="en-US" dirty="0"/>
              <a:t>Compression – AISC Manual 16th Ed &amp; ANSI/AISC 360-22</a:t>
            </a:r>
          </a:p>
        </p:txBody>
      </p:sp>
      <p:sp>
        <p:nvSpPr>
          <p:cNvPr id="9" name="Slide Number Placeholder 8"/>
          <p:cNvSpPr>
            <a:spLocks noGrp="1"/>
          </p:cNvSpPr>
          <p:nvPr>
            <p:ph type="sldNum" sz="quarter" idx="11"/>
          </p:nvPr>
        </p:nvSpPr>
        <p:spPr/>
        <p:txBody>
          <a:bodyPr/>
          <a:lstStyle/>
          <a:p>
            <a:fld id="{48AD5B0C-3090-4A07-AACA-368BBE5F66B3}" type="slidenum">
              <a:rPr lang="en-US" altLang="en-US" smtClean="0"/>
              <a:pPr/>
              <a:t>17</a:t>
            </a:fld>
            <a:endParaRPr lang="en-US"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738130"/>
            <a:ext cx="8229600" cy="2919470"/>
          </a:xfrm>
          <a:solidFill>
            <a:schemeClr val="accent1">
              <a:lumMod val="20000"/>
              <a:lumOff val="80000"/>
            </a:schemeClr>
          </a:solidFill>
        </p:spPr>
        <p:txBody>
          <a:bodyPr anchor="ctr" anchorCtr="1"/>
          <a:lstStyle/>
          <a:p>
            <a:pPr>
              <a:buFont typeface="Wingdings 2" panose="05020102010507070707" pitchFamily="18" charset="2"/>
              <a:buNone/>
              <a:defRPr/>
            </a:pPr>
            <a:r>
              <a:rPr lang="en-US" sz="4000" b="1">
                <a:solidFill>
                  <a:schemeClr val="bg1"/>
                </a:solidFill>
                <a:cs typeface="Times New Roman" pitchFamily="18" charset="0"/>
              </a:rPr>
              <a:t>Slenderness Criteria</a:t>
            </a:r>
          </a:p>
          <a:p>
            <a:pPr>
              <a:defRPr/>
            </a:pPr>
            <a:endParaRPr lang="en-US" sz="4000">
              <a:solidFill>
                <a:schemeClr val="bg1"/>
              </a:solidFill>
              <a:cs typeface="Times New Roman" pitchFamily="18" charset="0"/>
            </a:endParaRPr>
          </a:p>
        </p:txBody>
      </p:sp>
      <p:sp>
        <p:nvSpPr>
          <p:cNvPr id="5" name="Footer Placeholder 4"/>
          <p:cNvSpPr>
            <a:spLocks noGrp="1"/>
          </p:cNvSpPr>
          <p:nvPr>
            <p:ph type="ftr" sz="quarter" idx="10"/>
          </p:nvPr>
        </p:nvSpPr>
        <p:spPr/>
        <p:txBody>
          <a:bodyPr/>
          <a:lstStyle/>
          <a:p>
            <a:pPr>
              <a:defRPr/>
            </a:pPr>
            <a:r>
              <a:rPr lang="en-US"/>
              <a:t>Compression – AISC Manual 16th Ed &amp; ANSI/AISC 360-22</a:t>
            </a:r>
          </a:p>
        </p:txBody>
      </p:sp>
      <p:sp>
        <p:nvSpPr>
          <p:cNvPr id="6" name="Slide Number Placeholder 5"/>
          <p:cNvSpPr>
            <a:spLocks noGrp="1"/>
          </p:cNvSpPr>
          <p:nvPr>
            <p:ph type="sldNum" sz="quarter" idx="11"/>
          </p:nvPr>
        </p:nvSpPr>
        <p:spPr/>
        <p:txBody>
          <a:bodyPr/>
          <a:lstStyle/>
          <a:p>
            <a:fld id="{48AD5B0C-3090-4A07-AACA-368BBE5F66B3}" type="slidenum">
              <a:rPr lang="en-US" altLang="en-US" smtClean="0"/>
              <a:pPr/>
              <a:t>18</a:t>
            </a:fld>
            <a:endParaRPr lang="en-US"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7" name="Object 3"/>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name="Equation" r:id="rId3" imgW="114151" imgH="215619" progId="Equation.3">
                  <p:embed/>
                </p:oleObj>
              </mc:Choice>
              <mc:Fallback>
                <p:oleObj name="Equation" r:id="rId3" imgW="114151" imgH="215619" progId="Equation.3">
                  <p:embed/>
                  <p:pic>
                    <p:nvPicPr>
                      <p:cNvPr id="21507"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TextBox 3"/>
          <p:cNvSpPr txBox="1"/>
          <p:nvPr/>
        </p:nvSpPr>
        <p:spPr>
          <a:xfrm>
            <a:off x="3313764" y="1169987"/>
            <a:ext cx="5222875" cy="2366963"/>
          </a:xfrm>
          <a:prstGeom prst="rect">
            <a:avLst/>
          </a:prstGeom>
          <a:solidFill>
            <a:schemeClr val="tx1">
              <a:lumMod val="95000"/>
              <a:alpha val="62000"/>
            </a:schemeClr>
          </a:solidFill>
          <a:ln w="38100" cap="flat">
            <a:solidFill>
              <a:schemeClr val="bg1"/>
            </a:solidFill>
            <a:bevel/>
          </a:ln>
        </p:spPr>
        <p:txBody>
          <a:bodyPr anchor="ctr" anchorCtr="1"/>
          <a:lstStyle/>
          <a:p>
            <a:pPr algn="ctr">
              <a:buFont typeface="Wingdings 2" pitchFamily="18" charset="2"/>
              <a:buNone/>
              <a:defRPr/>
            </a:pPr>
            <a:r>
              <a:rPr lang="en-US" sz="3600" dirty="0">
                <a:solidFill>
                  <a:schemeClr val="bg1"/>
                </a:solidFill>
                <a:cs typeface="Times New Roman" pitchFamily="18" charset="0"/>
              </a:rPr>
              <a:t>Per Section E.2</a:t>
            </a:r>
          </a:p>
          <a:p>
            <a:pPr algn="ctr">
              <a:buFont typeface="Wingdings 2" pitchFamily="18" charset="2"/>
              <a:buNone/>
              <a:defRPr/>
            </a:pPr>
            <a:endParaRPr lang="en-US" sz="3600" dirty="0">
              <a:solidFill>
                <a:schemeClr val="bg1"/>
              </a:solidFill>
              <a:cs typeface="Times New Roman" pitchFamily="18" charset="0"/>
            </a:endParaRPr>
          </a:p>
          <a:p>
            <a:pPr algn="ctr">
              <a:buFont typeface="Wingdings 2" pitchFamily="18" charset="2"/>
              <a:buNone/>
              <a:defRPr/>
            </a:pPr>
            <a:r>
              <a:rPr lang="en-US" sz="3600" dirty="0">
                <a:solidFill>
                  <a:schemeClr val="bg1"/>
                </a:solidFill>
                <a:cs typeface="Times New Roman" pitchFamily="18" charset="0"/>
              </a:rPr>
              <a:t>It is recommended to provide </a:t>
            </a:r>
            <a:r>
              <a:rPr lang="en-US" sz="3600" i="1" dirty="0" err="1">
                <a:solidFill>
                  <a:schemeClr val="bg1"/>
                </a:solidFill>
              </a:rPr>
              <a:t>L</a:t>
            </a:r>
            <a:r>
              <a:rPr lang="en-US" sz="3600" i="1" baseline="-25000" dirty="0" err="1">
                <a:solidFill>
                  <a:schemeClr val="bg1"/>
                </a:solidFill>
              </a:rPr>
              <a:t>c</a:t>
            </a:r>
            <a:r>
              <a:rPr lang="en-US" sz="3600" i="1" baseline="-25000" dirty="0">
                <a:solidFill>
                  <a:schemeClr val="bg1"/>
                </a:solidFill>
              </a:rPr>
              <a:t> </a:t>
            </a:r>
            <a:r>
              <a:rPr lang="en-US" sz="3600" i="1" dirty="0">
                <a:solidFill>
                  <a:schemeClr val="bg1"/>
                </a:solidFill>
                <a:cs typeface="Times New Roman" pitchFamily="18" charset="0"/>
              </a:rPr>
              <a:t>/r</a:t>
            </a:r>
            <a:r>
              <a:rPr lang="en-US" sz="3600" dirty="0">
                <a:solidFill>
                  <a:schemeClr val="bg1"/>
                </a:solidFill>
                <a:cs typeface="Times New Roman" pitchFamily="18" charset="0"/>
              </a:rPr>
              <a:t> less than 200</a:t>
            </a:r>
          </a:p>
        </p:txBody>
      </p:sp>
      <p:sp>
        <p:nvSpPr>
          <p:cNvPr id="5" name="Footer Placeholder 4"/>
          <p:cNvSpPr>
            <a:spLocks noGrp="1"/>
          </p:cNvSpPr>
          <p:nvPr>
            <p:ph type="ftr" sz="quarter" idx="10"/>
          </p:nvPr>
        </p:nvSpPr>
        <p:spPr/>
        <p:txBody>
          <a:bodyPr/>
          <a:lstStyle/>
          <a:p>
            <a:pPr>
              <a:defRPr/>
            </a:pPr>
            <a:r>
              <a:rPr lang="en-US"/>
              <a:t>Compression – AISC Manual 16th Ed &amp; ANSI/AISC 360-22</a:t>
            </a:r>
          </a:p>
        </p:txBody>
      </p:sp>
      <p:sp>
        <p:nvSpPr>
          <p:cNvPr id="6" name="Slide Number Placeholder 5"/>
          <p:cNvSpPr>
            <a:spLocks noGrp="1"/>
          </p:cNvSpPr>
          <p:nvPr>
            <p:ph type="sldNum" sz="quarter" idx="11"/>
          </p:nvPr>
        </p:nvSpPr>
        <p:spPr/>
        <p:txBody>
          <a:bodyPr/>
          <a:lstStyle/>
          <a:p>
            <a:fld id="{48AD5B0C-3090-4A07-AACA-368BBE5F66B3}" type="slidenum">
              <a:rPr lang="en-US" altLang="en-US" smtClean="0"/>
              <a:pPr/>
              <a:t>19</a:t>
            </a:fld>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1600200"/>
            <a:ext cx="8229600" cy="3068638"/>
          </a:xfrm>
          <a:solidFill>
            <a:schemeClr val="accent1">
              <a:lumMod val="20000"/>
              <a:lumOff val="80000"/>
            </a:schemeClr>
          </a:solidFill>
        </p:spPr>
        <p:txBody>
          <a:bodyPr/>
          <a:lstStyle/>
          <a:p>
            <a:pPr marL="471488">
              <a:tabLst>
                <a:tab pos="2857500" algn="l"/>
              </a:tabLst>
              <a:defRPr/>
            </a:pPr>
            <a:endParaRPr lang="en-US">
              <a:solidFill>
                <a:schemeClr val="bg1"/>
              </a:solidFill>
            </a:endParaRPr>
          </a:p>
          <a:p>
            <a:pPr marL="471488">
              <a:tabLst>
                <a:tab pos="2857500" algn="l"/>
              </a:tabLst>
              <a:defRPr/>
            </a:pPr>
            <a:r>
              <a:rPr lang="en-US" b="1">
                <a:solidFill>
                  <a:schemeClr val="bg1"/>
                </a:solidFill>
              </a:rPr>
              <a:t>Compression Members: </a:t>
            </a:r>
          </a:p>
          <a:p>
            <a:pPr marL="1200150" lvl="1" indent="-341313">
              <a:tabLst>
                <a:tab pos="2857500" algn="l"/>
              </a:tabLst>
              <a:defRPr/>
            </a:pPr>
            <a:r>
              <a:rPr lang="en-US">
                <a:solidFill>
                  <a:schemeClr val="bg1"/>
                </a:solidFill>
              </a:rPr>
              <a:t>Chapter E:	Compression Strength</a:t>
            </a:r>
          </a:p>
          <a:p>
            <a:pPr marL="1200150" lvl="1" indent="-341313">
              <a:tabLst>
                <a:tab pos="2857500" algn="l"/>
              </a:tabLst>
              <a:defRPr/>
            </a:pPr>
            <a:r>
              <a:rPr lang="en-US">
                <a:solidFill>
                  <a:schemeClr val="bg1"/>
                </a:solidFill>
              </a:rPr>
              <a:t>Chapter I: 	Composite Member Strength</a:t>
            </a:r>
          </a:p>
          <a:p>
            <a:pPr marL="1200150" lvl="1" indent="-341313">
              <a:tabLst>
                <a:tab pos="2857500" algn="l"/>
              </a:tabLst>
              <a:defRPr/>
            </a:pPr>
            <a:r>
              <a:rPr lang="en-US">
                <a:solidFill>
                  <a:schemeClr val="bg1"/>
                </a:solidFill>
              </a:rPr>
              <a:t>Part 4: 	Design Charts and Tables</a:t>
            </a:r>
          </a:p>
          <a:p>
            <a:pPr marL="1200150" lvl="1" indent="-341313">
              <a:tabLst>
                <a:tab pos="2857500" algn="l"/>
              </a:tabLst>
              <a:defRPr/>
            </a:pPr>
            <a:r>
              <a:rPr lang="en-US">
                <a:solidFill>
                  <a:schemeClr val="bg1"/>
                </a:solidFill>
              </a:rPr>
              <a:t>Chapter C: 	Analysis Issues</a:t>
            </a:r>
          </a:p>
        </p:txBody>
      </p:sp>
      <p:sp>
        <p:nvSpPr>
          <p:cNvPr id="5" name="Footer Placeholder 4"/>
          <p:cNvSpPr>
            <a:spLocks noGrp="1"/>
          </p:cNvSpPr>
          <p:nvPr>
            <p:ph type="ftr" sz="quarter" idx="10"/>
          </p:nvPr>
        </p:nvSpPr>
        <p:spPr/>
        <p:txBody>
          <a:bodyPr/>
          <a:lstStyle/>
          <a:p>
            <a:pPr>
              <a:defRPr/>
            </a:pPr>
            <a:r>
              <a:rPr lang="en-US" dirty="0"/>
              <a:t>Compression – AISC Manual 16th Ed &amp; ANSI/AISC 360-22</a:t>
            </a:r>
          </a:p>
        </p:txBody>
      </p:sp>
      <p:sp>
        <p:nvSpPr>
          <p:cNvPr id="6" name="Slide Number Placeholder 5"/>
          <p:cNvSpPr>
            <a:spLocks noGrp="1"/>
          </p:cNvSpPr>
          <p:nvPr>
            <p:ph type="sldNum" sz="quarter" idx="11"/>
          </p:nvPr>
        </p:nvSpPr>
        <p:spPr/>
        <p:txBody>
          <a:bodyPr/>
          <a:lstStyle/>
          <a:p>
            <a:fld id="{48AD5B0C-3090-4A07-AACA-368BBE5F66B3}" type="slidenum">
              <a:rPr lang="en-US" altLang="en-US" smtClean="0"/>
              <a:pPr/>
              <a:t>2</a:t>
            </a:fld>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1600200"/>
            <a:ext cx="8229600" cy="3956050"/>
          </a:xfrm>
          <a:solidFill>
            <a:schemeClr val="accent1">
              <a:lumMod val="20000"/>
              <a:lumOff val="80000"/>
            </a:schemeClr>
          </a:solidFill>
        </p:spPr>
        <p:txBody>
          <a:bodyPr anchor="ctr" anchorCtr="1"/>
          <a:lstStyle/>
          <a:p>
            <a:pPr>
              <a:buFont typeface="Wingdings 2" panose="05020102010507070707" pitchFamily="18" charset="2"/>
              <a:buNone/>
              <a:defRPr/>
            </a:pPr>
            <a:r>
              <a:rPr lang="en-US" sz="4000" b="1" dirty="0">
                <a:solidFill>
                  <a:schemeClr val="bg1"/>
                </a:solidFill>
                <a:cs typeface="Times New Roman" pitchFamily="18" charset="0"/>
              </a:rPr>
              <a:t>Alignment Chart Issues</a:t>
            </a:r>
          </a:p>
          <a:p>
            <a:pPr>
              <a:buFont typeface="Wingdings 2" panose="05020102010507070707" pitchFamily="18" charset="2"/>
              <a:buNone/>
              <a:defRPr/>
            </a:pPr>
            <a:endParaRPr lang="en-US" sz="4000" b="1" dirty="0">
              <a:solidFill>
                <a:schemeClr val="bg1"/>
              </a:solidFill>
              <a:cs typeface="Times New Roman" pitchFamily="18" charset="0"/>
            </a:endParaRPr>
          </a:p>
          <a:p>
            <a:pPr>
              <a:buFont typeface="Wingdings 2" panose="05020102010507070707" pitchFamily="18" charset="2"/>
              <a:buNone/>
              <a:defRPr/>
            </a:pPr>
            <a:r>
              <a:rPr lang="en-US" sz="3200" b="1" dirty="0">
                <a:solidFill>
                  <a:schemeClr val="bg1"/>
                </a:solidFill>
                <a:cs typeface="Times New Roman" pitchFamily="18" charset="0"/>
              </a:rPr>
              <a:t>Figures C-A-7.1 and C-A-7.2</a:t>
            </a:r>
          </a:p>
          <a:p>
            <a:pPr>
              <a:defRPr/>
            </a:pPr>
            <a:endParaRPr lang="en-US" sz="4000" b="1" dirty="0">
              <a:solidFill>
                <a:schemeClr val="bg1"/>
              </a:solidFill>
              <a:cs typeface="Times New Roman" pitchFamily="18" charset="0"/>
            </a:endParaRPr>
          </a:p>
        </p:txBody>
      </p:sp>
      <p:sp>
        <p:nvSpPr>
          <p:cNvPr id="5" name="Footer Placeholder 4"/>
          <p:cNvSpPr>
            <a:spLocks noGrp="1"/>
          </p:cNvSpPr>
          <p:nvPr>
            <p:ph type="ftr" sz="quarter" idx="10"/>
          </p:nvPr>
        </p:nvSpPr>
        <p:spPr/>
        <p:txBody>
          <a:bodyPr/>
          <a:lstStyle/>
          <a:p>
            <a:pPr>
              <a:defRPr/>
            </a:pPr>
            <a:r>
              <a:rPr lang="en-US"/>
              <a:t>Compression – AISC Manual 16th Ed &amp; ANSI/AISC 360-22</a:t>
            </a:r>
          </a:p>
        </p:txBody>
      </p:sp>
      <p:sp>
        <p:nvSpPr>
          <p:cNvPr id="6" name="Slide Number Placeholder 5"/>
          <p:cNvSpPr>
            <a:spLocks noGrp="1"/>
          </p:cNvSpPr>
          <p:nvPr>
            <p:ph type="sldNum" sz="quarter" idx="11"/>
          </p:nvPr>
        </p:nvSpPr>
        <p:spPr/>
        <p:txBody>
          <a:bodyPr/>
          <a:lstStyle/>
          <a:p>
            <a:fld id="{48AD5B0C-3090-4A07-AACA-368BBE5F66B3}" type="slidenum">
              <a:rPr lang="en-US" altLang="en-US" smtClean="0"/>
              <a:pPr/>
              <a:t>20</a:t>
            </a:fld>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55" name="Object 3"/>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name="Equation" r:id="rId3" imgW="114151" imgH="215619" progId="Equation.3">
                  <p:embed/>
                </p:oleObj>
              </mc:Choice>
              <mc:Fallback>
                <p:oleObj name="Equation" r:id="rId3" imgW="114151" imgH="215619" progId="Equation.3">
                  <p:embed/>
                  <p:pic>
                    <p:nvPicPr>
                      <p:cNvPr id="23555"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556" name="TextBox 28"/>
          <p:cNvSpPr txBox="1">
            <a:spLocks noChangeArrowheads="1"/>
          </p:cNvSpPr>
          <p:nvPr/>
        </p:nvSpPr>
        <p:spPr bwMode="auto">
          <a:xfrm>
            <a:off x="3556001" y="2116139"/>
            <a:ext cx="5192713" cy="1406525"/>
          </a:xfrm>
          <a:prstGeom prst="rect">
            <a:avLst/>
          </a:prstGeom>
          <a:solidFill>
            <a:srgbClr val="F2F2F2">
              <a:alpha val="61960"/>
            </a:srgbClr>
          </a:solidFill>
          <a:ln w="38100">
            <a:solidFill>
              <a:schemeClr val="bg1"/>
            </a:solidFill>
            <a:bevel/>
            <a:headEnd/>
            <a:tailEnd/>
          </a:ln>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solidFill>
                  <a:schemeClr val="bg1"/>
                </a:solidFill>
              </a:rPr>
              <a:t>To account for inelastic column effects,</a:t>
            </a:r>
          </a:p>
          <a:p>
            <a:r>
              <a:rPr lang="en-US" altLang="en-US" dirty="0">
                <a:solidFill>
                  <a:schemeClr val="bg1"/>
                </a:solidFill>
              </a:rPr>
              <a:t>stiffness reduction factors, </a:t>
            </a:r>
            <a:r>
              <a:rPr lang="en-US" altLang="en-US" dirty="0" err="1">
                <a:solidFill>
                  <a:schemeClr val="bg1"/>
                </a:solidFill>
                <a:latin typeface="Symbol" panose="05050102010706020507" pitchFamily="18" charset="2"/>
              </a:rPr>
              <a:t>t</a:t>
            </a:r>
            <a:r>
              <a:rPr lang="en-US" altLang="en-US" baseline="-25000" dirty="0" err="1">
                <a:solidFill>
                  <a:schemeClr val="bg1"/>
                </a:solidFill>
              </a:rPr>
              <a:t>b</a:t>
            </a:r>
            <a:r>
              <a:rPr lang="en-US" altLang="en-US" dirty="0">
                <a:solidFill>
                  <a:schemeClr val="bg1"/>
                </a:solidFill>
              </a:rPr>
              <a:t>,</a:t>
            </a:r>
          </a:p>
          <a:p>
            <a:r>
              <a:rPr lang="en-US" altLang="en-US" dirty="0">
                <a:solidFill>
                  <a:schemeClr val="bg1"/>
                </a:solidFill>
              </a:rPr>
              <a:t>used to reduce EI of the columns.</a:t>
            </a:r>
          </a:p>
        </p:txBody>
      </p:sp>
      <p:sp>
        <p:nvSpPr>
          <p:cNvPr id="23557" name="TextBox 28"/>
          <p:cNvSpPr txBox="1">
            <a:spLocks noChangeArrowheads="1"/>
          </p:cNvSpPr>
          <p:nvPr/>
        </p:nvSpPr>
        <p:spPr bwMode="auto">
          <a:xfrm>
            <a:off x="4184651" y="3722688"/>
            <a:ext cx="3624263" cy="952500"/>
          </a:xfrm>
          <a:prstGeom prst="rect">
            <a:avLst/>
          </a:prstGeom>
          <a:solidFill>
            <a:srgbClr val="F2F2F2">
              <a:alpha val="61960"/>
            </a:srgbClr>
          </a:solidFill>
          <a:ln w="38100">
            <a:solidFill>
              <a:schemeClr val="bg1"/>
            </a:solidFill>
            <a:bevel/>
            <a:headEnd/>
            <a:tailEnd/>
          </a:ln>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dirty="0">
                <a:solidFill>
                  <a:schemeClr val="bg1"/>
                </a:solidFill>
              </a:rPr>
              <a:t>Stiffness Reduction Factors</a:t>
            </a:r>
          </a:p>
          <a:p>
            <a:pPr algn="ctr"/>
            <a:r>
              <a:rPr lang="en-US" altLang="en-US" dirty="0">
                <a:solidFill>
                  <a:schemeClr val="bg1"/>
                </a:solidFill>
              </a:rPr>
              <a:t>Table 4-13</a:t>
            </a:r>
          </a:p>
        </p:txBody>
      </p:sp>
      <p:sp>
        <p:nvSpPr>
          <p:cNvPr id="23558" name="TextBox 28"/>
          <p:cNvSpPr txBox="1">
            <a:spLocks noChangeArrowheads="1"/>
          </p:cNvSpPr>
          <p:nvPr/>
        </p:nvSpPr>
        <p:spPr bwMode="auto">
          <a:xfrm>
            <a:off x="2149852" y="374651"/>
            <a:ext cx="8005010" cy="915988"/>
          </a:xfrm>
          <a:prstGeom prst="rect">
            <a:avLst/>
          </a:prstGeom>
          <a:solidFill>
            <a:srgbClr val="F2F2F2">
              <a:alpha val="61960"/>
            </a:srgbClr>
          </a:solidFill>
          <a:ln w="38100">
            <a:solidFill>
              <a:schemeClr val="bg1"/>
            </a:solidFill>
            <a:bevel/>
            <a:headEnd/>
            <a:tailEnd/>
          </a:ln>
        </p:spPr>
        <p:txBody>
          <a:bodyPr anchor="ctr" anchorCtr="1"/>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600" b="1" dirty="0">
                <a:solidFill>
                  <a:schemeClr val="bg1"/>
                </a:solidFill>
              </a:rPr>
              <a:t>Alignment Chart</a:t>
            </a:r>
          </a:p>
        </p:txBody>
      </p:sp>
      <p:sp>
        <p:nvSpPr>
          <p:cNvPr id="4" name="Footer Placeholder 3"/>
          <p:cNvSpPr>
            <a:spLocks noGrp="1"/>
          </p:cNvSpPr>
          <p:nvPr>
            <p:ph type="ftr" sz="quarter" idx="10"/>
          </p:nvPr>
        </p:nvSpPr>
        <p:spPr/>
        <p:txBody>
          <a:bodyPr/>
          <a:lstStyle/>
          <a:p>
            <a:pPr>
              <a:defRPr/>
            </a:pPr>
            <a:r>
              <a:rPr lang="en-US"/>
              <a:t>Compression – AISC Manual 16th Ed &amp; ANSI/AISC 360-22</a:t>
            </a:r>
          </a:p>
        </p:txBody>
      </p:sp>
      <p:sp>
        <p:nvSpPr>
          <p:cNvPr id="5" name="Slide Number Placeholder 4"/>
          <p:cNvSpPr>
            <a:spLocks noGrp="1"/>
          </p:cNvSpPr>
          <p:nvPr>
            <p:ph type="sldNum" sz="quarter" idx="11"/>
          </p:nvPr>
        </p:nvSpPr>
        <p:spPr/>
        <p:txBody>
          <a:bodyPr/>
          <a:lstStyle/>
          <a:p>
            <a:fld id="{48AD5B0C-3090-4A07-AACA-368BBE5F66B3}" type="slidenum">
              <a:rPr lang="en-US" altLang="en-US" smtClean="0"/>
              <a:pPr/>
              <a:t>21</a:t>
            </a:fld>
            <a:endParaRPr lang="en-US"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9" name="Object 3"/>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name="Equation" r:id="rId3" imgW="114151" imgH="215619" progId="Equation.3">
                  <p:embed/>
                </p:oleObj>
              </mc:Choice>
              <mc:Fallback>
                <p:oleObj name="Equation" r:id="rId3" imgW="114151" imgH="215619" progId="Equation.3">
                  <p:embed/>
                  <p:pic>
                    <p:nvPicPr>
                      <p:cNvPr id="24579"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580" name="TextBox 28"/>
          <p:cNvSpPr txBox="1">
            <a:spLocks noChangeArrowheads="1"/>
          </p:cNvSpPr>
          <p:nvPr/>
        </p:nvSpPr>
        <p:spPr bwMode="auto">
          <a:xfrm>
            <a:off x="2554288" y="1520031"/>
            <a:ext cx="5018088" cy="889000"/>
          </a:xfrm>
          <a:prstGeom prst="rect">
            <a:avLst/>
          </a:prstGeom>
          <a:solidFill>
            <a:srgbClr val="F2F2F2">
              <a:alpha val="61960"/>
            </a:srgbClr>
          </a:solidFill>
          <a:ln w="38100">
            <a:solidFill>
              <a:schemeClr val="bg1"/>
            </a:solidFill>
            <a:bevel/>
            <a:headEnd/>
            <a:tailEnd/>
          </a:ln>
        </p:spPr>
        <p:txBody>
          <a:bodyPr anchor="ctr"/>
          <a:lstStyle>
            <a:lvl1pPr marL="457200" indent="-4572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solidFill>
                  <a:schemeClr val="bg1"/>
                </a:solidFill>
              </a:rPr>
              <a:t>If beams have significant axial load, </a:t>
            </a:r>
          </a:p>
          <a:p>
            <a:r>
              <a:rPr lang="en-US" altLang="en-US" dirty="0">
                <a:solidFill>
                  <a:schemeClr val="bg1"/>
                </a:solidFill>
              </a:rPr>
              <a:t>they provide less rotational restraint.</a:t>
            </a:r>
          </a:p>
        </p:txBody>
      </p:sp>
      <p:sp>
        <p:nvSpPr>
          <p:cNvPr id="24581" name="TextBox 28"/>
          <p:cNvSpPr txBox="1">
            <a:spLocks noChangeArrowheads="1"/>
          </p:cNvSpPr>
          <p:nvPr/>
        </p:nvSpPr>
        <p:spPr bwMode="auto">
          <a:xfrm>
            <a:off x="3902076" y="3439252"/>
            <a:ext cx="1535112" cy="866775"/>
          </a:xfrm>
          <a:prstGeom prst="rect">
            <a:avLst/>
          </a:prstGeom>
          <a:solidFill>
            <a:schemeClr val="tx1"/>
          </a:solidFill>
          <a:ln w="38100">
            <a:solidFill>
              <a:schemeClr val="bg1"/>
            </a:solidFill>
            <a:bevel/>
            <a:headEnd/>
            <a:tailEnd/>
          </a:ln>
        </p:spPr>
        <p:txBody>
          <a:bodyPr anchor="ctr"/>
          <a:lstStyle>
            <a:lvl1pPr marL="457200" indent="-4572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dirty="0">
                <a:solidFill>
                  <a:schemeClr val="bg1"/>
                </a:solidFill>
              </a:rPr>
              <a:t>1-</a:t>
            </a:r>
            <a:r>
              <a:rPr lang="en-US" altLang="en-US" sz="2800" i="1" dirty="0">
                <a:solidFill>
                  <a:schemeClr val="bg1"/>
                </a:solidFill>
              </a:rPr>
              <a:t>Q/</a:t>
            </a:r>
            <a:r>
              <a:rPr lang="en-US" altLang="en-US" sz="2800" i="1" dirty="0" err="1">
                <a:solidFill>
                  <a:schemeClr val="bg1"/>
                </a:solidFill>
              </a:rPr>
              <a:t>Q</a:t>
            </a:r>
            <a:r>
              <a:rPr lang="en-US" altLang="en-US" sz="2800" i="1" baseline="-25000" dirty="0" err="1">
                <a:solidFill>
                  <a:schemeClr val="bg1"/>
                </a:solidFill>
              </a:rPr>
              <a:t>cr</a:t>
            </a:r>
            <a:endParaRPr lang="en-US" altLang="en-US" sz="2800" i="1" baseline="-25000" dirty="0">
              <a:solidFill>
                <a:schemeClr val="bg1"/>
              </a:solidFill>
            </a:endParaRPr>
          </a:p>
        </p:txBody>
      </p:sp>
      <p:sp>
        <p:nvSpPr>
          <p:cNvPr id="24582" name="TextBox 28"/>
          <p:cNvSpPr txBox="1">
            <a:spLocks noChangeArrowheads="1"/>
          </p:cNvSpPr>
          <p:nvPr/>
        </p:nvSpPr>
        <p:spPr bwMode="auto">
          <a:xfrm>
            <a:off x="3902076" y="4401498"/>
            <a:ext cx="6494463" cy="900113"/>
          </a:xfrm>
          <a:prstGeom prst="rect">
            <a:avLst/>
          </a:prstGeom>
          <a:solidFill>
            <a:srgbClr val="F2F2F2">
              <a:alpha val="61960"/>
            </a:srgbClr>
          </a:solidFill>
          <a:ln w="38100">
            <a:solidFill>
              <a:schemeClr val="bg1"/>
            </a:solidFill>
            <a:bevel/>
            <a:headEnd/>
            <a:tailEnd/>
          </a:ln>
        </p:spPr>
        <p:txBody>
          <a:bodyPr anchor="ctr"/>
          <a:lstStyle>
            <a:lvl1pPr>
              <a:tabLst>
                <a:tab pos="461963" algn="l"/>
                <a:tab pos="738188" algn="l"/>
              </a:tabLst>
              <a:defRPr sz="2400">
                <a:solidFill>
                  <a:schemeClr val="tx1"/>
                </a:solidFill>
                <a:latin typeface="Times New Roman" panose="02020603050405020304" pitchFamily="18" charset="0"/>
              </a:defRPr>
            </a:lvl1pPr>
            <a:lvl2pPr marL="742950" indent="-285750">
              <a:tabLst>
                <a:tab pos="461963" algn="l"/>
                <a:tab pos="738188" algn="l"/>
              </a:tabLst>
              <a:defRPr sz="2400">
                <a:solidFill>
                  <a:schemeClr val="tx1"/>
                </a:solidFill>
                <a:latin typeface="Times New Roman" panose="02020603050405020304" pitchFamily="18" charset="0"/>
              </a:defRPr>
            </a:lvl2pPr>
            <a:lvl3pPr marL="1143000" indent="-228600">
              <a:tabLst>
                <a:tab pos="461963" algn="l"/>
                <a:tab pos="738188" algn="l"/>
              </a:tabLst>
              <a:defRPr sz="2400">
                <a:solidFill>
                  <a:schemeClr val="tx1"/>
                </a:solidFill>
                <a:latin typeface="Times New Roman" panose="02020603050405020304" pitchFamily="18" charset="0"/>
              </a:defRPr>
            </a:lvl3pPr>
            <a:lvl4pPr marL="1600200" indent="-228600">
              <a:tabLst>
                <a:tab pos="461963" algn="l"/>
                <a:tab pos="738188" algn="l"/>
              </a:tabLst>
              <a:defRPr sz="2400">
                <a:solidFill>
                  <a:schemeClr val="tx1"/>
                </a:solidFill>
                <a:latin typeface="Times New Roman" panose="02020603050405020304" pitchFamily="18" charset="0"/>
              </a:defRPr>
            </a:lvl4pPr>
            <a:lvl5pPr marL="2057400" indent="-228600">
              <a:tabLst>
                <a:tab pos="461963" algn="l"/>
                <a:tab pos="738188"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461963" algn="l"/>
                <a:tab pos="738188"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461963" algn="l"/>
                <a:tab pos="738188"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461963" algn="l"/>
                <a:tab pos="738188"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461963" algn="l"/>
                <a:tab pos="738188" algn="l"/>
              </a:tabLst>
              <a:defRPr sz="2400">
                <a:solidFill>
                  <a:schemeClr val="tx1"/>
                </a:solidFill>
                <a:latin typeface="Times New Roman" panose="02020603050405020304" pitchFamily="18" charset="0"/>
              </a:defRPr>
            </a:lvl9pPr>
          </a:lstStyle>
          <a:p>
            <a:r>
              <a:rPr lang="en-US" altLang="en-US" i="1" dirty="0">
                <a:solidFill>
                  <a:schemeClr val="bg1"/>
                </a:solidFill>
              </a:rPr>
              <a:t>Q	</a:t>
            </a:r>
            <a:r>
              <a:rPr lang="en-US" altLang="en-US" dirty="0">
                <a:solidFill>
                  <a:schemeClr val="bg1"/>
                </a:solidFill>
              </a:rPr>
              <a:t>=	 axial load</a:t>
            </a:r>
          </a:p>
          <a:p>
            <a:r>
              <a:rPr lang="en-US" altLang="en-US" i="1" dirty="0" err="1">
                <a:solidFill>
                  <a:schemeClr val="bg1"/>
                </a:solidFill>
              </a:rPr>
              <a:t>Q</a:t>
            </a:r>
            <a:r>
              <a:rPr lang="en-US" altLang="en-US" i="1" baseline="-25000" dirty="0" err="1">
                <a:solidFill>
                  <a:schemeClr val="bg1"/>
                </a:solidFill>
              </a:rPr>
              <a:t>cr</a:t>
            </a:r>
            <a:r>
              <a:rPr lang="en-US" altLang="en-US" i="1" baseline="-25000" dirty="0">
                <a:solidFill>
                  <a:schemeClr val="bg1"/>
                </a:solidFill>
              </a:rPr>
              <a:t>	</a:t>
            </a:r>
            <a:r>
              <a:rPr lang="en-US" altLang="en-US" dirty="0">
                <a:solidFill>
                  <a:schemeClr val="bg1"/>
                </a:solidFill>
              </a:rPr>
              <a:t>=	 axial in-plane buckling strength with </a:t>
            </a:r>
            <a:r>
              <a:rPr lang="en-US" altLang="en-US" i="1" dirty="0">
                <a:solidFill>
                  <a:schemeClr val="bg1"/>
                </a:solidFill>
              </a:rPr>
              <a:t>K</a:t>
            </a:r>
            <a:r>
              <a:rPr lang="en-US" altLang="en-US" dirty="0">
                <a:solidFill>
                  <a:schemeClr val="bg1"/>
                </a:solidFill>
              </a:rPr>
              <a:t>=1</a:t>
            </a:r>
          </a:p>
        </p:txBody>
      </p:sp>
      <p:sp>
        <p:nvSpPr>
          <p:cNvPr id="24583" name="TextBox 28"/>
          <p:cNvSpPr txBox="1">
            <a:spLocks noChangeArrowheads="1"/>
          </p:cNvSpPr>
          <p:nvPr/>
        </p:nvSpPr>
        <p:spPr bwMode="auto">
          <a:xfrm>
            <a:off x="2554288" y="2551909"/>
            <a:ext cx="7454900" cy="801688"/>
          </a:xfrm>
          <a:prstGeom prst="rect">
            <a:avLst/>
          </a:prstGeom>
          <a:solidFill>
            <a:srgbClr val="F2F2F2">
              <a:alpha val="61960"/>
            </a:srgbClr>
          </a:solidFill>
          <a:ln w="38100">
            <a:solidFill>
              <a:schemeClr val="bg1"/>
            </a:solidFill>
            <a:bevel/>
            <a:headEnd/>
            <a:tailEnd/>
          </a:ln>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solidFill>
                  <a:schemeClr val="bg1"/>
                </a:solidFill>
              </a:rPr>
              <a:t>Reduce rotational stiffness component (</a:t>
            </a:r>
            <a:r>
              <a:rPr lang="en-US" altLang="en-US" i="1" dirty="0">
                <a:solidFill>
                  <a:schemeClr val="bg1"/>
                </a:solidFill>
              </a:rPr>
              <a:t>EI/L</a:t>
            </a:r>
            <a:r>
              <a:rPr lang="en-US" altLang="en-US" dirty="0">
                <a:solidFill>
                  <a:schemeClr val="bg1"/>
                </a:solidFill>
              </a:rPr>
              <a:t>) of beams with modification,</a:t>
            </a:r>
          </a:p>
        </p:txBody>
      </p:sp>
      <p:sp>
        <p:nvSpPr>
          <p:cNvPr id="24584" name="TextBox 28"/>
          <p:cNvSpPr txBox="1">
            <a:spLocks noChangeArrowheads="1"/>
          </p:cNvSpPr>
          <p:nvPr/>
        </p:nvSpPr>
        <p:spPr bwMode="auto">
          <a:xfrm>
            <a:off x="2554288" y="5397082"/>
            <a:ext cx="7862887" cy="849312"/>
          </a:xfrm>
          <a:prstGeom prst="rect">
            <a:avLst/>
          </a:prstGeom>
          <a:solidFill>
            <a:srgbClr val="F2F2F2">
              <a:alpha val="61960"/>
            </a:srgbClr>
          </a:solidFill>
          <a:ln w="38100">
            <a:solidFill>
              <a:schemeClr val="bg1"/>
            </a:solidFill>
            <a:bevel/>
            <a:headEnd/>
            <a:tailEnd/>
          </a:ln>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solidFill>
                  <a:schemeClr val="bg1"/>
                </a:solidFill>
              </a:rPr>
              <a:t>This is also valid for “columns” at a joint (multiple stories), which carry minimal axial load compared to their strengths.</a:t>
            </a:r>
          </a:p>
        </p:txBody>
      </p:sp>
      <p:sp>
        <p:nvSpPr>
          <p:cNvPr id="4" name="Footer Placeholder 3"/>
          <p:cNvSpPr>
            <a:spLocks noGrp="1"/>
          </p:cNvSpPr>
          <p:nvPr>
            <p:ph type="ftr" sz="quarter" idx="10"/>
          </p:nvPr>
        </p:nvSpPr>
        <p:spPr>
          <a:xfrm>
            <a:off x="3494699" y="6536600"/>
            <a:ext cx="4525579" cy="185028"/>
          </a:xfrm>
        </p:spPr>
        <p:txBody>
          <a:bodyPr/>
          <a:lstStyle/>
          <a:p>
            <a:pPr>
              <a:defRPr/>
            </a:pPr>
            <a:r>
              <a:rPr lang="en-US" dirty="0"/>
              <a:t>Compression – AISC Manual 16th Ed &amp; ANSI/AISC 360-22</a:t>
            </a:r>
          </a:p>
        </p:txBody>
      </p:sp>
      <p:sp>
        <p:nvSpPr>
          <p:cNvPr id="5" name="Slide Number Placeholder 4"/>
          <p:cNvSpPr>
            <a:spLocks noGrp="1"/>
          </p:cNvSpPr>
          <p:nvPr>
            <p:ph type="sldNum" sz="quarter" idx="11"/>
          </p:nvPr>
        </p:nvSpPr>
        <p:spPr/>
        <p:txBody>
          <a:bodyPr/>
          <a:lstStyle/>
          <a:p>
            <a:fld id="{48AD5B0C-3090-4A07-AACA-368BBE5F66B3}" type="slidenum">
              <a:rPr lang="en-US" altLang="en-US" smtClean="0"/>
              <a:pPr/>
              <a:t>22</a:t>
            </a:fld>
            <a:endParaRPr lang="en-US" altLang="en-US"/>
          </a:p>
        </p:txBody>
      </p:sp>
      <p:sp>
        <p:nvSpPr>
          <p:cNvPr id="2" name="TextBox 28">
            <a:extLst>
              <a:ext uri="{FF2B5EF4-FFF2-40B4-BE49-F238E27FC236}">
                <a16:creationId xmlns:a16="http://schemas.microsoft.com/office/drawing/2014/main" id="{C2C354AA-6B4D-03C9-F648-D92268045171}"/>
              </a:ext>
            </a:extLst>
          </p:cNvPr>
          <p:cNvSpPr txBox="1">
            <a:spLocks noChangeArrowheads="1"/>
          </p:cNvSpPr>
          <p:nvPr/>
        </p:nvSpPr>
        <p:spPr bwMode="auto">
          <a:xfrm>
            <a:off x="2149852" y="374651"/>
            <a:ext cx="8005010" cy="915988"/>
          </a:xfrm>
          <a:prstGeom prst="rect">
            <a:avLst/>
          </a:prstGeom>
          <a:solidFill>
            <a:srgbClr val="F2F2F2">
              <a:alpha val="61960"/>
            </a:srgbClr>
          </a:solidFill>
          <a:ln w="38100">
            <a:solidFill>
              <a:schemeClr val="bg1"/>
            </a:solidFill>
            <a:bevel/>
            <a:headEnd/>
            <a:tailEnd/>
          </a:ln>
        </p:spPr>
        <p:txBody>
          <a:bodyPr anchor="ctr" anchorCtr="1"/>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600" b="1" dirty="0">
                <a:solidFill>
                  <a:schemeClr val="bg1"/>
                </a:solidFill>
              </a:rPr>
              <a:t>Alignment Chart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extBox 28"/>
          <p:cNvSpPr txBox="1">
            <a:spLocks noChangeArrowheads="1"/>
          </p:cNvSpPr>
          <p:nvPr/>
        </p:nvSpPr>
        <p:spPr bwMode="auto">
          <a:xfrm>
            <a:off x="3544093" y="3097845"/>
            <a:ext cx="5103813" cy="1957387"/>
          </a:xfrm>
          <a:prstGeom prst="rect">
            <a:avLst/>
          </a:prstGeom>
          <a:solidFill>
            <a:schemeClr val="tx1"/>
          </a:solidFill>
          <a:ln w="38100">
            <a:solidFill>
              <a:schemeClr val="bg1"/>
            </a:solidFill>
            <a:bevel/>
            <a:headEnd/>
            <a:tailEnd/>
          </a:ln>
        </p:spPr>
        <p:txBody>
          <a:bodyPr anchor="ctr"/>
          <a:lstStyle>
            <a:lvl1pPr marL="457200" indent="-4572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sz="2800" baseline="-25000">
              <a:solidFill>
                <a:schemeClr val="bg1"/>
              </a:solidFill>
            </a:endParaRPr>
          </a:p>
        </p:txBody>
      </p:sp>
      <p:graphicFrame>
        <p:nvGraphicFramePr>
          <p:cNvPr id="25604" name="Object 3"/>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name="Equation" r:id="rId3" imgW="114151" imgH="215619" progId="Equation.3">
                  <p:embed/>
                </p:oleObj>
              </mc:Choice>
              <mc:Fallback>
                <p:oleObj name="Equation" r:id="rId3" imgW="114151" imgH="215619" progId="Equation.3">
                  <p:embed/>
                  <p:pic>
                    <p:nvPicPr>
                      <p:cNvPr id="2560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605" name="TextBox 28"/>
          <p:cNvSpPr txBox="1">
            <a:spLocks noChangeArrowheads="1"/>
          </p:cNvSpPr>
          <p:nvPr/>
        </p:nvSpPr>
        <p:spPr bwMode="auto">
          <a:xfrm>
            <a:off x="2648937" y="1166623"/>
            <a:ext cx="6492875" cy="1141412"/>
          </a:xfrm>
          <a:prstGeom prst="rect">
            <a:avLst/>
          </a:prstGeom>
          <a:solidFill>
            <a:srgbClr val="F2F2F2">
              <a:alpha val="61960"/>
            </a:srgbClr>
          </a:solidFill>
          <a:ln w="38100">
            <a:solidFill>
              <a:schemeClr val="bg1"/>
            </a:solidFill>
            <a:bevel/>
            <a:headEnd/>
            <a:tailEnd/>
          </a:ln>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solidFill>
                  <a:schemeClr val="bg1"/>
                </a:solidFill>
              </a:rPr>
              <a:t>To account for story buckling concept, all columns must reach their capacity to allow for story failure.</a:t>
            </a:r>
          </a:p>
          <a:p>
            <a:r>
              <a:rPr lang="en-US" altLang="en-US" dirty="0">
                <a:solidFill>
                  <a:schemeClr val="bg1"/>
                </a:solidFill>
              </a:rPr>
              <a:t>Revise </a:t>
            </a:r>
            <a:r>
              <a:rPr lang="en-US" altLang="en-US" i="1" dirty="0">
                <a:solidFill>
                  <a:schemeClr val="bg1"/>
                </a:solidFill>
              </a:rPr>
              <a:t>K</a:t>
            </a:r>
            <a:r>
              <a:rPr lang="en-US" altLang="en-US" dirty="0">
                <a:solidFill>
                  <a:schemeClr val="bg1"/>
                </a:solidFill>
              </a:rPr>
              <a:t> to account for story effects. </a:t>
            </a:r>
          </a:p>
        </p:txBody>
      </p:sp>
      <p:sp>
        <p:nvSpPr>
          <p:cNvPr id="25606" name="TextBox 28"/>
          <p:cNvSpPr txBox="1">
            <a:spLocks noChangeArrowheads="1"/>
          </p:cNvSpPr>
          <p:nvPr/>
        </p:nvSpPr>
        <p:spPr bwMode="auto">
          <a:xfrm>
            <a:off x="3775869" y="76200"/>
            <a:ext cx="4383087" cy="915988"/>
          </a:xfrm>
          <a:prstGeom prst="rect">
            <a:avLst/>
          </a:prstGeom>
          <a:solidFill>
            <a:srgbClr val="F2F2F2">
              <a:alpha val="61960"/>
            </a:srgbClr>
          </a:solidFill>
          <a:ln w="38100">
            <a:solidFill>
              <a:schemeClr val="bg1"/>
            </a:solidFill>
            <a:bevel/>
            <a:headEnd/>
            <a:tailEnd/>
          </a:ln>
        </p:spPr>
        <p:txBody>
          <a:bodyPr anchor="ctr" anchorCtr="1"/>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600" b="1" dirty="0">
                <a:solidFill>
                  <a:schemeClr val="bg1"/>
                </a:solidFill>
              </a:rPr>
              <a:t>Alignment Chart</a:t>
            </a:r>
          </a:p>
        </p:txBody>
      </p:sp>
      <p:sp>
        <p:nvSpPr>
          <p:cNvPr id="25608" name="TextBox 28"/>
          <p:cNvSpPr txBox="1">
            <a:spLocks noChangeArrowheads="1"/>
          </p:cNvSpPr>
          <p:nvPr/>
        </p:nvSpPr>
        <p:spPr bwMode="auto">
          <a:xfrm>
            <a:off x="2648937" y="5047045"/>
            <a:ext cx="6530975" cy="1266825"/>
          </a:xfrm>
          <a:prstGeom prst="rect">
            <a:avLst/>
          </a:prstGeom>
          <a:solidFill>
            <a:srgbClr val="F2F2F2">
              <a:alpha val="61960"/>
            </a:srgbClr>
          </a:solidFill>
          <a:ln w="38100">
            <a:solidFill>
              <a:schemeClr val="bg1"/>
            </a:solidFill>
            <a:bevel/>
            <a:headEnd/>
            <a:tailEnd/>
          </a:ln>
        </p:spPr>
        <p:txBody>
          <a:bodyPr anchor="ctr"/>
          <a:lstStyle>
            <a:lvl1pPr>
              <a:tabLst>
                <a:tab pos="461963" algn="l"/>
                <a:tab pos="800100" algn="l"/>
              </a:tabLst>
              <a:defRPr sz="2400">
                <a:solidFill>
                  <a:schemeClr val="tx1"/>
                </a:solidFill>
                <a:latin typeface="Times New Roman" panose="02020603050405020304" pitchFamily="18" charset="0"/>
              </a:defRPr>
            </a:lvl1pPr>
            <a:lvl2pPr marL="742950" indent="-285750">
              <a:tabLst>
                <a:tab pos="461963" algn="l"/>
                <a:tab pos="800100" algn="l"/>
              </a:tabLst>
              <a:defRPr sz="2400">
                <a:solidFill>
                  <a:schemeClr val="tx1"/>
                </a:solidFill>
                <a:latin typeface="Times New Roman" panose="02020603050405020304" pitchFamily="18" charset="0"/>
              </a:defRPr>
            </a:lvl2pPr>
            <a:lvl3pPr marL="1143000" indent="-228600">
              <a:tabLst>
                <a:tab pos="461963" algn="l"/>
                <a:tab pos="800100" algn="l"/>
              </a:tabLst>
              <a:defRPr sz="2400">
                <a:solidFill>
                  <a:schemeClr val="tx1"/>
                </a:solidFill>
                <a:latin typeface="Times New Roman" panose="02020603050405020304" pitchFamily="18" charset="0"/>
              </a:defRPr>
            </a:lvl3pPr>
            <a:lvl4pPr marL="1600200" indent="-228600">
              <a:tabLst>
                <a:tab pos="461963" algn="l"/>
                <a:tab pos="800100" algn="l"/>
              </a:tabLst>
              <a:defRPr sz="2400">
                <a:solidFill>
                  <a:schemeClr val="tx1"/>
                </a:solidFill>
                <a:latin typeface="Times New Roman" panose="02020603050405020304" pitchFamily="18" charset="0"/>
              </a:defRPr>
            </a:lvl4pPr>
            <a:lvl5pPr marL="2057400" indent="-228600">
              <a:tabLst>
                <a:tab pos="461963" algn="l"/>
                <a:tab pos="80010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461963" algn="l"/>
                <a:tab pos="80010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461963" algn="l"/>
                <a:tab pos="80010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461963" algn="l"/>
                <a:tab pos="80010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461963" algn="l"/>
                <a:tab pos="800100" algn="l"/>
              </a:tabLst>
              <a:defRPr sz="2400">
                <a:solidFill>
                  <a:schemeClr val="tx1"/>
                </a:solidFill>
                <a:latin typeface="Times New Roman" panose="02020603050405020304" pitchFamily="18" charset="0"/>
              </a:defRPr>
            </a:lvl9pPr>
          </a:lstStyle>
          <a:p>
            <a:r>
              <a:rPr lang="en-US" altLang="en-US" i="1" dirty="0">
                <a:solidFill>
                  <a:schemeClr val="bg1"/>
                </a:solidFill>
              </a:rPr>
              <a:t>K</a:t>
            </a:r>
            <a:r>
              <a:rPr lang="en-US" altLang="en-US" i="1" baseline="-25000" dirty="0">
                <a:solidFill>
                  <a:schemeClr val="bg1"/>
                </a:solidFill>
              </a:rPr>
              <a:t>n2	</a:t>
            </a:r>
            <a:r>
              <a:rPr lang="en-US" altLang="en-US" dirty="0">
                <a:solidFill>
                  <a:schemeClr val="bg1"/>
                </a:solidFill>
              </a:rPr>
              <a:t>=	</a:t>
            </a:r>
            <a:r>
              <a:rPr lang="en-US" altLang="en-US" i="1" dirty="0">
                <a:solidFill>
                  <a:schemeClr val="bg1"/>
                </a:solidFill>
              </a:rPr>
              <a:t>K</a:t>
            </a:r>
            <a:r>
              <a:rPr lang="en-US" altLang="en-US" dirty="0">
                <a:solidFill>
                  <a:schemeClr val="bg1"/>
                </a:solidFill>
              </a:rPr>
              <a:t> factor directly from the alignment chart</a:t>
            </a:r>
          </a:p>
          <a:p>
            <a:r>
              <a:rPr lang="en-US" altLang="en-US" i="1" dirty="0" err="1">
                <a:solidFill>
                  <a:schemeClr val="bg1"/>
                </a:solidFill>
              </a:rPr>
              <a:t>P</a:t>
            </a:r>
            <a:r>
              <a:rPr lang="en-US" altLang="en-US" i="1" baseline="-25000" dirty="0" err="1">
                <a:solidFill>
                  <a:schemeClr val="bg1"/>
                </a:solidFill>
              </a:rPr>
              <a:t>r</a:t>
            </a:r>
            <a:r>
              <a:rPr lang="en-US" altLang="en-US" i="1" baseline="-25000" dirty="0">
                <a:solidFill>
                  <a:schemeClr val="bg1"/>
                </a:solidFill>
              </a:rPr>
              <a:t>	</a:t>
            </a:r>
            <a:r>
              <a:rPr lang="en-US" altLang="en-US" dirty="0">
                <a:solidFill>
                  <a:schemeClr val="bg1"/>
                </a:solidFill>
              </a:rPr>
              <a:t>=	Required second-order axial strength</a:t>
            </a:r>
          </a:p>
          <a:p>
            <a:r>
              <a:rPr lang="en-US" altLang="en-US" i="1" dirty="0" err="1">
                <a:solidFill>
                  <a:schemeClr val="bg1"/>
                </a:solidFill>
              </a:rPr>
              <a:t>Pstory</a:t>
            </a:r>
            <a:r>
              <a:rPr lang="en-US" altLang="en-US" dirty="0">
                <a:solidFill>
                  <a:schemeClr val="bg1"/>
                </a:solidFill>
              </a:rPr>
              <a:t> = total vertical load supported by the story</a:t>
            </a:r>
          </a:p>
        </p:txBody>
      </p:sp>
      <p:sp>
        <p:nvSpPr>
          <p:cNvPr id="25609" name="TextBox 28"/>
          <p:cNvSpPr txBox="1">
            <a:spLocks noChangeArrowheads="1"/>
          </p:cNvSpPr>
          <p:nvPr/>
        </p:nvSpPr>
        <p:spPr bwMode="auto">
          <a:xfrm>
            <a:off x="4035426" y="2372986"/>
            <a:ext cx="3863975" cy="665162"/>
          </a:xfrm>
          <a:prstGeom prst="rect">
            <a:avLst/>
          </a:prstGeom>
          <a:solidFill>
            <a:srgbClr val="F2F2F2">
              <a:alpha val="61960"/>
            </a:srgbClr>
          </a:solidFill>
          <a:ln w="38100">
            <a:solidFill>
              <a:schemeClr val="bg1"/>
            </a:solidFill>
            <a:bevel/>
            <a:headEnd/>
            <a:tailEnd/>
          </a:ln>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i="1" dirty="0">
                <a:solidFill>
                  <a:schemeClr val="bg1"/>
                </a:solidFill>
              </a:rPr>
              <a:t>K</a:t>
            </a:r>
            <a:r>
              <a:rPr lang="en-US" altLang="en-US" i="1" baseline="-25000" dirty="0">
                <a:solidFill>
                  <a:schemeClr val="bg1"/>
                </a:solidFill>
              </a:rPr>
              <a:t>2</a:t>
            </a:r>
            <a:r>
              <a:rPr lang="en-US" altLang="en-US" dirty="0">
                <a:solidFill>
                  <a:schemeClr val="bg1"/>
                </a:solidFill>
              </a:rPr>
              <a:t>  from Equation C-A-7-8</a:t>
            </a:r>
          </a:p>
        </p:txBody>
      </p:sp>
      <p:graphicFrame>
        <p:nvGraphicFramePr>
          <p:cNvPr id="4" name="Object 3"/>
          <p:cNvGraphicFramePr>
            <a:graphicFrameLocks noChangeAspect="1"/>
          </p:cNvGraphicFramePr>
          <p:nvPr>
            <p:extLst>
              <p:ext uri="{D42A27DB-BD31-4B8C-83A1-F6EECF244321}">
                <p14:modId xmlns:p14="http://schemas.microsoft.com/office/powerpoint/2010/main" val="2234128995"/>
              </p:ext>
            </p:extLst>
          </p:nvPr>
        </p:nvGraphicFramePr>
        <p:xfrm>
          <a:off x="4106335" y="3221038"/>
          <a:ext cx="4018209" cy="1828800"/>
        </p:xfrm>
        <a:graphic>
          <a:graphicData uri="http://schemas.openxmlformats.org/presentationml/2006/ole">
            <mc:AlternateContent xmlns:mc="http://schemas.openxmlformats.org/markup-compatibility/2006">
              <mc:Choice xmlns:v="urn:schemas-microsoft-com:vml" Requires="v">
                <p:oleObj name="Equation" r:id="rId5" imgW="1981080" imgH="901440" progId="Equation.DSMT4">
                  <p:embed/>
                </p:oleObj>
              </mc:Choice>
              <mc:Fallback>
                <p:oleObj name="Equation" r:id="rId5" imgW="1981080" imgH="901440" progId="Equation.DSMT4">
                  <p:embed/>
                  <p:pic>
                    <p:nvPicPr>
                      <p:cNvPr id="4" name="Object 3"/>
                      <p:cNvPicPr/>
                      <p:nvPr/>
                    </p:nvPicPr>
                    <p:blipFill>
                      <a:blip r:embed="rId6"/>
                      <a:stretch>
                        <a:fillRect/>
                      </a:stretch>
                    </p:blipFill>
                    <p:spPr>
                      <a:xfrm>
                        <a:off x="4106335" y="3221038"/>
                        <a:ext cx="4018209" cy="1828800"/>
                      </a:xfrm>
                      <a:prstGeom prst="rect">
                        <a:avLst/>
                      </a:prstGeom>
                    </p:spPr>
                  </p:pic>
                </p:oleObj>
              </mc:Fallback>
            </mc:AlternateContent>
          </a:graphicData>
        </a:graphic>
      </p:graphicFrame>
      <p:sp>
        <p:nvSpPr>
          <p:cNvPr id="5" name="Footer Placeholder 4"/>
          <p:cNvSpPr>
            <a:spLocks noGrp="1"/>
          </p:cNvSpPr>
          <p:nvPr>
            <p:ph type="ftr" sz="quarter" idx="10"/>
          </p:nvPr>
        </p:nvSpPr>
        <p:spPr>
          <a:xfrm>
            <a:off x="3929450" y="6432359"/>
            <a:ext cx="3969951" cy="255147"/>
          </a:xfrm>
        </p:spPr>
        <p:txBody>
          <a:bodyPr/>
          <a:lstStyle/>
          <a:p>
            <a:pPr>
              <a:defRPr/>
            </a:pPr>
            <a:r>
              <a:rPr lang="en-US" dirty="0"/>
              <a:t>Compression – AISC Manual 16th Ed &amp; ANSI/AISC 360-22</a:t>
            </a:r>
          </a:p>
        </p:txBody>
      </p:sp>
      <p:sp>
        <p:nvSpPr>
          <p:cNvPr id="6" name="Slide Number Placeholder 5"/>
          <p:cNvSpPr>
            <a:spLocks noGrp="1"/>
          </p:cNvSpPr>
          <p:nvPr>
            <p:ph type="sldNum" sz="quarter" idx="11"/>
          </p:nvPr>
        </p:nvSpPr>
        <p:spPr/>
        <p:txBody>
          <a:bodyPr/>
          <a:lstStyle/>
          <a:p>
            <a:fld id="{48AD5B0C-3090-4A07-AACA-368BBE5F66B3}" type="slidenum">
              <a:rPr lang="en-US" altLang="en-US" smtClean="0"/>
              <a:pPr/>
              <a:t>23</a:t>
            </a:fld>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68476" y="1600200"/>
            <a:ext cx="8728075" cy="2971800"/>
          </a:xfrm>
          <a:solidFill>
            <a:schemeClr val="accent1">
              <a:lumMod val="20000"/>
              <a:lumOff val="80000"/>
            </a:schemeClr>
          </a:solidFill>
        </p:spPr>
        <p:txBody>
          <a:bodyPr/>
          <a:lstStyle/>
          <a:p>
            <a:pPr marL="411163">
              <a:defRPr/>
            </a:pPr>
            <a:endParaRPr lang="en-US">
              <a:solidFill>
                <a:schemeClr val="bg1"/>
              </a:solidFill>
            </a:endParaRPr>
          </a:p>
          <a:p>
            <a:pPr marL="411163">
              <a:defRPr/>
            </a:pPr>
            <a:r>
              <a:rPr lang="en-US" b="1">
                <a:solidFill>
                  <a:schemeClr val="bg1"/>
                </a:solidFill>
              </a:rPr>
              <a:t>Local Buckling:</a:t>
            </a:r>
            <a:r>
              <a:rPr lang="en-US">
                <a:solidFill>
                  <a:schemeClr val="bg1"/>
                </a:solidFill>
              </a:rPr>
              <a:t> </a:t>
            </a:r>
          </a:p>
          <a:p>
            <a:pPr marL="982663" lvl="1" indent="-457200">
              <a:defRPr/>
            </a:pPr>
            <a:r>
              <a:rPr lang="en-US">
                <a:solidFill>
                  <a:schemeClr val="bg1"/>
                </a:solidFill>
              </a:rPr>
              <a:t>Criteria in Table B4.1</a:t>
            </a:r>
          </a:p>
          <a:p>
            <a:pPr marL="982663" lvl="1" indent="-457200">
              <a:defRPr/>
            </a:pPr>
            <a:r>
              <a:rPr lang="en-US">
                <a:solidFill>
                  <a:schemeClr val="bg1"/>
                </a:solidFill>
              </a:rPr>
              <a:t>Strength in Chapter E: Members with Slender Elements</a:t>
            </a:r>
          </a:p>
          <a:p>
            <a:pPr marL="411163">
              <a:defRPr/>
            </a:pPr>
            <a:endParaRPr lang="en-US">
              <a:solidFill>
                <a:schemeClr val="bg1"/>
              </a:solidFill>
            </a:endParaRPr>
          </a:p>
        </p:txBody>
      </p:sp>
      <p:sp>
        <p:nvSpPr>
          <p:cNvPr id="5" name="Footer Placeholder 4"/>
          <p:cNvSpPr>
            <a:spLocks noGrp="1"/>
          </p:cNvSpPr>
          <p:nvPr>
            <p:ph type="ftr" sz="quarter" idx="10"/>
          </p:nvPr>
        </p:nvSpPr>
        <p:spPr/>
        <p:txBody>
          <a:bodyPr/>
          <a:lstStyle/>
          <a:p>
            <a:pPr>
              <a:defRPr/>
            </a:pPr>
            <a:r>
              <a:rPr lang="en-US"/>
              <a:t>Compression – AISC Manual 16th Ed &amp; ANSI/AISC 360-22</a:t>
            </a:r>
            <a:endParaRPr lang="en-US" dirty="0"/>
          </a:p>
        </p:txBody>
      </p:sp>
      <p:sp>
        <p:nvSpPr>
          <p:cNvPr id="6" name="Slide Number Placeholder 5"/>
          <p:cNvSpPr>
            <a:spLocks noGrp="1"/>
          </p:cNvSpPr>
          <p:nvPr>
            <p:ph type="sldNum" sz="quarter" idx="11"/>
          </p:nvPr>
        </p:nvSpPr>
        <p:spPr/>
        <p:txBody>
          <a:bodyPr/>
          <a:lstStyle/>
          <a:p>
            <a:fld id="{48AD5B0C-3090-4A07-AACA-368BBE5F66B3}" type="slidenum">
              <a:rPr lang="en-US" altLang="en-US" smtClean="0"/>
              <a:pPr/>
              <a:t>3</a:t>
            </a:fld>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7" name="Object 3"/>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name="Equation" r:id="rId3" imgW="114151" imgH="215619" progId="Equation.3">
                  <p:embed/>
                </p:oleObj>
              </mc:Choice>
              <mc:Fallback>
                <p:oleObj name="Equation" r:id="rId3" imgW="114151" imgH="215619" progId="Equation.3">
                  <p:embed/>
                  <p:pic>
                    <p:nvPicPr>
                      <p:cNvPr id="6147"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Box 7"/>
          <p:cNvSpPr txBox="1"/>
          <p:nvPr/>
        </p:nvSpPr>
        <p:spPr bwMode="auto">
          <a:xfrm>
            <a:off x="1968500" y="117168"/>
            <a:ext cx="8140700" cy="2825750"/>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b="1" u="sng" dirty="0">
                <a:solidFill>
                  <a:schemeClr val="bg1"/>
                </a:solidFill>
              </a:rPr>
              <a:t>Local Buckling Criteria</a:t>
            </a:r>
          </a:p>
          <a:p>
            <a:pPr>
              <a:defRPr/>
            </a:pPr>
            <a:r>
              <a:rPr lang="en-US" dirty="0">
                <a:solidFill>
                  <a:schemeClr val="bg1"/>
                </a:solidFill>
              </a:rPr>
              <a:t>Slenderness of the flange and web, </a:t>
            </a:r>
            <a:r>
              <a:rPr lang="en-US" dirty="0">
                <a:solidFill>
                  <a:schemeClr val="bg1"/>
                </a:solidFill>
                <a:latin typeface="Symbol" pitchFamily="18" charset="2"/>
              </a:rPr>
              <a:t>l</a:t>
            </a:r>
            <a:r>
              <a:rPr lang="en-US" dirty="0">
                <a:solidFill>
                  <a:schemeClr val="bg1"/>
                </a:solidFill>
              </a:rPr>
              <a:t>, are used as criteria to determine whether local buckling might control in the elastic or inelastic range, otherwise the global buckling criteria controls.</a:t>
            </a:r>
          </a:p>
          <a:p>
            <a:pPr>
              <a:defRPr/>
            </a:pPr>
            <a:endParaRPr lang="en-US" dirty="0">
              <a:solidFill>
                <a:schemeClr val="bg1"/>
              </a:solidFill>
            </a:endParaRPr>
          </a:p>
          <a:p>
            <a:pPr>
              <a:defRPr/>
            </a:pPr>
            <a:r>
              <a:rPr lang="en-US" dirty="0">
                <a:solidFill>
                  <a:schemeClr val="bg1"/>
                </a:solidFill>
              </a:rPr>
              <a:t>Criteria </a:t>
            </a:r>
            <a:r>
              <a:rPr lang="en-US" dirty="0">
                <a:solidFill>
                  <a:schemeClr val="bg1"/>
                </a:solidFill>
                <a:sym typeface="Symbol" pitchFamily="18" charset="2"/>
              </a:rPr>
              <a:t></a:t>
            </a:r>
            <a:r>
              <a:rPr lang="en-US" baseline="-25000" dirty="0">
                <a:solidFill>
                  <a:schemeClr val="bg1"/>
                </a:solidFill>
              </a:rPr>
              <a:t>r </a:t>
            </a:r>
            <a:r>
              <a:rPr lang="en-US" dirty="0">
                <a:solidFill>
                  <a:schemeClr val="bg1"/>
                </a:solidFill>
              </a:rPr>
              <a:t>are based on plate buckling theory.</a:t>
            </a:r>
          </a:p>
        </p:txBody>
      </p:sp>
      <p:sp>
        <p:nvSpPr>
          <p:cNvPr id="6149" name="TextBox 8"/>
          <p:cNvSpPr txBox="1">
            <a:spLocks noChangeArrowheads="1"/>
          </p:cNvSpPr>
          <p:nvPr/>
        </p:nvSpPr>
        <p:spPr bwMode="auto">
          <a:xfrm>
            <a:off x="1968500" y="3098295"/>
            <a:ext cx="3209925" cy="650875"/>
          </a:xfrm>
          <a:prstGeom prst="rect">
            <a:avLst/>
          </a:prstGeom>
          <a:solidFill>
            <a:srgbClr val="F2F2F2">
              <a:alpha val="61960"/>
            </a:srgbClr>
          </a:solidFill>
          <a:ln w="38100">
            <a:solidFill>
              <a:schemeClr val="bg1"/>
            </a:solidFill>
            <a:bevel/>
            <a:headEnd/>
            <a:tailEnd/>
          </a:ln>
        </p:spPr>
        <p:txBody>
          <a:bodyPr anchor="ctr"/>
          <a:lstStyle>
            <a:lvl1pPr>
              <a:tabLst>
                <a:tab pos="171450" algn="l"/>
              </a:tabLst>
              <a:defRPr sz="2400">
                <a:solidFill>
                  <a:schemeClr val="tx1"/>
                </a:solidFill>
                <a:latin typeface="Times New Roman" panose="02020603050405020304" pitchFamily="18" charset="0"/>
              </a:defRPr>
            </a:lvl1pPr>
            <a:lvl2pPr marL="742950" indent="-285750">
              <a:tabLst>
                <a:tab pos="171450" algn="l"/>
              </a:tabLst>
              <a:defRPr sz="2400">
                <a:solidFill>
                  <a:schemeClr val="tx1"/>
                </a:solidFill>
                <a:latin typeface="Times New Roman" panose="02020603050405020304" pitchFamily="18" charset="0"/>
              </a:defRPr>
            </a:lvl2pPr>
            <a:lvl3pPr marL="1143000" indent="-228600">
              <a:tabLst>
                <a:tab pos="171450" algn="l"/>
              </a:tabLst>
              <a:defRPr sz="2400">
                <a:solidFill>
                  <a:schemeClr val="tx1"/>
                </a:solidFill>
                <a:latin typeface="Times New Roman" panose="02020603050405020304" pitchFamily="18" charset="0"/>
              </a:defRPr>
            </a:lvl3pPr>
            <a:lvl4pPr marL="1600200" indent="-228600">
              <a:tabLst>
                <a:tab pos="171450" algn="l"/>
              </a:tabLst>
              <a:defRPr sz="2400">
                <a:solidFill>
                  <a:schemeClr val="tx1"/>
                </a:solidFill>
                <a:latin typeface="Times New Roman" panose="02020603050405020304" pitchFamily="18" charset="0"/>
              </a:defRPr>
            </a:lvl4pPr>
            <a:lvl5pPr marL="2057400" indent="-228600">
              <a:tabLst>
                <a:tab pos="171450"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171450"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171450"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171450"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171450" algn="l"/>
              </a:tabLst>
              <a:defRPr sz="2400">
                <a:solidFill>
                  <a:schemeClr val="tx1"/>
                </a:solidFill>
                <a:latin typeface="Times New Roman" panose="02020603050405020304" pitchFamily="18" charset="0"/>
              </a:defRPr>
            </a:lvl9pPr>
          </a:lstStyle>
          <a:p>
            <a:r>
              <a:rPr lang="en-US" altLang="en-US" dirty="0">
                <a:solidFill>
                  <a:schemeClr val="bg1"/>
                </a:solidFill>
              </a:rPr>
              <a:t>	For W-Shapes</a:t>
            </a:r>
          </a:p>
        </p:txBody>
      </p:sp>
      <p:sp>
        <p:nvSpPr>
          <p:cNvPr id="10" name="TextBox 9"/>
          <p:cNvSpPr txBox="1"/>
          <p:nvPr/>
        </p:nvSpPr>
        <p:spPr bwMode="auto">
          <a:xfrm>
            <a:off x="1968500" y="3891237"/>
            <a:ext cx="6884987" cy="1052512"/>
          </a:xfrm>
          <a:prstGeom prst="rect">
            <a:avLst/>
          </a:prstGeom>
          <a:solidFill>
            <a:schemeClr val="tx1">
              <a:lumMod val="95000"/>
              <a:alpha val="62000"/>
            </a:schemeClr>
          </a:solidFill>
          <a:ln w="38100" cap="flat">
            <a:solidFill>
              <a:schemeClr val="bg1"/>
            </a:solidFill>
            <a:bevel/>
          </a:ln>
        </p:spPr>
        <p:txBody>
          <a:bodyPr anchor="ctr"/>
          <a:lstStyle/>
          <a:p>
            <a:pPr>
              <a:defRPr/>
            </a:pPr>
            <a:r>
              <a:rPr lang="en-US" dirty="0">
                <a:solidFill>
                  <a:schemeClr val="bg1"/>
                </a:solidFill>
              </a:rPr>
              <a:t>  FLB, </a:t>
            </a:r>
            <a:r>
              <a:rPr lang="en-US" dirty="0">
                <a:solidFill>
                  <a:schemeClr val="bg1"/>
                </a:solidFill>
                <a:sym typeface="Symbol" pitchFamily="18" charset="2"/>
              </a:rPr>
              <a:t> </a:t>
            </a:r>
            <a:r>
              <a:rPr lang="en-US" dirty="0">
                <a:solidFill>
                  <a:schemeClr val="bg1"/>
                </a:solidFill>
              </a:rPr>
              <a:t>= </a:t>
            </a:r>
            <a:r>
              <a:rPr lang="en-US" i="1" dirty="0">
                <a:solidFill>
                  <a:schemeClr val="bg1"/>
                </a:solidFill>
              </a:rPr>
              <a:t>b</a:t>
            </a:r>
            <a:r>
              <a:rPr lang="en-US" i="1" baseline="-25000" dirty="0">
                <a:solidFill>
                  <a:schemeClr val="bg1"/>
                </a:solidFill>
              </a:rPr>
              <a:t>f </a:t>
            </a:r>
            <a:r>
              <a:rPr lang="en-US" i="1" dirty="0">
                <a:solidFill>
                  <a:schemeClr val="bg1"/>
                </a:solidFill>
              </a:rPr>
              <a:t>/2t</a:t>
            </a:r>
            <a:r>
              <a:rPr lang="en-US" i="1" baseline="-25000" dirty="0">
                <a:solidFill>
                  <a:schemeClr val="bg1"/>
                </a:solidFill>
              </a:rPr>
              <a:t>f </a:t>
            </a:r>
            <a:r>
              <a:rPr lang="en-US" baseline="-25000" dirty="0">
                <a:solidFill>
                  <a:schemeClr val="bg1"/>
                </a:solidFill>
              </a:rPr>
              <a:t>	</a:t>
            </a:r>
            <a:r>
              <a:rPr lang="en-US" dirty="0">
                <a:solidFill>
                  <a:schemeClr val="bg1"/>
                </a:solidFill>
                <a:sym typeface="Symbol" pitchFamily="18" charset="2"/>
              </a:rPr>
              <a:t></a:t>
            </a:r>
            <a:r>
              <a:rPr lang="en-US" baseline="-25000" dirty="0">
                <a:solidFill>
                  <a:schemeClr val="bg1"/>
                </a:solidFill>
              </a:rPr>
              <a:t>rf </a:t>
            </a:r>
            <a:r>
              <a:rPr lang="en-US" dirty="0">
                <a:solidFill>
                  <a:schemeClr val="bg1"/>
                </a:solidFill>
              </a:rPr>
              <a:t>= </a:t>
            </a:r>
          </a:p>
        </p:txBody>
      </p:sp>
      <p:sp>
        <p:nvSpPr>
          <p:cNvPr id="11" name="TextBox 10"/>
          <p:cNvSpPr txBox="1"/>
          <p:nvPr/>
        </p:nvSpPr>
        <p:spPr bwMode="auto">
          <a:xfrm>
            <a:off x="1968500" y="5091750"/>
            <a:ext cx="6884988" cy="1006475"/>
          </a:xfrm>
          <a:prstGeom prst="rect">
            <a:avLst/>
          </a:prstGeom>
          <a:solidFill>
            <a:schemeClr val="tx1">
              <a:lumMod val="95000"/>
              <a:alpha val="62000"/>
            </a:schemeClr>
          </a:solidFill>
          <a:ln w="38100" cap="flat">
            <a:solidFill>
              <a:schemeClr val="bg1"/>
            </a:solidFill>
            <a:bevel/>
          </a:ln>
        </p:spPr>
        <p:txBody>
          <a:bodyPr anchor="ctr"/>
          <a:lstStyle/>
          <a:p>
            <a:pPr>
              <a:defRPr/>
            </a:pPr>
            <a:endParaRPr lang="en-US" dirty="0">
              <a:solidFill>
                <a:schemeClr val="bg1"/>
              </a:solidFill>
            </a:endParaRPr>
          </a:p>
          <a:p>
            <a:pPr>
              <a:defRPr/>
            </a:pPr>
            <a:r>
              <a:rPr lang="en-US" dirty="0">
                <a:solidFill>
                  <a:schemeClr val="bg1"/>
                </a:solidFill>
              </a:rPr>
              <a:t>  WLB, </a:t>
            </a:r>
            <a:r>
              <a:rPr lang="en-US" dirty="0">
                <a:solidFill>
                  <a:schemeClr val="bg1"/>
                </a:solidFill>
                <a:sym typeface="Symbol" pitchFamily="18" charset="2"/>
              </a:rPr>
              <a:t> </a:t>
            </a:r>
            <a:r>
              <a:rPr lang="en-US" dirty="0">
                <a:solidFill>
                  <a:schemeClr val="bg1"/>
                </a:solidFill>
              </a:rPr>
              <a:t>= </a:t>
            </a:r>
            <a:r>
              <a:rPr lang="en-US" i="1" dirty="0">
                <a:solidFill>
                  <a:schemeClr val="bg1"/>
                </a:solidFill>
              </a:rPr>
              <a:t>h/</a:t>
            </a:r>
            <a:r>
              <a:rPr lang="en-US" i="1" dirty="0" err="1">
                <a:solidFill>
                  <a:schemeClr val="bg1"/>
                </a:solidFill>
              </a:rPr>
              <a:t>t</a:t>
            </a:r>
            <a:r>
              <a:rPr lang="en-US" i="1" baseline="-25000" dirty="0" err="1">
                <a:solidFill>
                  <a:schemeClr val="bg1"/>
                </a:solidFill>
              </a:rPr>
              <a:t>w</a:t>
            </a:r>
            <a:r>
              <a:rPr lang="en-US" dirty="0">
                <a:solidFill>
                  <a:schemeClr val="bg1"/>
                </a:solidFill>
              </a:rPr>
              <a:t>	</a:t>
            </a:r>
            <a:r>
              <a:rPr lang="en-US" dirty="0">
                <a:solidFill>
                  <a:schemeClr val="bg1"/>
                </a:solidFill>
                <a:sym typeface="Symbol" pitchFamily="18" charset="2"/>
              </a:rPr>
              <a:t></a:t>
            </a:r>
            <a:r>
              <a:rPr lang="en-US" baseline="-25000" dirty="0" err="1">
                <a:solidFill>
                  <a:schemeClr val="bg1"/>
                </a:solidFill>
              </a:rPr>
              <a:t>rw</a:t>
            </a:r>
            <a:r>
              <a:rPr lang="en-US" baseline="-25000" dirty="0">
                <a:solidFill>
                  <a:schemeClr val="bg1"/>
                </a:solidFill>
              </a:rPr>
              <a:t> </a:t>
            </a:r>
            <a:r>
              <a:rPr lang="en-US" dirty="0">
                <a:solidFill>
                  <a:schemeClr val="bg1"/>
                </a:solidFill>
              </a:rPr>
              <a:t>=</a:t>
            </a:r>
          </a:p>
          <a:p>
            <a:pPr>
              <a:defRPr/>
            </a:pPr>
            <a:endParaRPr lang="en-US" dirty="0">
              <a:solidFill>
                <a:schemeClr val="bg1"/>
              </a:solidFill>
            </a:endParaRPr>
          </a:p>
        </p:txBody>
      </p:sp>
      <p:graphicFrame>
        <p:nvGraphicFramePr>
          <p:cNvPr id="6152" name="Object 5"/>
          <p:cNvGraphicFramePr>
            <a:graphicFrameLocks noChangeAspect="1"/>
          </p:cNvGraphicFramePr>
          <p:nvPr>
            <p:extLst>
              <p:ext uri="{D42A27DB-BD31-4B8C-83A1-F6EECF244321}">
                <p14:modId xmlns:p14="http://schemas.microsoft.com/office/powerpoint/2010/main" val="3515357439"/>
              </p:ext>
            </p:extLst>
          </p:nvPr>
        </p:nvGraphicFramePr>
        <p:xfrm>
          <a:off x="5481169" y="4026332"/>
          <a:ext cx="1057275" cy="877887"/>
        </p:xfrm>
        <a:graphic>
          <a:graphicData uri="http://schemas.openxmlformats.org/presentationml/2006/ole">
            <mc:AlternateContent xmlns:mc="http://schemas.openxmlformats.org/markup-compatibility/2006">
              <mc:Choice xmlns:v="urn:schemas-microsoft-com:vml" Requires="v">
                <p:oleObj name="Equation" r:id="rId5" imgW="596641" imgH="495085" progId="Equation.3">
                  <p:embed/>
                </p:oleObj>
              </mc:Choice>
              <mc:Fallback>
                <p:oleObj name="Equation" r:id="rId5" imgW="596641" imgH="495085" progId="Equation.3">
                  <p:embed/>
                  <p:pic>
                    <p:nvPicPr>
                      <p:cNvPr id="6152"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1169" y="4026332"/>
                        <a:ext cx="1057275" cy="877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53" name="Object 6"/>
          <p:cNvGraphicFramePr>
            <a:graphicFrameLocks noChangeAspect="1"/>
          </p:cNvGraphicFramePr>
          <p:nvPr>
            <p:extLst>
              <p:ext uri="{D42A27DB-BD31-4B8C-83A1-F6EECF244321}">
                <p14:modId xmlns:p14="http://schemas.microsoft.com/office/powerpoint/2010/main" val="260426445"/>
              </p:ext>
            </p:extLst>
          </p:nvPr>
        </p:nvGraphicFramePr>
        <p:xfrm>
          <a:off x="5565305" y="5162981"/>
          <a:ext cx="977900" cy="849312"/>
        </p:xfrm>
        <a:graphic>
          <a:graphicData uri="http://schemas.openxmlformats.org/presentationml/2006/ole">
            <mc:AlternateContent xmlns:mc="http://schemas.openxmlformats.org/markup-compatibility/2006">
              <mc:Choice xmlns:v="urn:schemas-microsoft-com:vml" Requires="v">
                <p:oleObj name="Equation" r:id="rId7" imgW="571252" imgH="495085" progId="Equation.3">
                  <p:embed/>
                </p:oleObj>
              </mc:Choice>
              <mc:Fallback>
                <p:oleObj name="Equation" r:id="rId7" imgW="571252" imgH="495085" progId="Equation.3">
                  <p:embed/>
                  <p:pic>
                    <p:nvPicPr>
                      <p:cNvPr id="6153"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65305" y="5162981"/>
                        <a:ext cx="977900" cy="849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Footer Placeholder 3"/>
          <p:cNvSpPr>
            <a:spLocks noGrp="1"/>
          </p:cNvSpPr>
          <p:nvPr>
            <p:ph type="ftr" sz="quarter" idx="10"/>
          </p:nvPr>
        </p:nvSpPr>
        <p:spPr>
          <a:xfrm>
            <a:off x="3861394" y="6356987"/>
            <a:ext cx="4182470" cy="318648"/>
          </a:xfrm>
        </p:spPr>
        <p:txBody>
          <a:bodyPr/>
          <a:lstStyle/>
          <a:p>
            <a:pPr>
              <a:defRPr/>
            </a:pPr>
            <a:r>
              <a:rPr lang="en-US" dirty="0"/>
              <a:t>Compression – AISC Manual 16th Ed &amp; ANSI/AISC 360-22</a:t>
            </a:r>
          </a:p>
        </p:txBody>
      </p:sp>
      <p:sp>
        <p:nvSpPr>
          <p:cNvPr id="5" name="Slide Number Placeholder 4"/>
          <p:cNvSpPr>
            <a:spLocks noGrp="1"/>
          </p:cNvSpPr>
          <p:nvPr>
            <p:ph type="sldNum" sz="quarter" idx="11"/>
          </p:nvPr>
        </p:nvSpPr>
        <p:spPr/>
        <p:txBody>
          <a:bodyPr/>
          <a:lstStyle/>
          <a:p>
            <a:fld id="{48AD5B0C-3090-4A07-AACA-368BBE5F66B3}" type="slidenum">
              <a:rPr lang="en-US" altLang="en-US" smtClean="0"/>
              <a:pPr/>
              <a:t>4</a:t>
            </a:fld>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4322763" y="1344613"/>
            <a:ext cx="3587750" cy="927100"/>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a:solidFill>
                  <a:schemeClr val="bg1"/>
                </a:solidFill>
                <a:sym typeface="Symbol" pitchFamily="18" charset="2"/>
              </a:rPr>
              <a:t> </a:t>
            </a:r>
            <a:r>
              <a:rPr lang="en-US">
                <a:solidFill>
                  <a:schemeClr val="bg1"/>
                </a:solidFill>
              </a:rPr>
              <a:t>&gt; </a:t>
            </a:r>
            <a:r>
              <a:rPr lang="en-US">
                <a:solidFill>
                  <a:schemeClr val="bg1"/>
                </a:solidFill>
                <a:sym typeface="Symbol" pitchFamily="18" charset="2"/>
              </a:rPr>
              <a:t></a:t>
            </a:r>
            <a:r>
              <a:rPr lang="en-US" baseline="-25000">
                <a:solidFill>
                  <a:schemeClr val="bg1"/>
                </a:solidFill>
              </a:rPr>
              <a:t>r </a:t>
            </a:r>
            <a:r>
              <a:rPr lang="en-US">
                <a:solidFill>
                  <a:schemeClr val="bg1"/>
                </a:solidFill>
              </a:rPr>
              <a:t>	 “slender element”</a:t>
            </a:r>
          </a:p>
        </p:txBody>
      </p:sp>
      <p:graphicFrame>
        <p:nvGraphicFramePr>
          <p:cNvPr id="7172" name="Object 3"/>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name="Equation" r:id="rId3" imgW="114151" imgH="215619" progId="Equation.3">
                  <p:embed/>
                </p:oleObj>
              </mc:Choice>
              <mc:Fallback>
                <p:oleObj name="Equation" r:id="rId3" imgW="114151" imgH="215619" progId="Equation.3">
                  <p:embed/>
                  <p:pic>
                    <p:nvPicPr>
                      <p:cNvPr id="7172"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TextBox 3"/>
          <p:cNvSpPr txBox="1"/>
          <p:nvPr/>
        </p:nvSpPr>
        <p:spPr>
          <a:xfrm>
            <a:off x="2881314" y="2549525"/>
            <a:ext cx="6594475" cy="1017588"/>
          </a:xfrm>
          <a:prstGeom prst="rect">
            <a:avLst/>
          </a:prstGeom>
          <a:solidFill>
            <a:schemeClr val="tx1">
              <a:lumMod val="95000"/>
              <a:alpha val="62000"/>
            </a:schemeClr>
          </a:solidFill>
          <a:ln w="38100" cap="flat">
            <a:solidFill>
              <a:schemeClr val="bg1"/>
            </a:solidFill>
            <a:bevel/>
          </a:ln>
        </p:spPr>
        <p:txBody>
          <a:bodyPr anchor="ctr"/>
          <a:lstStyle/>
          <a:p>
            <a:pPr>
              <a:defRPr/>
            </a:pPr>
            <a:r>
              <a:rPr lang="en-US" dirty="0">
                <a:solidFill>
                  <a:schemeClr val="bg1"/>
                </a:solidFill>
              </a:rPr>
              <a:t>Failure by local buckling occurs. </a:t>
            </a:r>
          </a:p>
          <a:p>
            <a:pPr>
              <a:defRPr/>
            </a:pPr>
            <a:r>
              <a:rPr lang="en-US" dirty="0">
                <a:solidFill>
                  <a:schemeClr val="bg1"/>
                </a:solidFill>
              </a:rPr>
              <a:t>Covered in Section E7</a:t>
            </a:r>
          </a:p>
        </p:txBody>
      </p:sp>
      <p:sp>
        <p:nvSpPr>
          <p:cNvPr id="5" name="TextBox 4"/>
          <p:cNvSpPr txBox="1"/>
          <p:nvPr/>
        </p:nvSpPr>
        <p:spPr>
          <a:xfrm>
            <a:off x="2895601" y="4003676"/>
            <a:ext cx="6594475" cy="1192213"/>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a:solidFill>
                  <a:schemeClr val="bg1"/>
                </a:solidFill>
              </a:rPr>
              <a:t>Many rolled W-shape sections are dimensioned such that the full global criteria controls.</a:t>
            </a:r>
          </a:p>
        </p:txBody>
      </p:sp>
      <p:sp>
        <p:nvSpPr>
          <p:cNvPr id="2" name="TextBox 3"/>
          <p:cNvSpPr txBox="1"/>
          <p:nvPr/>
        </p:nvSpPr>
        <p:spPr>
          <a:xfrm>
            <a:off x="2728914" y="182564"/>
            <a:ext cx="6861175" cy="695325"/>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3200" b="1">
                <a:solidFill>
                  <a:schemeClr val="bg1"/>
                </a:solidFill>
              </a:rPr>
              <a:t>Local Buckling</a:t>
            </a:r>
          </a:p>
        </p:txBody>
      </p:sp>
      <p:sp>
        <p:nvSpPr>
          <p:cNvPr id="7" name="Footer Placeholder 6"/>
          <p:cNvSpPr>
            <a:spLocks noGrp="1"/>
          </p:cNvSpPr>
          <p:nvPr>
            <p:ph type="ftr" sz="quarter" idx="10"/>
          </p:nvPr>
        </p:nvSpPr>
        <p:spPr/>
        <p:txBody>
          <a:bodyPr/>
          <a:lstStyle/>
          <a:p>
            <a:pPr>
              <a:defRPr/>
            </a:pPr>
            <a:r>
              <a:rPr lang="en-US" dirty="0"/>
              <a:t>Compression – AISC Manual 16th Ed &amp; ANSI/AISC 360-22</a:t>
            </a:r>
          </a:p>
        </p:txBody>
      </p:sp>
      <p:sp>
        <p:nvSpPr>
          <p:cNvPr id="8" name="Slide Number Placeholder 7"/>
          <p:cNvSpPr>
            <a:spLocks noGrp="1"/>
          </p:cNvSpPr>
          <p:nvPr>
            <p:ph type="sldNum" sz="quarter" idx="11"/>
          </p:nvPr>
        </p:nvSpPr>
        <p:spPr/>
        <p:txBody>
          <a:bodyPr/>
          <a:lstStyle/>
          <a:p>
            <a:fld id="{48AD5B0C-3090-4A07-AACA-368BBE5F66B3}" type="slidenum">
              <a:rPr lang="en-US" altLang="en-US" smtClean="0"/>
              <a:pPr/>
              <a:t>5</a:t>
            </a:fld>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1600200"/>
            <a:ext cx="8229600" cy="3956050"/>
          </a:xfrm>
          <a:solidFill>
            <a:schemeClr val="accent1">
              <a:lumMod val="20000"/>
              <a:lumOff val="80000"/>
            </a:schemeClr>
          </a:solidFill>
        </p:spPr>
        <p:txBody>
          <a:bodyPr/>
          <a:lstStyle/>
          <a:p>
            <a:pPr>
              <a:defRPr/>
            </a:pPr>
            <a:endParaRPr lang="en-US">
              <a:solidFill>
                <a:schemeClr val="bg1"/>
              </a:solidFill>
            </a:endParaRPr>
          </a:p>
          <a:p>
            <a:pPr lvl="1">
              <a:buFont typeface="Wingdings 2" panose="05020102010507070707" pitchFamily="18" charset="2"/>
              <a:buNone/>
              <a:defRPr/>
            </a:pPr>
            <a:r>
              <a:rPr lang="en-US" sz="4800" b="1">
                <a:solidFill>
                  <a:schemeClr val="bg1"/>
                </a:solidFill>
              </a:rPr>
              <a:t>Chapter E: </a:t>
            </a:r>
          </a:p>
          <a:p>
            <a:pPr lvl="1">
              <a:buFont typeface="Wingdings 2" panose="05020102010507070707" pitchFamily="18" charset="2"/>
              <a:buNone/>
              <a:defRPr/>
            </a:pPr>
            <a:r>
              <a:rPr lang="en-US" sz="4800" b="1">
                <a:solidFill>
                  <a:schemeClr val="bg1"/>
                </a:solidFill>
              </a:rPr>
              <a:t>Compression Strength</a:t>
            </a:r>
          </a:p>
        </p:txBody>
      </p:sp>
      <p:sp>
        <p:nvSpPr>
          <p:cNvPr id="5" name="Footer Placeholder 4"/>
          <p:cNvSpPr>
            <a:spLocks noGrp="1"/>
          </p:cNvSpPr>
          <p:nvPr>
            <p:ph type="ftr" sz="quarter" idx="10"/>
          </p:nvPr>
        </p:nvSpPr>
        <p:spPr/>
        <p:txBody>
          <a:bodyPr/>
          <a:lstStyle/>
          <a:p>
            <a:pPr>
              <a:defRPr/>
            </a:pPr>
            <a:r>
              <a:rPr lang="en-US"/>
              <a:t>Compression – AISC Manual 16th Ed &amp; ANSI/AISC 360-22</a:t>
            </a:r>
          </a:p>
        </p:txBody>
      </p:sp>
      <p:sp>
        <p:nvSpPr>
          <p:cNvPr id="6" name="Slide Number Placeholder 5"/>
          <p:cNvSpPr>
            <a:spLocks noGrp="1"/>
          </p:cNvSpPr>
          <p:nvPr>
            <p:ph type="sldNum" sz="quarter" idx="11"/>
          </p:nvPr>
        </p:nvSpPr>
        <p:spPr/>
        <p:txBody>
          <a:bodyPr/>
          <a:lstStyle/>
          <a:p>
            <a:fld id="{48AD5B0C-3090-4A07-AACA-368BBE5F66B3}" type="slidenum">
              <a:rPr lang="en-US" altLang="en-US" smtClean="0"/>
              <a:pPr/>
              <a:t>6</a:t>
            </a:fld>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19352" y="1530082"/>
            <a:ext cx="7304087" cy="3659456"/>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4000">
                <a:solidFill>
                  <a:schemeClr val="bg1"/>
                </a:solidFill>
                <a:latin typeface="Symbol" pitchFamily="18" charset="2"/>
              </a:rPr>
              <a:t>f</a:t>
            </a:r>
            <a:r>
              <a:rPr lang="en-US" sz="4000" baseline="-25000">
                <a:solidFill>
                  <a:schemeClr val="bg1"/>
                </a:solidFill>
              </a:rPr>
              <a:t>c</a:t>
            </a:r>
            <a:r>
              <a:rPr lang="en-US" sz="4000">
                <a:solidFill>
                  <a:schemeClr val="bg1"/>
                </a:solidFill>
              </a:rPr>
              <a:t>= 0.90 (</a:t>
            </a:r>
            <a:r>
              <a:rPr lang="en-US" sz="4000">
                <a:solidFill>
                  <a:schemeClr val="bg1"/>
                </a:solidFill>
                <a:latin typeface="Symbol" pitchFamily="18" charset="2"/>
              </a:rPr>
              <a:t>W</a:t>
            </a:r>
            <a:r>
              <a:rPr lang="en-US" sz="4000" baseline="-25000">
                <a:solidFill>
                  <a:schemeClr val="bg1"/>
                </a:solidFill>
              </a:rPr>
              <a:t>c</a:t>
            </a:r>
            <a:r>
              <a:rPr lang="en-US" sz="4000">
                <a:solidFill>
                  <a:schemeClr val="bg1"/>
                </a:solidFill>
              </a:rPr>
              <a:t>= 1.67)</a:t>
            </a:r>
          </a:p>
        </p:txBody>
      </p:sp>
      <p:sp>
        <p:nvSpPr>
          <p:cNvPr id="2" name="TextBox 3"/>
          <p:cNvSpPr txBox="1"/>
          <p:nvPr/>
        </p:nvSpPr>
        <p:spPr>
          <a:xfrm>
            <a:off x="2405064" y="182564"/>
            <a:ext cx="7318375" cy="695325"/>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3200" b="1">
                <a:solidFill>
                  <a:schemeClr val="bg1"/>
                </a:solidFill>
              </a:rPr>
              <a:t>Compression Strength</a:t>
            </a:r>
          </a:p>
        </p:txBody>
      </p:sp>
      <p:sp>
        <p:nvSpPr>
          <p:cNvPr id="6" name="Footer Placeholder 5"/>
          <p:cNvSpPr>
            <a:spLocks noGrp="1"/>
          </p:cNvSpPr>
          <p:nvPr>
            <p:ph type="ftr" sz="quarter" idx="10"/>
          </p:nvPr>
        </p:nvSpPr>
        <p:spPr/>
        <p:txBody>
          <a:bodyPr/>
          <a:lstStyle/>
          <a:p>
            <a:pPr>
              <a:defRPr/>
            </a:pPr>
            <a:r>
              <a:rPr lang="en-US"/>
              <a:t>Compression – AISC Manual 16th Ed &amp; ANSI/AISC 360-22</a:t>
            </a:r>
          </a:p>
        </p:txBody>
      </p:sp>
      <p:sp>
        <p:nvSpPr>
          <p:cNvPr id="7" name="Slide Number Placeholder 6"/>
          <p:cNvSpPr>
            <a:spLocks noGrp="1"/>
          </p:cNvSpPr>
          <p:nvPr>
            <p:ph type="sldNum" sz="quarter" idx="11"/>
          </p:nvPr>
        </p:nvSpPr>
        <p:spPr/>
        <p:txBody>
          <a:bodyPr/>
          <a:lstStyle/>
          <a:p>
            <a:fld id="{48AD5B0C-3090-4A07-AACA-368BBE5F66B3}" type="slidenum">
              <a:rPr lang="en-US" altLang="en-US" smtClean="0"/>
              <a:pPr/>
              <a:t>7</a:t>
            </a:fld>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14539" y="1468439"/>
            <a:ext cx="8099425" cy="695325"/>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b="1">
                <a:solidFill>
                  <a:schemeClr val="bg1"/>
                </a:solidFill>
              </a:rPr>
              <a:t>Specification considers the following conditions:</a:t>
            </a:r>
          </a:p>
        </p:txBody>
      </p:sp>
      <p:sp>
        <p:nvSpPr>
          <p:cNvPr id="6" name="TextBox 5"/>
          <p:cNvSpPr txBox="1"/>
          <p:nvPr/>
        </p:nvSpPr>
        <p:spPr>
          <a:xfrm>
            <a:off x="2008496" y="2163764"/>
            <a:ext cx="8099424" cy="2049079"/>
          </a:xfrm>
          <a:prstGeom prst="rect">
            <a:avLst/>
          </a:prstGeom>
          <a:solidFill>
            <a:schemeClr val="tx1">
              <a:lumMod val="95000"/>
              <a:alpha val="62000"/>
            </a:schemeClr>
          </a:solidFill>
          <a:ln w="38100" cap="flat">
            <a:solidFill>
              <a:schemeClr val="bg1"/>
            </a:solidFill>
            <a:bevel/>
          </a:ln>
        </p:spPr>
        <p:txBody>
          <a:bodyPr anchor="ctr"/>
          <a:lstStyle/>
          <a:p>
            <a:pPr lvl="1">
              <a:defRPr/>
            </a:pPr>
            <a:r>
              <a:rPr lang="en-US" dirty="0">
                <a:solidFill>
                  <a:schemeClr val="bg1"/>
                </a:solidFill>
              </a:rPr>
              <a:t>Flexural Buckling</a:t>
            </a:r>
          </a:p>
          <a:p>
            <a:pPr lvl="1">
              <a:defRPr/>
            </a:pPr>
            <a:r>
              <a:rPr lang="en-US" dirty="0" err="1">
                <a:solidFill>
                  <a:schemeClr val="bg1"/>
                </a:solidFill>
              </a:rPr>
              <a:t>Torsional</a:t>
            </a:r>
            <a:r>
              <a:rPr lang="en-US" dirty="0">
                <a:solidFill>
                  <a:schemeClr val="bg1"/>
                </a:solidFill>
              </a:rPr>
              <a:t> Buckling</a:t>
            </a:r>
          </a:p>
          <a:p>
            <a:pPr lvl="1">
              <a:defRPr/>
            </a:pPr>
            <a:r>
              <a:rPr lang="en-US" dirty="0">
                <a:solidFill>
                  <a:schemeClr val="bg1"/>
                </a:solidFill>
              </a:rPr>
              <a:t>Flexural-Torsional Buckling</a:t>
            </a:r>
          </a:p>
        </p:txBody>
      </p:sp>
      <p:sp>
        <p:nvSpPr>
          <p:cNvPr id="2" name="TextBox 3"/>
          <p:cNvSpPr txBox="1"/>
          <p:nvPr/>
        </p:nvSpPr>
        <p:spPr>
          <a:xfrm>
            <a:off x="2405064" y="182564"/>
            <a:ext cx="7318375" cy="695325"/>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3200" b="1">
                <a:solidFill>
                  <a:schemeClr val="bg1"/>
                </a:solidFill>
              </a:rPr>
              <a:t>Compression Strength</a:t>
            </a:r>
          </a:p>
        </p:txBody>
      </p:sp>
      <p:sp>
        <p:nvSpPr>
          <p:cNvPr id="7" name="Footer Placeholder 6"/>
          <p:cNvSpPr>
            <a:spLocks noGrp="1"/>
          </p:cNvSpPr>
          <p:nvPr>
            <p:ph type="ftr" sz="quarter" idx="10"/>
          </p:nvPr>
        </p:nvSpPr>
        <p:spPr/>
        <p:txBody>
          <a:bodyPr/>
          <a:lstStyle/>
          <a:p>
            <a:pPr>
              <a:defRPr/>
            </a:pPr>
            <a:r>
              <a:rPr lang="en-US"/>
              <a:t>Compression – AISC Manual 16th Ed &amp; ANSI/AISC 360-22</a:t>
            </a:r>
          </a:p>
        </p:txBody>
      </p:sp>
      <p:sp>
        <p:nvSpPr>
          <p:cNvPr id="8" name="Slide Number Placeholder 7"/>
          <p:cNvSpPr>
            <a:spLocks noGrp="1"/>
          </p:cNvSpPr>
          <p:nvPr>
            <p:ph type="sldNum" sz="quarter" idx="11"/>
          </p:nvPr>
        </p:nvSpPr>
        <p:spPr/>
        <p:txBody>
          <a:bodyPr/>
          <a:lstStyle/>
          <a:p>
            <a:fld id="{48AD5B0C-3090-4A07-AACA-368BBE5F66B3}" type="slidenum">
              <a:rPr lang="en-US" altLang="en-US" smtClean="0"/>
              <a:pPr/>
              <a:t>8</a:t>
            </a:fld>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04082" y="685800"/>
            <a:ext cx="8229600" cy="3956050"/>
          </a:xfrm>
          <a:solidFill>
            <a:schemeClr val="accent1">
              <a:lumMod val="20000"/>
              <a:lumOff val="80000"/>
            </a:schemeClr>
          </a:solidFill>
        </p:spPr>
        <p:txBody>
          <a:bodyPr anchor="ctr" anchorCtr="1"/>
          <a:lstStyle/>
          <a:p>
            <a:pPr lvl="1">
              <a:buFont typeface="Wingdings 2" panose="05020102010507070707" pitchFamily="18" charset="2"/>
              <a:buNone/>
              <a:defRPr/>
            </a:pPr>
            <a:r>
              <a:rPr lang="en-US" sz="4800" b="1">
                <a:solidFill>
                  <a:schemeClr val="bg1"/>
                </a:solidFill>
              </a:rPr>
              <a:t>Compressive Strength</a:t>
            </a:r>
          </a:p>
        </p:txBody>
      </p:sp>
      <p:sp>
        <p:nvSpPr>
          <p:cNvPr id="5" name="Footer Placeholder 4"/>
          <p:cNvSpPr>
            <a:spLocks noGrp="1"/>
          </p:cNvSpPr>
          <p:nvPr>
            <p:ph type="ftr" sz="quarter" idx="10"/>
          </p:nvPr>
        </p:nvSpPr>
        <p:spPr/>
        <p:txBody>
          <a:bodyPr/>
          <a:lstStyle/>
          <a:p>
            <a:pPr>
              <a:defRPr/>
            </a:pPr>
            <a:r>
              <a:rPr lang="en-US"/>
              <a:t>Compression – AISC Manual 16th Ed &amp; ANSI/AISC 360-22</a:t>
            </a:r>
          </a:p>
        </p:txBody>
      </p:sp>
      <p:sp>
        <p:nvSpPr>
          <p:cNvPr id="6" name="Slide Number Placeholder 5"/>
          <p:cNvSpPr>
            <a:spLocks noGrp="1"/>
          </p:cNvSpPr>
          <p:nvPr>
            <p:ph type="sldNum" sz="quarter" idx="11"/>
          </p:nvPr>
        </p:nvSpPr>
        <p:spPr/>
        <p:txBody>
          <a:bodyPr/>
          <a:lstStyle/>
          <a:p>
            <a:fld id="{48AD5B0C-3090-4A07-AACA-368BBE5F66B3}" type="slidenum">
              <a:rPr lang="en-US" altLang="en-US" smtClean="0"/>
              <a:pPr/>
              <a:t>9</a:t>
            </a:fld>
            <a:endParaRPr lang="en-US" alt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023784741802F4AB5C7C95BAC740BC2" ma:contentTypeVersion="1" ma:contentTypeDescription="Create a new document." ma:contentTypeScope="" ma:versionID="f6cd4bbc857a077de9a642c97f6e88c9">
  <xsd:schema xmlns:xsd="http://www.w3.org/2001/XMLSchema" xmlns:xs="http://www.w3.org/2001/XMLSchema" xmlns:p="http://schemas.microsoft.com/office/2006/metadata/properties" xmlns:ns3="e47ca992-6964-4c8f-9006-603f6fda7300" targetNamespace="http://schemas.microsoft.com/office/2006/metadata/properties" ma:root="true" ma:fieldsID="b5be3a24c79adbadf6cf3834929ba3cd" ns3:_="">
    <xsd:import namespace="e47ca992-6964-4c8f-9006-603f6fda7300"/>
    <xsd:element name="properties">
      <xsd:complexType>
        <xsd:sequence>
          <xsd:element name="documentManagement">
            <xsd:complexType>
              <xsd:all>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7ca992-6964-4c8f-9006-603f6fda7300"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FCA2DB5-B1E4-4744-B114-19168EAA9535}">
  <ds:schemaRefs>
    <ds:schemaRef ds:uri="http://schemas.microsoft.com/sharepoint/v3/contenttype/forms"/>
  </ds:schemaRefs>
</ds:datastoreItem>
</file>

<file path=customXml/itemProps2.xml><?xml version="1.0" encoding="utf-8"?>
<ds:datastoreItem xmlns:ds="http://schemas.openxmlformats.org/officeDocument/2006/customXml" ds:itemID="{D026967B-6C42-4C7D-BE0A-26536F055235}">
  <ds:schemaRefs>
    <ds:schemaRef ds:uri="http://purl.org/dc/elements/1.1/"/>
    <ds:schemaRef ds:uri="e47ca992-6964-4c8f-9006-603f6fda7300"/>
    <ds:schemaRef ds:uri="http://schemas.microsoft.com/office/2006/documentManagement/types"/>
    <ds:schemaRef ds:uri="http://purl.org/dc/terms/"/>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67310AB3-3EFD-4496-B26F-3A01E1C213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7ca992-6964-4c8f-9006-603f6fda73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1490592338</TotalTime>
  <Pages>1237561</Pages>
  <Words>1793</Words>
  <Application>Microsoft Office PowerPoint</Application>
  <PresentationFormat>Widescreen</PresentationFormat>
  <Paragraphs>205</Paragraphs>
  <Slides>23</Slides>
  <Notes>23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3" baseType="lpstr">
      <vt:lpstr>Arial</vt:lpstr>
      <vt:lpstr>Book Antiqua</vt:lpstr>
      <vt:lpstr>Lucida Sans</vt:lpstr>
      <vt:lpstr>Symbol</vt:lpstr>
      <vt:lpstr>Times New Roman</vt:lpstr>
      <vt:lpstr>Wingdings</vt:lpstr>
      <vt:lpstr>Wingdings 2</vt:lpstr>
      <vt:lpstr>Wingdings 3</vt:lpstr>
      <vt:lpstr>Apex</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Retrofit of Steel Moment Frame Connections: Current Testing Program</dc:title>
  <dc:creator>UT</dc:creator>
  <cp:lastModifiedBy>Kristi Sattler</cp:lastModifiedBy>
  <cp:revision>1346190750</cp:revision>
  <cp:lastPrinted>2001-05-09T19:19:51Z</cp:lastPrinted>
  <dcterms:created xsi:type="dcterms:W3CDTF">1998-02-18T16:27:01Z</dcterms:created>
  <dcterms:modified xsi:type="dcterms:W3CDTF">2024-07-31T20:59:10Z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0x010100A023784741802F4AB5C7C95BAC740BC2</vt:lpwstr>
  </property>
</Properties>
</file>