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png" ContentType="image/pn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79" r:id="rId1"/>
  </p:sldMasterIdLst>
  <p:notesMasterIdLst>
    <p:notesMasterId r:id="rId101"/>
  </p:notesMasterIdLst>
  <p:handoutMasterIdLst>
    <p:handoutMasterId r:id="rId102"/>
  </p:handoutMasterIdLst>
  <p:sldIdLst>
    <p:sldId id="295" r:id="rId2"/>
    <p:sldId id="357" r:id="rId3"/>
    <p:sldId id="346" r:id="rId4"/>
    <p:sldId id="347" r:id="rId5"/>
    <p:sldId id="348" r:id="rId6"/>
    <p:sldId id="468" r:id="rId7"/>
    <p:sldId id="472" r:id="rId8"/>
    <p:sldId id="473" r:id="rId9"/>
    <p:sldId id="474" r:id="rId10"/>
    <p:sldId id="475" r:id="rId11"/>
    <p:sldId id="316" r:id="rId12"/>
    <p:sldId id="297" r:id="rId13"/>
    <p:sldId id="342" r:id="rId14"/>
    <p:sldId id="518" r:id="rId15"/>
    <p:sldId id="344" r:id="rId16"/>
    <p:sldId id="345" r:id="rId17"/>
    <p:sldId id="350" r:id="rId18"/>
    <p:sldId id="359" r:id="rId19"/>
    <p:sldId id="387" r:id="rId20"/>
    <p:sldId id="477" r:id="rId21"/>
    <p:sldId id="506" r:id="rId22"/>
    <p:sldId id="361" r:id="rId23"/>
    <p:sldId id="479" r:id="rId24"/>
    <p:sldId id="517" r:id="rId25"/>
    <p:sldId id="363" r:id="rId26"/>
    <p:sldId id="367" r:id="rId27"/>
    <p:sldId id="404" r:id="rId28"/>
    <p:sldId id="403" r:id="rId29"/>
    <p:sldId id="372" r:id="rId30"/>
    <p:sldId id="510" r:id="rId31"/>
    <p:sldId id="511" r:id="rId32"/>
    <p:sldId id="512" r:id="rId33"/>
    <p:sldId id="388" r:id="rId34"/>
    <p:sldId id="389" r:id="rId35"/>
    <p:sldId id="483" r:id="rId36"/>
    <p:sldId id="409" r:id="rId37"/>
    <p:sldId id="352" r:id="rId38"/>
    <p:sldId id="410" r:id="rId39"/>
    <p:sldId id="485" r:id="rId40"/>
    <p:sldId id="513" r:id="rId41"/>
    <p:sldId id="407" r:id="rId42"/>
    <p:sldId id="492" r:id="rId43"/>
    <p:sldId id="515" r:id="rId44"/>
    <p:sldId id="351" r:id="rId45"/>
    <p:sldId id="353" r:id="rId46"/>
    <p:sldId id="412" r:id="rId47"/>
    <p:sldId id="465" r:id="rId48"/>
    <p:sldId id="415" r:id="rId49"/>
    <p:sldId id="418" r:id="rId50"/>
    <p:sldId id="385" r:id="rId51"/>
    <p:sldId id="411" r:id="rId52"/>
    <p:sldId id="420" r:id="rId53"/>
    <p:sldId id="391" r:id="rId54"/>
    <p:sldId id="390" r:id="rId55"/>
    <p:sldId id="494" r:id="rId56"/>
    <p:sldId id="495" r:id="rId57"/>
    <p:sldId id="457" r:id="rId58"/>
    <p:sldId id="430" r:id="rId59"/>
    <p:sldId id="429" r:id="rId60"/>
    <p:sldId id="496" r:id="rId61"/>
    <p:sldId id="497" r:id="rId62"/>
    <p:sldId id="498" r:id="rId63"/>
    <p:sldId id="422" r:id="rId64"/>
    <p:sldId id="499" r:id="rId65"/>
    <p:sldId id="502" r:id="rId66"/>
    <p:sldId id="501" r:id="rId67"/>
    <p:sldId id="424" r:id="rId68"/>
    <p:sldId id="426" r:id="rId69"/>
    <p:sldId id="425" r:id="rId70"/>
    <p:sldId id="486" r:id="rId71"/>
    <p:sldId id="447" r:id="rId72"/>
    <p:sldId id="487" r:id="rId73"/>
    <p:sldId id="448" r:id="rId74"/>
    <p:sldId id="488" r:id="rId75"/>
    <p:sldId id="458" r:id="rId76"/>
    <p:sldId id="454" r:id="rId77"/>
    <p:sldId id="453" r:id="rId78"/>
    <p:sldId id="489" r:id="rId79"/>
    <p:sldId id="450" r:id="rId80"/>
    <p:sldId id="490" r:id="rId81"/>
    <p:sldId id="456" r:id="rId82"/>
    <p:sldId id="371" r:id="rId83"/>
    <p:sldId id="505" r:id="rId84"/>
    <p:sldId id="435" r:id="rId85"/>
    <p:sldId id="516" r:id="rId86"/>
    <p:sldId id="436" r:id="rId87"/>
    <p:sldId id="392" r:id="rId88"/>
    <p:sldId id="464" r:id="rId89"/>
    <p:sldId id="382" r:id="rId90"/>
    <p:sldId id="437" r:id="rId91"/>
    <p:sldId id="440" r:id="rId92"/>
    <p:sldId id="386" r:id="rId93"/>
    <p:sldId id="463" r:id="rId94"/>
    <p:sldId id="491" r:id="rId95"/>
    <p:sldId id="461" r:id="rId96"/>
    <p:sldId id="462" r:id="rId97"/>
    <p:sldId id="417" r:id="rId98"/>
    <p:sldId id="466" r:id="rId99"/>
    <p:sldId id="459" r:id="rId100"/>
  </p:sldIdLst>
  <p:sldSz cx="12192000" cy="6858000"/>
  <p:notesSz cx="7315200" cy="9601200"/>
  <p:defaultTextStyle>
    <a:defPPr>
      <a:defRPr lang="en-US"/>
    </a:defPPr>
    <a:lvl1pPr algn="ctr" rtl="0" fontAlgn="base">
      <a:spcBef>
        <a:spcPct val="0"/>
      </a:spcBef>
      <a:spcAft>
        <a:spcPct val="0"/>
      </a:spcAft>
      <a:defRPr sz="1400" kern="1200">
        <a:solidFill>
          <a:schemeClr val="tx1"/>
        </a:solidFill>
        <a:latin typeface="Tahoma" panose="020B0604030504040204" pitchFamily="34" charset="0"/>
        <a:ea typeface="+mn-ea"/>
        <a:cs typeface="Arial" panose="020B0604020202020204" pitchFamily="34" charset="0"/>
      </a:defRPr>
    </a:lvl1pPr>
    <a:lvl2pPr marL="457200" algn="ctr" rtl="0" fontAlgn="base">
      <a:spcBef>
        <a:spcPct val="0"/>
      </a:spcBef>
      <a:spcAft>
        <a:spcPct val="0"/>
      </a:spcAft>
      <a:defRPr sz="1400" kern="1200">
        <a:solidFill>
          <a:schemeClr val="tx1"/>
        </a:solidFill>
        <a:latin typeface="Tahoma" panose="020B0604030504040204" pitchFamily="34" charset="0"/>
        <a:ea typeface="+mn-ea"/>
        <a:cs typeface="Arial" panose="020B0604020202020204" pitchFamily="34" charset="0"/>
      </a:defRPr>
    </a:lvl2pPr>
    <a:lvl3pPr marL="914400" algn="ctr" rtl="0" fontAlgn="base">
      <a:spcBef>
        <a:spcPct val="0"/>
      </a:spcBef>
      <a:spcAft>
        <a:spcPct val="0"/>
      </a:spcAft>
      <a:defRPr sz="1400" kern="1200">
        <a:solidFill>
          <a:schemeClr val="tx1"/>
        </a:solidFill>
        <a:latin typeface="Tahoma" panose="020B0604030504040204" pitchFamily="34" charset="0"/>
        <a:ea typeface="+mn-ea"/>
        <a:cs typeface="Arial" panose="020B0604020202020204" pitchFamily="34" charset="0"/>
      </a:defRPr>
    </a:lvl3pPr>
    <a:lvl4pPr marL="1371600" algn="ctr" rtl="0" fontAlgn="base">
      <a:spcBef>
        <a:spcPct val="0"/>
      </a:spcBef>
      <a:spcAft>
        <a:spcPct val="0"/>
      </a:spcAft>
      <a:defRPr sz="1400" kern="1200">
        <a:solidFill>
          <a:schemeClr val="tx1"/>
        </a:solidFill>
        <a:latin typeface="Tahoma" panose="020B0604030504040204" pitchFamily="34" charset="0"/>
        <a:ea typeface="+mn-ea"/>
        <a:cs typeface="Arial" panose="020B0604020202020204" pitchFamily="34" charset="0"/>
      </a:defRPr>
    </a:lvl4pPr>
    <a:lvl5pPr marL="1828800" algn="ctr" rtl="0" fontAlgn="base">
      <a:spcBef>
        <a:spcPct val="0"/>
      </a:spcBef>
      <a:spcAft>
        <a:spcPct val="0"/>
      </a:spcAft>
      <a:defRPr sz="1400" kern="1200">
        <a:solidFill>
          <a:schemeClr val="tx1"/>
        </a:solidFill>
        <a:latin typeface="Tahoma" panose="020B0604030504040204" pitchFamily="34" charset="0"/>
        <a:ea typeface="+mn-ea"/>
        <a:cs typeface="Arial" panose="020B0604020202020204" pitchFamily="34" charset="0"/>
      </a:defRPr>
    </a:lvl5pPr>
    <a:lvl6pPr marL="2286000" algn="l" defTabSz="914400" rtl="0" eaLnBrk="1" latinLnBrk="0" hangingPunct="1">
      <a:defRPr sz="1400" kern="1200">
        <a:solidFill>
          <a:schemeClr val="tx1"/>
        </a:solidFill>
        <a:latin typeface="Tahoma" panose="020B0604030504040204" pitchFamily="34" charset="0"/>
        <a:ea typeface="+mn-ea"/>
        <a:cs typeface="Arial" panose="020B0604020202020204" pitchFamily="34" charset="0"/>
      </a:defRPr>
    </a:lvl6pPr>
    <a:lvl7pPr marL="2743200" algn="l" defTabSz="914400" rtl="0" eaLnBrk="1" latinLnBrk="0" hangingPunct="1">
      <a:defRPr sz="1400" kern="1200">
        <a:solidFill>
          <a:schemeClr val="tx1"/>
        </a:solidFill>
        <a:latin typeface="Tahoma" panose="020B0604030504040204" pitchFamily="34" charset="0"/>
        <a:ea typeface="+mn-ea"/>
        <a:cs typeface="Arial" panose="020B0604020202020204" pitchFamily="34" charset="0"/>
      </a:defRPr>
    </a:lvl7pPr>
    <a:lvl8pPr marL="3200400" algn="l" defTabSz="914400" rtl="0" eaLnBrk="1" latinLnBrk="0" hangingPunct="1">
      <a:defRPr sz="1400" kern="1200">
        <a:solidFill>
          <a:schemeClr val="tx1"/>
        </a:solidFill>
        <a:latin typeface="Tahoma" panose="020B0604030504040204" pitchFamily="34" charset="0"/>
        <a:ea typeface="+mn-ea"/>
        <a:cs typeface="Arial" panose="020B0604020202020204" pitchFamily="34" charset="0"/>
      </a:defRPr>
    </a:lvl8pPr>
    <a:lvl9pPr marL="3657600" algn="l" defTabSz="914400" rtl="0" eaLnBrk="1" latinLnBrk="0" hangingPunct="1">
      <a:defRPr sz="1400" kern="1200">
        <a:solidFill>
          <a:schemeClr val="tx1"/>
        </a:solidFill>
        <a:latin typeface="Tahoma" panose="020B060403050404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userDrawn="1">
          <p15:clr>
            <a:srgbClr val="A4A3A4"/>
          </p15:clr>
        </p15:guide>
        <p15:guide id="2" pos="3841"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chemeClr val="tx1"/>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CCCCFF"/>
    <a:srgbClr val="FF9933"/>
    <a:srgbClr val="FFFF99"/>
    <a:srgbClr val="A9CEEF"/>
    <a:srgbClr val="BBD8F3"/>
    <a:srgbClr val="A2CAEE"/>
    <a:srgbClr val="9B320E"/>
    <a:srgbClr val="FF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797" autoAdjust="0"/>
    <p:restoredTop sz="72842" autoAdjust="0"/>
  </p:normalViewPr>
  <p:slideViewPr>
    <p:cSldViewPr snapToGrid="0">
      <p:cViewPr varScale="1">
        <p:scale>
          <a:sx n="81" d="100"/>
          <a:sy n="81" d="100"/>
        </p:scale>
        <p:origin x="1650" y="90"/>
      </p:cViewPr>
      <p:guideLst>
        <p:guide orient="horz" pos="2160"/>
        <p:guide pos="3841"/>
      </p:guideLst>
    </p:cSldViewPr>
  </p:slideViewPr>
  <p:outlineViewPr>
    <p:cViewPr>
      <p:scale>
        <a:sx n="33" d="100"/>
        <a:sy n="33" d="100"/>
      </p:scale>
      <p:origin x="0" y="0"/>
    </p:cViewPr>
  </p:outlineViewPr>
  <p:notesTextViewPr>
    <p:cViewPr>
      <p:scale>
        <a:sx n="3" d="2"/>
        <a:sy n="3" d="2"/>
      </p:scale>
      <p:origin x="0" y="0"/>
    </p:cViewPr>
  </p:notesTextViewPr>
  <p:sorterViewPr>
    <p:cViewPr>
      <p:scale>
        <a:sx n="33" d="100"/>
        <a:sy n="33" d="100"/>
      </p:scale>
      <p:origin x="0" y="0"/>
    </p:cViewPr>
  </p:sorter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handoutMaster" Target="handoutMasters/handoutMaster1.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80" Type="http://schemas.openxmlformats.org/officeDocument/2006/relationships/slide" Target="slides/slide79.xml"/><Relationship Id="rId85" Type="http://schemas.openxmlformats.org/officeDocument/2006/relationships/slide" Target="slides/slide84.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presProps" Target="pres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tableStyles" Target="tableStyles.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viewProps" Target="viewProps.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1588" y="-1588"/>
            <a:ext cx="3170238" cy="481013"/>
          </a:xfrm>
          <a:prstGeom prst="rect">
            <a:avLst/>
          </a:prstGeom>
          <a:noFill/>
          <a:ln w="9525">
            <a:noFill/>
            <a:miter lim="800000"/>
            <a:headEnd/>
            <a:tailEnd/>
          </a:ln>
          <a:effectLst/>
        </p:spPr>
        <p:txBody>
          <a:bodyPr vert="horz" wrap="square" lIns="20368" tIns="0" rIns="20368" bIns="0" numCol="1" anchor="t" anchorCtr="0" compatLnSpc="1">
            <a:prstTxWarp prst="textNoShape">
              <a:avLst/>
            </a:prstTxWarp>
          </a:bodyPr>
          <a:lstStyle>
            <a:lvl1pPr algn="l" eaLnBrk="0" hangingPunct="0">
              <a:defRPr sz="1100" i="1">
                <a:latin typeface="Times New Roman" pitchFamily="18" charset="0"/>
                <a:cs typeface="+mn-cs"/>
              </a:defRPr>
            </a:lvl1pPr>
          </a:lstStyle>
          <a:p>
            <a:pPr>
              <a:defRPr/>
            </a:pPr>
            <a:endParaRPr lang="en-US"/>
          </a:p>
        </p:txBody>
      </p:sp>
      <p:sp>
        <p:nvSpPr>
          <p:cNvPr id="3075" name="Rectangle 3"/>
          <p:cNvSpPr>
            <a:spLocks noGrp="1" noChangeArrowheads="1"/>
          </p:cNvSpPr>
          <p:nvPr>
            <p:ph type="dt" sz="quarter" idx="1"/>
          </p:nvPr>
        </p:nvSpPr>
        <p:spPr bwMode="auto">
          <a:xfrm>
            <a:off x="4144963" y="-1588"/>
            <a:ext cx="3170237" cy="481013"/>
          </a:xfrm>
          <a:prstGeom prst="rect">
            <a:avLst/>
          </a:prstGeom>
          <a:noFill/>
          <a:ln w="9525">
            <a:noFill/>
            <a:miter lim="800000"/>
            <a:headEnd/>
            <a:tailEnd/>
          </a:ln>
          <a:effectLst/>
        </p:spPr>
        <p:txBody>
          <a:bodyPr vert="horz" wrap="square" lIns="20368" tIns="0" rIns="20368" bIns="0" numCol="1" anchor="t" anchorCtr="0" compatLnSpc="1">
            <a:prstTxWarp prst="textNoShape">
              <a:avLst/>
            </a:prstTxWarp>
          </a:bodyPr>
          <a:lstStyle>
            <a:lvl1pPr algn="r" eaLnBrk="0" hangingPunct="0">
              <a:defRPr sz="1100" i="1">
                <a:latin typeface="Times New Roman" pitchFamily="18" charset="0"/>
                <a:cs typeface="+mn-cs"/>
              </a:defRPr>
            </a:lvl1pPr>
          </a:lstStyle>
          <a:p>
            <a:pPr>
              <a:defRPr/>
            </a:pPr>
            <a:endParaRPr lang="en-US"/>
          </a:p>
        </p:txBody>
      </p:sp>
      <p:sp>
        <p:nvSpPr>
          <p:cNvPr id="3076" name="Rectangle 4"/>
          <p:cNvSpPr>
            <a:spLocks noGrp="1" noChangeArrowheads="1"/>
          </p:cNvSpPr>
          <p:nvPr>
            <p:ph type="ftr" sz="quarter" idx="2"/>
          </p:nvPr>
        </p:nvSpPr>
        <p:spPr bwMode="auto">
          <a:xfrm>
            <a:off x="-1588" y="9120188"/>
            <a:ext cx="3170238" cy="481012"/>
          </a:xfrm>
          <a:prstGeom prst="rect">
            <a:avLst/>
          </a:prstGeom>
          <a:noFill/>
          <a:ln w="9525">
            <a:noFill/>
            <a:miter lim="800000"/>
            <a:headEnd/>
            <a:tailEnd/>
          </a:ln>
          <a:effectLst/>
        </p:spPr>
        <p:txBody>
          <a:bodyPr vert="horz" wrap="square" lIns="20368" tIns="0" rIns="20368" bIns="0" numCol="1" anchor="b" anchorCtr="0" compatLnSpc="1">
            <a:prstTxWarp prst="textNoShape">
              <a:avLst/>
            </a:prstTxWarp>
          </a:bodyPr>
          <a:lstStyle>
            <a:lvl1pPr algn="l" eaLnBrk="0" hangingPunct="0">
              <a:defRPr sz="1100" i="1">
                <a:latin typeface="Times New Roman" pitchFamily="18" charset="0"/>
                <a:cs typeface="+mn-cs"/>
              </a:defRPr>
            </a:lvl1pPr>
          </a:lstStyle>
          <a:p>
            <a:pPr>
              <a:defRPr/>
            </a:pPr>
            <a:endParaRPr lang="en-US"/>
          </a:p>
        </p:txBody>
      </p:sp>
      <p:sp>
        <p:nvSpPr>
          <p:cNvPr id="3077" name="Rectangle 5"/>
          <p:cNvSpPr>
            <a:spLocks noGrp="1" noChangeArrowheads="1"/>
          </p:cNvSpPr>
          <p:nvPr>
            <p:ph type="sldNum" sz="quarter" idx="3"/>
          </p:nvPr>
        </p:nvSpPr>
        <p:spPr bwMode="auto">
          <a:xfrm>
            <a:off x="4144963" y="9120188"/>
            <a:ext cx="3170237" cy="481012"/>
          </a:xfrm>
          <a:prstGeom prst="rect">
            <a:avLst/>
          </a:prstGeom>
          <a:noFill/>
          <a:ln w="9525">
            <a:noFill/>
            <a:miter lim="800000"/>
            <a:headEnd/>
            <a:tailEnd/>
          </a:ln>
          <a:effectLst/>
        </p:spPr>
        <p:txBody>
          <a:bodyPr vert="horz" wrap="square" lIns="20368" tIns="0" rIns="20368" bIns="0" numCol="1" anchor="b" anchorCtr="0" compatLnSpc="1">
            <a:prstTxWarp prst="textNoShape">
              <a:avLst/>
            </a:prstTxWarp>
          </a:bodyPr>
          <a:lstStyle>
            <a:lvl1pPr algn="r" eaLnBrk="0" hangingPunct="0">
              <a:defRPr sz="1100" i="1">
                <a:latin typeface="Times New Roman" panose="02020603050405020304" pitchFamily="18" charset="0"/>
              </a:defRPr>
            </a:lvl1pPr>
          </a:lstStyle>
          <a:p>
            <a:fld id="{36465686-E263-44EC-AE3D-8798AB4FAE70}" type="slidenum">
              <a:rPr lang="en-US" altLang="en-US"/>
              <a:pPr/>
              <a:t>‹#›</a:t>
            </a:fld>
            <a:endParaRPr lang="en-US" altLang="en-US"/>
          </a:p>
        </p:txBody>
      </p:sp>
    </p:spTree>
    <p:extLst>
      <p:ext uri="{BB962C8B-B14F-4D97-AF65-F5344CB8AC3E}">
        <p14:creationId xmlns:p14="http://schemas.microsoft.com/office/powerpoint/2010/main" val="193645617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hdr" sz="quarter"/>
          </p:nvPr>
        </p:nvSpPr>
        <p:spPr bwMode="auto">
          <a:xfrm>
            <a:off x="-1588" y="-1588"/>
            <a:ext cx="3170238" cy="481013"/>
          </a:xfrm>
          <a:prstGeom prst="rect">
            <a:avLst/>
          </a:prstGeom>
          <a:noFill/>
          <a:ln w="9525">
            <a:noFill/>
            <a:miter lim="800000"/>
            <a:headEnd/>
            <a:tailEnd/>
          </a:ln>
          <a:effectLst/>
        </p:spPr>
        <p:txBody>
          <a:bodyPr vert="horz" wrap="square" lIns="20368" tIns="0" rIns="20368" bIns="0" numCol="1" anchor="t" anchorCtr="0" compatLnSpc="1">
            <a:prstTxWarp prst="textNoShape">
              <a:avLst/>
            </a:prstTxWarp>
          </a:bodyPr>
          <a:lstStyle>
            <a:lvl1pPr algn="l" eaLnBrk="0" hangingPunct="0">
              <a:defRPr sz="1100" i="1">
                <a:latin typeface="Times New Roman" pitchFamily="18" charset="0"/>
                <a:cs typeface="+mn-cs"/>
              </a:defRPr>
            </a:lvl1pPr>
          </a:lstStyle>
          <a:p>
            <a:pPr>
              <a:defRPr/>
            </a:pPr>
            <a:endParaRPr lang="en-US"/>
          </a:p>
        </p:txBody>
      </p:sp>
      <p:sp>
        <p:nvSpPr>
          <p:cNvPr id="2051" name="Rectangle 3"/>
          <p:cNvSpPr>
            <a:spLocks noGrp="1" noChangeArrowheads="1"/>
          </p:cNvSpPr>
          <p:nvPr>
            <p:ph type="dt" idx="1"/>
          </p:nvPr>
        </p:nvSpPr>
        <p:spPr bwMode="auto">
          <a:xfrm>
            <a:off x="4144963" y="-1588"/>
            <a:ext cx="3170237" cy="481013"/>
          </a:xfrm>
          <a:prstGeom prst="rect">
            <a:avLst/>
          </a:prstGeom>
          <a:noFill/>
          <a:ln w="9525">
            <a:noFill/>
            <a:miter lim="800000"/>
            <a:headEnd/>
            <a:tailEnd/>
          </a:ln>
          <a:effectLst/>
        </p:spPr>
        <p:txBody>
          <a:bodyPr vert="horz" wrap="square" lIns="20368" tIns="0" rIns="20368" bIns="0" numCol="1" anchor="t" anchorCtr="0" compatLnSpc="1">
            <a:prstTxWarp prst="textNoShape">
              <a:avLst/>
            </a:prstTxWarp>
          </a:bodyPr>
          <a:lstStyle>
            <a:lvl1pPr algn="r" eaLnBrk="0" hangingPunct="0">
              <a:defRPr sz="1100" i="1">
                <a:latin typeface="Times New Roman" pitchFamily="18" charset="0"/>
                <a:cs typeface="+mn-cs"/>
              </a:defRPr>
            </a:lvl1pPr>
          </a:lstStyle>
          <a:p>
            <a:pPr>
              <a:defRPr/>
            </a:pPr>
            <a:endParaRPr lang="en-US"/>
          </a:p>
        </p:txBody>
      </p:sp>
      <p:sp>
        <p:nvSpPr>
          <p:cNvPr id="2052" name="Rectangle 4"/>
          <p:cNvSpPr>
            <a:spLocks noGrp="1" noChangeArrowheads="1"/>
          </p:cNvSpPr>
          <p:nvPr>
            <p:ph type="ftr" sz="quarter" idx="4"/>
          </p:nvPr>
        </p:nvSpPr>
        <p:spPr bwMode="auto">
          <a:xfrm>
            <a:off x="-1588" y="9120188"/>
            <a:ext cx="3170238" cy="481012"/>
          </a:xfrm>
          <a:prstGeom prst="rect">
            <a:avLst/>
          </a:prstGeom>
          <a:noFill/>
          <a:ln w="9525">
            <a:noFill/>
            <a:miter lim="800000"/>
            <a:headEnd/>
            <a:tailEnd/>
          </a:ln>
          <a:effectLst/>
        </p:spPr>
        <p:txBody>
          <a:bodyPr vert="horz" wrap="square" lIns="20368" tIns="0" rIns="20368" bIns="0" numCol="1" anchor="b" anchorCtr="0" compatLnSpc="1">
            <a:prstTxWarp prst="textNoShape">
              <a:avLst/>
            </a:prstTxWarp>
          </a:bodyPr>
          <a:lstStyle>
            <a:lvl1pPr algn="l" eaLnBrk="0" hangingPunct="0">
              <a:defRPr sz="1100" i="1">
                <a:latin typeface="Times New Roman" pitchFamily="18" charset="0"/>
                <a:cs typeface="+mn-cs"/>
              </a:defRPr>
            </a:lvl1pPr>
          </a:lstStyle>
          <a:p>
            <a:pPr>
              <a:defRPr/>
            </a:pPr>
            <a:endParaRPr lang="en-US"/>
          </a:p>
        </p:txBody>
      </p:sp>
      <p:sp>
        <p:nvSpPr>
          <p:cNvPr id="2053" name="Rectangle 5"/>
          <p:cNvSpPr>
            <a:spLocks noGrp="1" noChangeArrowheads="1"/>
          </p:cNvSpPr>
          <p:nvPr>
            <p:ph type="sldNum" sz="quarter" idx="5"/>
          </p:nvPr>
        </p:nvSpPr>
        <p:spPr bwMode="auto">
          <a:xfrm>
            <a:off x="4144963" y="9120188"/>
            <a:ext cx="3170237" cy="481012"/>
          </a:xfrm>
          <a:prstGeom prst="rect">
            <a:avLst/>
          </a:prstGeom>
          <a:noFill/>
          <a:ln w="9525">
            <a:noFill/>
            <a:miter lim="800000"/>
            <a:headEnd/>
            <a:tailEnd/>
          </a:ln>
          <a:effectLst/>
        </p:spPr>
        <p:txBody>
          <a:bodyPr vert="horz" wrap="square" lIns="20368" tIns="0" rIns="20368" bIns="0" numCol="1" anchor="b" anchorCtr="0" compatLnSpc="1">
            <a:prstTxWarp prst="textNoShape">
              <a:avLst/>
            </a:prstTxWarp>
          </a:bodyPr>
          <a:lstStyle>
            <a:lvl1pPr algn="r" eaLnBrk="0" hangingPunct="0">
              <a:defRPr sz="1100" i="1">
                <a:latin typeface="Times New Roman" panose="02020603050405020304" pitchFamily="18" charset="0"/>
              </a:defRPr>
            </a:lvl1pPr>
          </a:lstStyle>
          <a:p>
            <a:fld id="{4BD4B07B-42CD-44FA-8FF4-DA0216EC7EFE}" type="slidenum">
              <a:rPr lang="en-US" altLang="en-US"/>
              <a:pPr/>
              <a:t>‹#›</a:t>
            </a:fld>
            <a:endParaRPr lang="en-US" altLang="en-US"/>
          </a:p>
        </p:txBody>
      </p:sp>
      <p:sp>
        <p:nvSpPr>
          <p:cNvPr id="2054" name="Rectangle 6"/>
          <p:cNvSpPr>
            <a:spLocks noGrp="1" noChangeArrowheads="1"/>
          </p:cNvSpPr>
          <p:nvPr>
            <p:ph type="body" sz="quarter" idx="3"/>
          </p:nvPr>
        </p:nvSpPr>
        <p:spPr bwMode="auto">
          <a:xfrm>
            <a:off x="973138" y="4560888"/>
            <a:ext cx="5365750" cy="4319587"/>
          </a:xfrm>
          <a:prstGeom prst="rect">
            <a:avLst/>
          </a:prstGeom>
          <a:noFill/>
          <a:ln w="9525">
            <a:noFill/>
            <a:miter lim="800000"/>
            <a:headEnd/>
            <a:tailEnd/>
          </a:ln>
          <a:effectLst/>
        </p:spPr>
        <p:txBody>
          <a:bodyPr vert="horz" wrap="square" lIns="98447" tIns="49224" rIns="98447" bIns="49224"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05479" name="Rectangle 7"/>
          <p:cNvSpPr>
            <a:spLocks noGrp="1" noRot="1" noChangeAspect="1" noChangeArrowheads="1" noTextEdit="1"/>
          </p:cNvSpPr>
          <p:nvPr>
            <p:ph type="sldImg" idx="2"/>
          </p:nvPr>
        </p:nvSpPr>
        <p:spPr bwMode="auto">
          <a:xfrm>
            <a:off x="469900" y="727075"/>
            <a:ext cx="6373813" cy="3586163"/>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sp>
    </p:spTree>
    <p:extLst>
      <p:ext uri="{BB962C8B-B14F-4D97-AF65-F5344CB8AC3E}">
        <p14:creationId xmlns:p14="http://schemas.microsoft.com/office/powerpoint/2010/main" val="4043322859"/>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Slide Image Placeholder 1"/>
          <p:cNvSpPr>
            <a:spLocks noGrp="1" noRot="1" noChangeAspect="1" noTextEdit="1"/>
          </p:cNvSpPr>
          <p:nvPr>
            <p:ph type="sldImg"/>
          </p:nvPr>
        </p:nvSpPr>
        <p:spPr>
          <a:xfrm>
            <a:off x="469900" y="727075"/>
            <a:ext cx="6373813" cy="3586163"/>
          </a:xfrm>
          <a:ln/>
        </p:spPr>
      </p:sp>
      <p:sp>
        <p:nvSpPr>
          <p:cNvPr id="10649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4" name="Slide Number Placeholder 3"/>
          <p:cNvSpPr>
            <a:spLocks noGrp="1"/>
          </p:cNvSpPr>
          <p:nvPr>
            <p:ph type="sldNum" sz="quarter" idx="5"/>
          </p:nvPr>
        </p:nvSpPr>
        <p:spPr/>
        <p:txBody>
          <a:bodyP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fld id="{8E327B8E-D0C7-460C-A65F-B30414F01D2D}" type="slidenum">
              <a:rPr lang="en-US" altLang="en-US" sz="1100">
                <a:latin typeface="Times New Roman" panose="02020603050405020304" pitchFamily="18" charset="0"/>
              </a:rPr>
              <a:pPr/>
              <a:t>1</a:t>
            </a:fld>
            <a:endParaRPr lang="en-US" altLang="en-US" sz="1100">
              <a:latin typeface="Times New Roman" panose="02020603050405020304" pitchFamily="18" charset="0"/>
            </a:endParaRPr>
          </a:p>
        </p:txBody>
      </p:sp>
    </p:spTree>
    <p:extLst>
      <p:ext uri="{BB962C8B-B14F-4D97-AF65-F5344CB8AC3E}">
        <p14:creationId xmlns:p14="http://schemas.microsoft.com/office/powerpoint/2010/main" val="31033014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Slide Image Placeholder 1"/>
          <p:cNvSpPr>
            <a:spLocks noGrp="1" noRot="1" noChangeAspect="1" noTextEdit="1"/>
          </p:cNvSpPr>
          <p:nvPr>
            <p:ph type="sldImg"/>
          </p:nvPr>
        </p:nvSpPr>
        <p:spPr>
          <a:xfrm>
            <a:off x="469900" y="727075"/>
            <a:ext cx="6373813" cy="3586163"/>
          </a:xfrm>
          <a:ln/>
        </p:spPr>
      </p:sp>
      <p:sp>
        <p:nvSpPr>
          <p:cNvPr id="11571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solidFill>
                  <a:schemeClr val="bg1"/>
                </a:solidFill>
              </a:rPr>
              <a:t>Maximum achieved load is therefore still </a:t>
            </a:r>
            <a:r>
              <a:rPr lang="en-US" altLang="en-US" i="1">
                <a:solidFill>
                  <a:schemeClr val="bg1"/>
                </a:solidFill>
              </a:rPr>
              <a:t>P=AF</a:t>
            </a:r>
            <a:r>
              <a:rPr lang="en-US" altLang="en-US" i="1" baseline="-25000">
                <a:solidFill>
                  <a:schemeClr val="bg1"/>
                </a:solidFill>
              </a:rPr>
              <a:t>y</a:t>
            </a:r>
            <a:r>
              <a:rPr lang="en-US" altLang="en-US" i="1">
                <a:solidFill>
                  <a:schemeClr val="bg1"/>
                </a:solidFill>
              </a:rPr>
              <a:t>,</a:t>
            </a:r>
            <a:r>
              <a:rPr lang="en-US" altLang="en-US">
                <a:solidFill>
                  <a:schemeClr val="bg1"/>
                </a:solidFill>
              </a:rPr>
              <a:t> but the load deflection curve is very different, stiffness is reduced.</a:t>
            </a:r>
            <a:endParaRPr lang="en-US" altLang="en-US"/>
          </a:p>
        </p:txBody>
      </p:sp>
      <p:sp>
        <p:nvSpPr>
          <p:cNvPr id="28676" name="Slide Number Placeholder 3"/>
          <p:cNvSpPr txBox="1">
            <a:spLocks noGrp="1"/>
          </p:cNvSpPr>
          <p:nvPr/>
        </p:nvSpPr>
        <p:spPr bwMode="auto">
          <a:xfrm>
            <a:off x="4144963" y="9120188"/>
            <a:ext cx="3170237" cy="481012"/>
          </a:xfrm>
          <a:prstGeom prst="rect">
            <a:avLst/>
          </a:prstGeom>
          <a:noFill/>
          <a:ln>
            <a:miter lim="800000"/>
            <a:headEnd/>
            <a:tailEnd/>
          </a:ln>
        </p:spPr>
        <p:txBody>
          <a:bodyPr lIns="20368" tIns="0" rIns="20368" bIns="0" anchor="b"/>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r"/>
            <a:fld id="{CF5E40AC-0AF5-472A-8EA7-7EC45F891C07}" type="slidenum">
              <a:rPr lang="en-US" altLang="en-US" sz="1100" i="1">
                <a:latin typeface="Times New Roman" panose="02020603050405020304" pitchFamily="18" charset="0"/>
              </a:rPr>
              <a:pPr algn="r"/>
              <a:t>10</a:t>
            </a:fld>
            <a:endParaRPr lang="en-US" altLang="en-US" sz="1100" i="1">
              <a:latin typeface="Times New Roman" panose="02020603050405020304" pitchFamily="18" charset="0"/>
            </a:endParaRPr>
          </a:p>
        </p:txBody>
      </p:sp>
    </p:spTree>
    <p:extLst>
      <p:ext uri="{BB962C8B-B14F-4D97-AF65-F5344CB8AC3E}">
        <p14:creationId xmlns:p14="http://schemas.microsoft.com/office/powerpoint/2010/main" val="267756631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8" name="Slide Image Placeholder 1"/>
          <p:cNvSpPr>
            <a:spLocks noGrp="1" noRot="1" noChangeAspect="1" noTextEdit="1"/>
          </p:cNvSpPr>
          <p:nvPr>
            <p:ph type="sldImg"/>
          </p:nvPr>
        </p:nvSpPr>
        <p:spPr>
          <a:xfrm>
            <a:off x="469900" y="727075"/>
            <a:ext cx="6373813" cy="3586163"/>
          </a:xfrm>
          <a:ln/>
        </p:spPr>
      </p:sp>
      <p:sp>
        <p:nvSpPr>
          <p:cNvPr id="11673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28676" name="Slide Number Placeholder 3"/>
          <p:cNvSpPr>
            <a:spLocks noGrp="1"/>
          </p:cNvSpPr>
          <p:nvPr>
            <p:ph type="sldNum" sz="quarter" idx="5"/>
          </p:nvPr>
        </p:nvSpPr>
        <p:spPr/>
        <p:txBody>
          <a:bodyP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fld id="{0881BB11-CAF3-4B2B-9B7C-A785B5A606A1}" type="slidenum">
              <a:rPr lang="en-US" altLang="en-US" sz="1100">
                <a:latin typeface="Times New Roman" panose="02020603050405020304" pitchFamily="18" charset="0"/>
              </a:rPr>
              <a:pPr/>
              <a:t>11</a:t>
            </a:fld>
            <a:endParaRPr lang="en-US" altLang="en-US" sz="1100">
              <a:latin typeface="Times New Roman" panose="02020603050405020304" pitchFamily="18" charset="0"/>
            </a:endParaRPr>
          </a:p>
        </p:txBody>
      </p:sp>
    </p:spTree>
    <p:extLst>
      <p:ext uri="{BB962C8B-B14F-4D97-AF65-F5344CB8AC3E}">
        <p14:creationId xmlns:p14="http://schemas.microsoft.com/office/powerpoint/2010/main" val="287942977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2" name="Slide Image Placeholder 1"/>
          <p:cNvSpPr>
            <a:spLocks noGrp="1" noRot="1" noChangeAspect="1" noTextEdit="1"/>
          </p:cNvSpPr>
          <p:nvPr>
            <p:ph type="sldImg"/>
          </p:nvPr>
        </p:nvSpPr>
        <p:spPr>
          <a:xfrm>
            <a:off x="469900" y="727075"/>
            <a:ext cx="6373813" cy="3586163"/>
          </a:xfrm>
          <a:ln/>
        </p:spPr>
      </p:sp>
      <p:sp>
        <p:nvSpPr>
          <p:cNvPr id="11776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t>A handout from any structural analysis text is worthwhile to show the derivation of the Euler Buckling Equation.</a:t>
            </a:r>
          </a:p>
        </p:txBody>
      </p:sp>
      <p:sp>
        <p:nvSpPr>
          <p:cNvPr id="28676" name="Slide Number Placeholder 3"/>
          <p:cNvSpPr>
            <a:spLocks noGrp="1"/>
          </p:cNvSpPr>
          <p:nvPr>
            <p:ph type="sldNum" sz="quarter" idx="5"/>
          </p:nvPr>
        </p:nvSpPr>
        <p:spPr/>
        <p:txBody>
          <a:bodyP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fld id="{A770B269-8AC5-4520-BE30-7FFD7C7386BB}" type="slidenum">
              <a:rPr lang="en-US" altLang="en-US" sz="1100">
                <a:latin typeface="Times New Roman" panose="02020603050405020304" pitchFamily="18" charset="0"/>
              </a:rPr>
              <a:pPr/>
              <a:t>12</a:t>
            </a:fld>
            <a:endParaRPr lang="en-US" altLang="en-US" sz="1100">
              <a:latin typeface="Times New Roman" panose="02020603050405020304" pitchFamily="18" charset="0"/>
            </a:endParaRPr>
          </a:p>
        </p:txBody>
      </p:sp>
    </p:spTree>
    <p:extLst>
      <p:ext uri="{BB962C8B-B14F-4D97-AF65-F5344CB8AC3E}">
        <p14:creationId xmlns:p14="http://schemas.microsoft.com/office/powerpoint/2010/main" val="183452348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Slide Image Placeholder 1"/>
          <p:cNvSpPr>
            <a:spLocks noGrp="1" noRot="1" noChangeAspect="1" noTextEdit="1"/>
          </p:cNvSpPr>
          <p:nvPr>
            <p:ph type="sldImg"/>
          </p:nvPr>
        </p:nvSpPr>
        <p:spPr>
          <a:xfrm>
            <a:off x="469900" y="727075"/>
            <a:ext cx="6373813" cy="3586163"/>
          </a:xfrm>
          <a:ln/>
        </p:spPr>
      </p:sp>
      <p:sp>
        <p:nvSpPr>
          <p:cNvPr id="11878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t>At the bifurcation point the member is mathematically indifferent between carrying additional load with no deflection or deflecting with no additional load strength. However, any actual member will have some perturbation (slight out of straightness or imperfect end conditions, etc.) which will make additional load impossible. It is also important to note that while the load deflection plots are typically shown as above, the theory is only valid for </a:t>
            </a:r>
            <a:r>
              <a:rPr lang="en-US" altLang="en-US" b="1" i="1"/>
              <a:t>small</a:t>
            </a:r>
            <a:r>
              <a:rPr lang="en-US" altLang="en-US"/>
              <a:t> deflections. Therefore the plot does not accurately describe actual column behavior.</a:t>
            </a:r>
          </a:p>
        </p:txBody>
      </p:sp>
      <p:sp>
        <p:nvSpPr>
          <p:cNvPr id="28676" name="Slide Number Placeholder 3"/>
          <p:cNvSpPr>
            <a:spLocks noGrp="1"/>
          </p:cNvSpPr>
          <p:nvPr>
            <p:ph type="sldNum" sz="quarter" idx="5"/>
          </p:nvPr>
        </p:nvSpPr>
        <p:spPr/>
        <p:txBody>
          <a:bodyP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fld id="{2493668B-AD11-44E9-8EB4-91F2554B659E}" type="slidenum">
              <a:rPr lang="en-US" altLang="en-US" sz="1100">
                <a:latin typeface="Times New Roman" panose="02020603050405020304" pitchFamily="18" charset="0"/>
              </a:rPr>
              <a:pPr/>
              <a:t>13</a:t>
            </a:fld>
            <a:endParaRPr lang="en-US" altLang="en-US" sz="1100">
              <a:latin typeface="Times New Roman" panose="02020603050405020304" pitchFamily="18" charset="0"/>
            </a:endParaRPr>
          </a:p>
        </p:txBody>
      </p:sp>
    </p:spTree>
    <p:extLst>
      <p:ext uri="{BB962C8B-B14F-4D97-AF65-F5344CB8AC3E}">
        <p14:creationId xmlns:p14="http://schemas.microsoft.com/office/powerpoint/2010/main" val="359082492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10" name="Slide Image Placeholder 1"/>
          <p:cNvSpPr>
            <a:spLocks noGrp="1" noRot="1" noChangeAspect="1" noTextEdit="1"/>
          </p:cNvSpPr>
          <p:nvPr>
            <p:ph type="sldImg"/>
          </p:nvPr>
        </p:nvSpPr>
        <p:spPr>
          <a:xfrm>
            <a:off x="469900" y="727075"/>
            <a:ext cx="6373813" cy="3586163"/>
          </a:xfrm>
          <a:ln/>
        </p:spPr>
      </p:sp>
      <p:sp>
        <p:nvSpPr>
          <p:cNvPr id="11981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t>Euler Buckling plot of strength versus column length for a W-shape – note that each axis has a different strength – the lowest controls. Often a demonstration of buckling of an I-shape foam beam or slender ruler is effective. Students intuitively understand the controlling buckling axis-this plot provides a descriptive justification.</a:t>
            </a:r>
          </a:p>
        </p:txBody>
      </p:sp>
      <p:sp>
        <p:nvSpPr>
          <p:cNvPr id="28676" name="Slide Number Placeholder 3"/>
          <p:cNvSpPr txBox="1">
            <a:spLocks noGrp="1"/>
          </p:cNvSpPr>
          <p:nvPr/>
        </p:nvSpPr>
        <p:spPr bwMode="auto">
          <a:xfrm>
            <a:off x="4144963" y="9120188"/>
            <a:ext cx="3170237" cy="481012"/>
          </a:xfrm>
          <a:prstGeom prst="rect">
            <a:avLst/>
          </a:prstGeom>
          <a:noFill/>
          <a:ln>
            <a:miter lim="800000"/>
            <a:headEnd/>
            <a:tailEnd/>
          </a:ln>
        </p:spPr>
        <p:txBody>
          <a:bodyPr lIns="20368" tIns="0" rIns="20368" bIns="0" anchor="b"/>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r"/>
            <a:fld id="{316BC457-54F1-4589-9C21-A9A3A9FD17EB}" type="slidenum">
              <a:rPr lang="en-US" altLang="en-US" sz="1100" i="1">
                <a:latin typeface="Times New Roman" panose="02020603050405020304" pitchFamily="18" charset="0"/>
              </a:rPr>
              <a:pPr algn="r"/>
              <a:t>14</a:t>
            </a:fld>
            <a:endParaRPr lang="en-US" altLang="en-US" sz="1100" i="1">
              <a:latin typeface="Times New Roman" panose="02020603050405020304" pitchFamily="18" charset="0"/>
            </a:endParaRPr>
          </a:p>
        </p:txBody>
      </p:sp>
    </p:spTree>
    <p:extLst>
      <p:ext uri="{BB962C8B-B14F-4D97-AF65-F5344CB8AC3E}">
        <p14:creationId xmlns:p14="http://schemas.microsoft.com/office/powerpoint/2010/main" val="10482483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4" name="Slide Image Placeholder 1"/>
          <p:cNvSpPr>
            <a:spLocks noGrp="1" noRot="1" noChangeAspect="1" noTextEdit="1"/>
          </p:cNvSpPr>
          <p:nvPr>
            <p:ph type="sldImg"/>
          </p:nvPr>
        </p:nvSpPr>
        <p:spPr>
          <a:xfrm>
            <a:off x="469900" y="727075"/>
            <a:ext cx="6373813" cy="3586163"/>
          </a:xfrm>
          <a:ln/>
        </p:spPr>
      </p:sp>
      <p:sp>
        <p:nvSpPr>
          <p:cNvPr id="12083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28676" name="Slide Number Placeholder 3"/>
          <p:cNvSpPr>
            <a:spLocks noGrp="1"/>
          </p:cNvSpPr>
          <p:nvPr>
            <p:ph type="sldNum" sz="quarter" idx="5"/>
          </p:nvPr>
        </p:nvSpPr>
        <p:spPr/>
        <p:txBody>
          <a:bodyP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fld id="{5DDD0CD4-1BB1-44D4-8398-084C2E83591E}" type="slidenum">
              <a:rPr lang="en-US" altLang="en-US" sz="1100">
                <a:latin typeface="Times New Roman" panose="02020603050405020304" pitchFamily="18" charset="0"/>
              </a:rPr>
              <a:pPr/>
              <a:t>15</a:t>
            </a:fld>
            <a:endParaRPr lang="en-US" altLang="en-US" sz="1100">
              <a:latin typeface="Times New Roman" panose="02020603050405020304" pitchFamily="18" charset="0"/>
            </a:endParaRPr>
          </a:p>
        </p:txBody>
      </p:sp>
    </p:spTree>
    <p:extLst>
      <p:ext uri="{BB962C8B-B14F-4D97-AF65-F5344CB8AC3E}">
        <p14:creationId xmlns:p14="http://schemas.microsoft.com/office/powerpoint/2010/main" val="369214962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Slide Image Placeholder 1"/>
          <p:cNvSpPr>
            <a:spLocks noGrp="1" noRot="1" noChangeAspect="1" noTextEdit="1"/>
          </p:cNvSpPr>
          <p:nvPr>
            <p:ph type="sldImg"/>
          </p:nvPr>
        </p:nvSpPr>
        <p:spPr>
          <a:xfrm>
            <a:off x="469900" y="727075"/>
            <a:ext cx="6373813" cy="3586163"/>
          </a:xfrm>
          <a:ln/>
        </p:spPr>
      </p:sp>
      <p:sp>
        <p:nvSpPr>
          <p:cNvPr id="12185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t>For a given column length, the maximum value of </a:t>
            </a:r>
            <a:r>
              <a:rPr lang="en-US" altLang="en-US" i="1"/>
              <a:t>L/r</a:t>
            </a:r>
            <a:r>
              <a:rPr lang="en-US" altLang="en-US"/>
              <a:t> will occur when </a:t>
            </a:r>
            <a:r>
              <a:rPr lang="en-US" altLang="en-US" i="1"/>
              <a:t>r</a:t>
            </a:r>
            <a:r>
              <a:rPr lang="en-US" altLang="en-US"/>
              <a:t> is a minimum.</a:t>
            </a:r>
          </a:p>
          <a:p>
            <a:r>
              <a:rPr lang="en-US" altLang="en-US"/>
              <a:t>For a given column shape, the maximum value of </a:t>
            </a:r>
            <a:r>
              <a:rPr lang="en-US" altLang="en-US" i="1"/>
              <a:t>L/r</a:t>
            </a:r>
            <a:r>
              <a:rPr lang="en-US" altLang="en-US"/>
              <a:t> will occur when </a:t>
            </a:r>
            <a:r>
              <a:rPr lang="en-US" altLang="en-US" i="1"/>
              <a:t>L</a:t>
            </a:r>
            <a:r>
              <a:rPr lang="en-US" altLang="en-US"/>
              <a:t> is a maximum</a:t>
            </a:r>
          </a:p>
        </p:txBody>
      </p:sp>
      <p:sp>
        <p:nvSpPr>
          <p:cNvPr id="28676" name="Slide Number Placeholder 3"/>
          <p:cNvSpPr>
            <a:spLocks noGrp="1"/>
          </p:cNvSpPr>
          <p:nvPr>
            <p:ph type="sldNum" sz="quarter" idx="5"/>
          </p:nvPr>
        </p:nvSpPr>
        <p:spPr/>
        <p:txBody>
          <a:bodyP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fld id="{DB13D76E-6E7E-449E-94EC-B98D62DA07CD}" type="slidenum">
              <a:rPr lang="en-US" altLang="en-US" sz="1100">
                <a:latin typeface="Times New Roman" panose="02020603050405020304" pitchFamily="18" charset="0"/>
              </a:rPr>
              <a:pPr/>
              <a:t>16</a:t>
            </a:fld>
            <a:endParaRPr lang="en-US" altLang="en-US" sz="1100">
              <a:latin typeface="Times New Roman" panose="02020603050405020304" pitchFamily="18" charset="0"/>
            </a:endParaRPr>
          </a:p>
        </p:txBody>
      </p:sp>
    </p:spTree>
    <p:extLst>
      <p:ext uri="{BB962C8B-B14F-4D97-AF65-F5344CB8AC3E}">
        <p14:creationId xmlns:p14="http://schemas.microsoft.com/office/powerpoint/2010/main" val="215966274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Slide Image Placeholder 1"/>
          <p:cNvSpPr>
            <a:spLocks noGrp="1" noRot="1" noChangeAspect="1" noTextEdit="1"/>
          </p:cNvSpPr>
          <p:nvPr>
            <p:ph type="sldImg"/>
          </p:nvPr>
        </p:nvSpPr>
        <p:spPr>
          <a:xfrm>
            <a:off x="469900" y="727075"/>
            <a:ext cx="6373813" cy="3586163"/>
          </a:xfrm>
          <a:ln/>
        </p:spPr>
      </p:sp>
      <p:sp>
        <p:nvSpPr>
          <p:cNvPr id="12288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28676" name="Slide Number Placeholder 3"/>
          <p:cNvSpPr>
            <a:spLocks noGrp="1"/>
          </p:cNvSpPr>
          <p:nvPr>
            <p:ph type="sldNum" sz="quarter" idx="5"/>
          </p:nvPr>
        </p:nvSpPr>
        <p:spPr/>
        <p:txBody>
          <a:bodyP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fld id="{8B20ED43-7E6A-447A-AAC8-8CDD5A131674}" type="slidenum">
              <a:rPr lang="en-US" altLang="en-US" sz="1100">
                <a:latin typeface="Times New Roman" panose="02020603050405020304" pitchFamily="18" charset="0"/>
              </a:rPr>
              <a:pPr/>
              <a:t>17</a:t>
            </a:fld>
            <a:endParaRPr lang="en-US" altLang="en-US" sz="1100">
              <a:latin typeface="Times New Roman" panose="02020603050405020304" pitchFamily="18" charset="0"/>
            </a:endParaRPr>
          </a:p>
        </p:txBody>
      </p:sp>
    </p:spTree>
    <p:extLst>
      <p:ext uri="{BB962C8B-B14F-4D97-AF65-F5344CB8AC3E}">
        <p14:creationId xmlns:p14="http://schemas.microsoft.com/office/powerpoint/2010/main" val="226130395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Slide Image Placeholder 1"/>
          <p:cNvSpPr>
            <a:spLocks noGrp="1" noRot="1" noChangeAspect="1" noTextEdit="1"/>
          </p:cNvSpPr>
          <p:nvPr>
            <p:ph type="sldImg"/>
          </p:nvPr>
        </p:nvSpPr>
        <p:spPr>
          <a:xfrm>
            <a:off x="469900" y="727075"/>
            <a:ext cx="6373813" cy="3586163"/>
          </a:xfrm>
          <a:ln/>
        </p:spPr>
      </p:sp>
      <p:sp>
        <p:nvSpPr>
          <p:cNvPr id="12390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t>First, what are the effects of a column that is not perfectly straight as expected by the Euler Buckling derivation? ASTM limits are noted to show that these are expected in an actual shape. The ASTM limits may change in the future, but the concept is the same regardless of the limiting value. An initial displacement</a:t>
            </a:r>
            <a:r>
              <a:rPr lang="en-US" altLang="en-US" dirty="0">
                <a:latin typeface="Symbol" panose="05050102010706020507" pitchFamily="18" charset="2"/>
              </a:rPr>
              <a:t> </a:t>
            </a:r>
            <a:r>
              <a:rPr lang="en-US" altLang="en-US" dirty="0">
                <a:latin typeface="Symbol" panose="05050102010706020507" pitchFamily="18" charset="2"/>
                <a:sym typeface="Symbol" panose="05050102010706020507" pitchFamily="18" charset="2"/>
              </a:rPr>
              <a:t></a:t>
            </a:r>
            <a:r>
              <a:rPr lang="en-US" altLang="en-US" baseline="-25000" dirty="0">
                <a:latin typeface="Symbol" panose="05050102010706020507" pitchFamily="18" charset="2"/>
              </a:rPr>
              <a:t>0</a:t>
            </a:r>
            <a:r>
              <a:rPr lang="en-US" altLang="en-US" dirty="0"/>
              <a:t>, causes an initial moment along the length of the section, P</a:t>
            </a:r>
            <a:r>
              <a:rPr lang="en-US" altLang="en-US" dirty="0">
                <a:latin typeface="Symbol" panose="05050102010706020507" pitchFamily="18" charset="2"/>
                <a:sym typeface="Symbol" panose="05050102010706020507" pitchFamily="18" charset="2"/>
              </a:rPr>
              <a:t></a:t>
            </a:r>
            <a:r>
              <a:rPr lang="en-US" altLang="en-US" baseline="-25000" dirty="0">
                <a:latin typeface="Symbol" panose="05050102010706020507" pitchFamily="18" charset="2"/>
                <a:sym typeface="Symbol" panose="05050102010706020507" pitchFamily="18" charset="2"/>
              </a:rPr>
              <a:t>0</a:t>
            </a:r>
            <a:r>
              <a:rPr lang="en-US" altLang="en-US" dirty="0"/>
              <a:t>. This is greatest at the location of maximum deflection. Elastic theory then predicts the solid line in the plot to the right. Actual behavior, shown as the dashed line, is due to the additional effects of inelastic behavior. Yielding occurs from a combination of stresses due to moment and axial loads.</a:t>
            </a:r>
          </a:p>
        </p:txBody>
      </p:sp>
      <p:sp>
        <p:nvSpPr>
          <p:cNvPr id="28676" name="Slide Number Placeholder 3"/>
          <p:cNvSpPr>
            <a:spLocks noGrp="1"/>
          </p:cNvSpPr>
          <p:nvPr>
            <p:ph type="sldNum" sz="quarter" idx="5"/>
          </p:nvPr>
        </p:nvSpPr>
        <p:spPr/>
        <p:txBody>
          <a:bodyP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fld id="{23A8DDB0-0327-423B-A903-29D91060DC05}" type="slidenum">
              <a:rPr lang="en-US" altLang="en-US" sz="1100">
                <a:latin typeface="Times New Roman" panose="02020603050405020304" pitchFamily="18" charset="0"/>
              </a:rPr>
              <a:pPr/>
              <a:t>18</a:t>
            </a:fld>
            <a:endParaRPr lang="en-US" altLang="en-US" sz="1100">
              <a:latin typeface="Times New Roman" panose="02020603050405020304" pitchFamily="18" charset="0"/>
            </a:endParaRPr>
          </a:p>
        </p:txBody>
      </p:sp>
    </p:spTree>
    <p:extLst>
      <p:ext uri="{BB962C8B-B14F-4D97-AF65-F5344CB8AC3E}">
        <p14:creationId xmlns:p14="http://schemas.microsoft.com/office/powerpoint/2010/main" val="73113966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30" name="Slide Image Placeholder 1"/>
          <p:cNvSpPr>
            <a:spLocks noGrp="1" noRot="1" noChangeAspect="1" noTextEdit="1"/>
          </p:cNvSpPr>
          <p:nvPr>
            <p:ph type="sldImg"/>
          </p:nvPr>
        </p:nvSpPr>
        <p:spPr>
          <a:xfrm>
            <a:off x="469900" y="727075"/>
            <a:ext cx="6373813" cy="3586163"/>
          </a:xfrm>
          <a:ln/>
        </p:spPr>
      </p:sp>
      <p:sp>
        <p:nvSpPr>
          <p:cNvPr id="12493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4" name="Slide Number Placeholder 3"/>
          <p:cNvSpPr>
            <a:spLocks noGrp="1"/>
          </p:cNvSpPr>
          <p:nvPr>
            <p:ph type="sldNum" sz="quarter" idx="5"/>
          </p:nvPr>
        </p:nvSpPr>
        <p:spPr/>
        <p:txBody>
          <a:bodyP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fld id="{E05FDE09-E9A9-437B-94F9-FA9B54AD7A7B}" type="slidenum">
              <a:rPr lang="en-US" altLang="en-US" sz="1100">
                <a:latin typeface="Times New Roman" panose="02020603050405020304" pitchFamily="18" charset="0"/>
              </a:rPr>
              <a:pPr/>
              <a:t>19</a:t>
            </a:fld>
            <a:endParaRPr lang="en-US" altLang="en-US" sz="1100">
              <a:latin typeface="Times New Roman" panose="02020603050405020304" pitchFamily="18" charset="0"/>
            </a:endParaRPr>
          </a:p>
        </p:txBody>
      </p:sp>
    </p:spTree>
    <p:extLst>
      <p:ext uri="{BB962C8B-B14F-4D97-AF65-F5344CB8AC3E}">
        <p14:creationId xmlns:p14="http://schemas.microsoft.com/office/powerpoint/2010/main" val="96099998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Slide Image Placeholder 1"/>
          <p:cNvSpPr>
            <a:spLocks noGrp="1" noRot="1" noChangeAspect="1" noTextEdit="1"/>
          </p:cNvSpPr>
          <p:nvPr>
            <p:ph type="sldImg"/>
          </p:nvPr>
        </p:nvSpPr>
        <p:spPr>
          <a:xfrm>
            <a:off x="469900" y="727075"/>
            <a:ext cx="6373813" cy="3586163"/>
          </a:xfrm>
          <a:ln/>
        </p:spPr>
      </p:sp>
      <p:sp>
        <p:nvSpPr>
          <p:cNvPr id="10752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t>Initially it’s easiest to describe behavior of an individual column, then introduce the role and analysis of a column within an entire structure. The full structure can be conceptualized as varying the end conditions of individual columns.</a:t>
            </a:r>
          </a:p>
        </p:txBody>
      </p:sp>
      <p:sp>
        <p:nvSpPr>
          <p:cNvPr id="28676" name="Slide Number Placeholder 3"/>
          <p:cNvSpPr>
            <a:spLocks noGrp="1"/>
          </p:cNvSpPr>
          <p:nvPr>
            <p:ph type="sldNum" sz="quarter" idx="5"/>
          </p:nvPr>
        </p:nvSpPr>
        <p:spPr/>
        <p:txBody>
          <a:bodyP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fld id="{4675AAE7-BCE6-4A77-98B6-D65ABDCF1B26}" type="slidenum">
              <a:rPr lang="en-US" altLang="en-US" sz="1100">
                <a:latin typeface="Times New Roman" panose="02020603050405020304" pitchFamily="18" charset="0"/>
              </a:rPr>
              <a:pPr/>
              <a:t>2</a:t>
            </a:fld>
            <a:endParaRPr lang="en-US" altLang="en-US" sz="1100">
              <a:latin typeface="Times New Roman" panose="02020603050405020304" pitchFamily="18" charset="0"/>
            </a:endParaRPr>
          </a:p>
        </p:txBody>
      </p:sp>
    </p:spTree>
    <p:extLst>
      <p:ext uri="{BB962C8B-B14F-4D97-AF65-F5344CB8AC3E}">
        <p14:creationId xmlns:p14="http://schemas.microsoft.com/office/powerpoint/2010/main" val="258386817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4" name="Slide Image Placeholder 1"/>
          <p:cNvSpPr>
            <a:spLocks noGrp="1" noRot="1" noChangeAspect="1" noTextEdit="1"/>
          </p:cNvSpPr>
          <p:nvPr>
            <p:ph type="sldImg"/>
          </p:nvPr>
        </p:nvSpPr>
        <p:spPr>
          <a:xfrm>
            <a:off x="469900" y="727075"/>
            <a:ext cx="6373813" cy="3586163"/>
          </a:xfrm>
          <a:ln/>
        </p:spPr>
      </p:sp>
      <p:sp>
        <p:nvSpPr>
          <p:cNvPr id="12595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4" name="Slide Number Placeholder 3"/>
          <p:cNvSpPr>
            <a:spLocks noGrp="1"/>
          </p:cNvSpPr>
          <p:nvPr>
            <p:ph type="sldNum" sz="quarter" idx="5"/>
          </p:nvPr>
        </p:nvSpPr>
        <p:spPr/>
        <p:txBody>
          <a:bodyP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fld id="{62BE4C04-174C-48BB-BE86-5780CD0A54AA}" type="slidenum">
              <a:rPr lang="en-US" altLang="en-US" sz="1100">
                <a:latin typeface="Times New Roman" panose="02020603050405020304" pitchFamily="18" charset="0"/>
              </a:rPr>
              <a:pPr/>
              <a:t>20</a:t>
            </a:fld>
            <a:endParaRPr lang="en-US" altLang="en-US" sz="1100">
              <a:latin typeface="Times New Roman" panose="02020603050405020304" pitchFamily="18" charset="0"/>
            </a:endParaRPr>
          </a:p>
        </p:txBody>
      </p:sp>
    </p:spTree>
    <p:extLst>
      <p:ext uri="{BB962C8B-B14F-4D97-AF65-F5344CB8AC3E}">
        <p14:creationId xmlns:p14="http://schemas.microsoft.com/office/powerpoint/2010/main" val="247723666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8" name="Slide Image Placeholder 1"/>
          <p:cNvSpPr>
            <a:spLocks noGrp="1" noRot="1" noChangeAspect="1" noTextEdit="1"/>
          </p:cNvSpPr>
          <p:nvPr>
            <p:ph type="sldImg"/>
          </p:nvPr>
        </p:nvSpPr>
        <p:spPr>
          <a:xfrm>
            <a:off x="469900" y="727075"/>
            <a:ext cx="6373813" cy="3586163"/>
          </a:xfrm>
          <a:ln/>
        </p:spPr>
      </p:sp>
      <p:sp>
        <p:nvSpPr>
          <p:cNvPr id="12697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4" name="Slide Number Placeholder 3"/>
          <p:cNvSpPr txBox="1">
            <a:spLocks noGrp="1"/>
          </p:cNvSpPr>
          <p:nvPr/>
        </p:nvSpPr>
        <p:spPr bwMode="auto">
          <a:xfrm>
            <a:off x="4144963" y="9120188"/>
            <a:ext cx="3170237" cy="481012"/>
          </a:xfrm>
          <a:prstGeom prst="rect">
            <a:avLst/>
          </a:prstGeom>
          <a:noFill/>
          <a:ln>
            <a:miter lim="800000"/>
            <a:headEnd/>
            <a:tailEnd/>
          </a:ln>
        </p:spPr>
        <p:txBody>
          <a:bodyPr lIns="20368" tIns="0" rIns="20368" bIns="0" anchor="b"/>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r"/>
            <a:fld id="{9BE0415F-F207-48EF-ABED-EF516DD76639}" type="slidenum">
              <a:rPr lang="en-US" altLang="en-US" sz="1100" i="1">
                <a:latin typeface="Times New Roman" panose="02020603050405020304" pitchFamily="18" charset="0"/>
              </a:rPr>
              <a:pPr algn="r"/>
              <a:t>21</a:t>
            </a:fld>
            <a:endParaRPr lang="en-US" altLang="en-US" sz="1100" i="1">
              <a:latin typeface="Times New Roman" panose="02020603050405020304" pitchFamily="18" charset="0"/>
            </a:endParaRPr>
          </a:p>
        </p:txBody>
      </p:sp>
    </p:spTree>
    <p:extLst>
      <p:ext uri="{BB962C8B-B14F-4D97-AF65-F5344CB8AC3E}">
        <p14:creationId xmlns:p14="http://schemas.microsoft.com/office/powerpoint/2010/main" val="309846754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2" name="Slide Image Placeholder 1"/>
          <p:cNvSpPr>
            <a:spLocks noGrp="1" noRot="1" noChangeAspect="1" noTextEdit="1"/>
          </p:cNvSpPr>
          <p:nvPr>
            <p:ph type="sldImg"/>
          </p:nvPr>
        </p:nvSpPr>
        <p:spPr>
          <a:xfrm>
            <a:off x="469900" y="727075"/>
            <a:ext cx="6373813" cy="3586163"/>
          </a:xfrm>
          <a:ln/>
        </p:spPr>
      </p:sp>
      <p:sp>
        <p:nvSpPr>
          <p:cNvPr id="12800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t>The first of these (along with the ductility of steel shapes) usually allows for some warning prior to a column failure. It also means that a column limited by “buckling” does not exhibit the classical instantaneaous buckling “failure” at a bifurcation point.</a:t>
            </a:r>
          </a:p>
        </p:txBody>
      </p:sp>
      <p:sp>
        <p:nvSpPr>
          <p:cNvPr id="28676" name="Slide Number Placeholder 3"/>
          <p:cNvSpPr>
            <a:spLocks noGrp="1"/>
          </p:cNvSpPr>
          <p:nvPr>
            <p:ph type="sldNum" sz="quarter" idx="5"/>
          </p:nvPr>
        </p:nvSpPr>
        <p:spPr/>
        <p:txBody>
          <a:bodyP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fld id="{6D9D4AF5-93E7-443D-8B3D-B8447173EF38}" type="slidenum">
              <a:rPr lang="en-US" altLang="en-US" sz="1100">
                <a:latin typeface="Times New Roman" panose="02020603050405020304" pitchFamily="18" charset="0"/>
              </a:rPr>
              <a:pPr/>
              <a:t>22</a:t>
            </a:fld>
            <a:endParaRPr lang="en-US" altLang="en-US" sz="1100">
              <a:latin typeface="Times New Roman" panose="02020603050405020304" pitchFamily="18" charset="0"/>
            </a:endParaRPr>
          </a:p>
        </p:txBody>
      </p:sp>
    </p:spTree>
    <p:extLst>
      <p:ext uri="{BB962C8B-B14F-4D97-AF65-F5344CB8AC3E}">
        <p14:creationId xmlns:p14="http://schemas.microsoft.com/office/powerpoint/2010/main" val="398434187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6" name="Slide Image Placeholder 1"/>
          <p:cNvSpPr>
            <a:spLocks noGrp="1" noRot="1" noChangeAspect="1" noTextEdit="1"/>
          </p:cNvSpPr>
          <p:nvPr>
            <p:ph type="sldImg"/>
          </p:nvPr>
        </p:nvSpPr>
        <p:spPr>
          <a:xfrm>
            <a:off x="469900" y="727075"/>
            <a:ext cx="6373813" cy="3586163"/>
          </a:xfrm>
          <a:ln/>
        </p:spPr>
      </p:sp>
      <p:sp>
        <p:nvSpPr>
          <p:cNvPr id="12902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t>An initial load eccentricity, e, causes an initial moment along the length of the section, (P</a:t>
            </a:r>
            <a:r>
              <a:rPr lang="en-US" altLang="en-US">
                <a:latin typeface="Symbol" panose="05050102010706020507" pitchFamily="18" charset="2"/>
              </a:rPr>
              <a:t>e at the top)</a:t>
            </a:r>
            <a:r>
              <a:rPr lang="en-US" altLang="en-US"/>
              <a:t>. This is a similar effect to that of an initial out-of-straightness, namely the introduction of a moment in addition to the purely axial loading. Elastic theory then predicts the solid line in the plot to the right. Actual behavior, shown as the dashed line, is due to the additional effects of inelastic behavior. Yielding occurs from a combination of stresses due to moment and axial loads.</a:t>
            </a:r>
          </a:p>
        </p:txBody>
      </p:sp>
      <p:sp>
        <p:nvSpPr>
          <p:cNvPr id="28676" name="Slide Number Placeholder 3"/>
          <p:cNvSpPr txBox="1">
            <a:spLocks noGrp="1"/>
          </p:cNvSpPr>
          <p:nvPr/>
        </p:nvSpPr>
        <p:spPr bwMode="auto">
          <a:xfrm>
            <a:off x="4144963" y="9120188"/>
            <a:ext cx="3170237" cy="481012"/>
          </a:xfrm>
          <a:prstGeom prst="rect">
            <a:avLst/>
          </a:prstGeom>
          <a:noFill/>
          <a:ln>
            <a:miter lim="800000"/>
            <a:headEnd/>
            <a:tailEnd/>
          </a:ln>
        </p:spPr>
        <p:txBody>
          <a:bodyPr lIns="20368" tIns="0" rIns="20368" bIns="0" anchor="b"/>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r"/>
            <a:fld id="{CD602007-EE8C-4F5C-B141-BD1821DE3C63}" type="slidenum">
              <a:rPr lang="en-US" altLang="en-US" sz="1100" i="1">
                <a:latin typeface="Times New Roman" panose="02020603050405020304" pitchFamily="18" charset="0"/>
              </a:rPr>
              <a:pPr algn="r"/>
              <a:t>23</a:t>
            </a:fld>
            <a:endParaRPr lang="en-US" altLang="en-US" sz="1100" i="1">
              <a:latin typeface="Times New Roman" panose="02020603050405020304" pitchFamily="18" charset="0"/>
            </a:endParaRPr>
          </a:p>
        </p:txBody>
      </p:sp>
    </p:spTree>
    <p:extLst>
      <p:ext uri="{BB962C8B-B14F-4D97-AF65-F5344CB8AC3E}">
        <p14:creationId xmlns:p14="http://schemas.microsoft.com/office/powerpoint/2010/main" val="202845812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50" name="Slide Image Placeholder 1"/>
          <p:cNvSpPr>
            <a:spLocks noGrp="1" noRot="1" noChangeAspect="1" noTextEdit="1"/>
          </p:cNvSpPr>
          <p:nvPr>
            <p:ph type="sldImg"/>
          </p:nvPr>
        </p:nvSpPr>
        <p:spPr>
          <a:xfrm>
            <a:off x="469900" y="727075"/>
            <a:ext cx="6373813" cy="3586163"/>
          </a:xfrm>
          <a:ln/>
        </p:spPr>
      </p:sp>
      <p:sp>
        <p:nvSpPr>
          <p:cNvPr id="13005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t>An initial load eccentricity, e, causes an initial moment along the length of the section, (P</a:t>
            </a:r>
            <a:r>
              <a:rPr lang="en-US" altLang="en-US">
                <a:latin typeface="Symbol" panose="05050102010706020507" pitchFamily="18" charset="2"/>
              </a:rPr>
              <a:t>e at the top)</a:t>
            </a:r>
            <a:r>
              <a:rPr lang="en-US" altLang="en-US"/>
              <a:t>. This is a similar effect to that of an initial out-of-straightness, namely the introduction of a moment in addition to the purely axial loading. Elastic theory then predicts the solid line in the plot to the right. Actual behavior, shown as the dashed line, is due to the additional effects of inelastic behavior. Yielding occurs from a combination of stresses due to moment and axial loads.</a:t>
            </a:r>
          </a:p>
        </p:txBody>
      </p:sp>
      <p:sp>
        <p:nvSpPr>
          <p:cNvPr id="28676" name="Slide Number Placeholder 3"/>
          <p:cNvSpPr txBox="1">
            <a:spLocks noGrp="1"/>
          </p:cNvSpPr>
          <p:nvPr/>
        </p:nvSpPr>
        <p:spPr bwMode="auto">
          <a:xfrm>
            <a:off x="4144963" y="9120188"/>
            <a:ext cx="3170237" cy="481012"/>
          </a:xfrm>
          <a:prstGeom prst="rect">
            <a:avLst/>
          </a:prstGeom>
          <a:noFill/>
          <a:ln>
            <a:miter lim="800000"/>
            <a:headEnd/>
            <a:tailEnd/>
          </a:ln>
        </p:spPr>
        <p:txBody>
          <a:bodyPr lIns="20368" tIns="0" rIns="20368" bIns="0" anchor="b"/>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r"/>
            <a:fld id="{52C77EAE-BF48-4546-BE23-C8CC9573EC5A}" type="slidenum">
              <a:rPr lang="en-US" altLang="en-US" sz="1100" i="1">
                <a:latin typeface="Times New Roman" panose="02020603050405020304" pitchFamily="18" charset="0"/>
              </a:rPr>
              <a:pPr algn="r"/>
              <a:t>24</a:t>
            </a:fld>
            <a:endParaRPr lang="en-US" altLang="en-US" sz="1100" i="1">
              <a:latin typeface="Times New Roman" panose="02020603050405020304" pitchFamily="18" charset="0"/>
            </a:endParaRPr>
          </a:p>
        </p:txBody>
      </p:sp>
    </p:spTree>
    <p:extLst>
      <p:ext uri="{BB962C8B-B14F-4D97-AF65-F5344CB8AC3E}">
        <p14:creationId xmlns:p14="http://schemas.microsoft.com/office/powerpoint/2010/main" val="377577288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4" name="Slide Image Placeholder 1"/>
          <p:cNvSpPr>
            <a:spLocks noGrp="1" noRot="1" noChangeAspect="1" noTextEdit="1"/>
          </p:cNvSpPr>
          <p:nvPr>
            <p:ph type="sldImg"/>
          </p:nvPr>
        </p:nvSpPr>
        <p:spPr>
          <a:xfrm>
            <a:off x="469900" y="727075"/>
            <a:ext cx="6373813" cy="3586163"/>
          </a:xfrm>
          <a:ln/>
        </p:spPr>
      </p:sp>
      <p:sp>
        <p:nvSpPr>
          <p:cNvPr id="13107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t>Note that “significant” moment is difficult to define. Most computer software design all members as beam-columns. The latter slides on columns address analysis methods where sections are analyzed as beam-columns for all cases. It is good to have students start thinking about the effects of moment on axial member design so they understand the concepts when beam-columns are introduced.</a:t>
            </a:r>
          </a:p>
        </p:txBody>
      </p:sp>
      <p:sp>
        <p:nvSpPr>
          <p:cNvPr id="28676" name="Slide Number Placeholder 3"/>
          <p:cNvSpPr>
            <a:spLocks noGrp="1"/>
          </p:cNvSpPr>
          <p:nvPr>
            <p:ph type="sldNum" sz="quarter" idx="5"/>
          </p:nvPr>
        </p:nvSpPr>
        <p:spPr/>
        <p:txBody>
          <a:bodyP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fld id="{A835E42B-846F-40B1-A1C7-70AA0D312C62}" type="slidenum">
              <a:rPr lang="en-US" altLang="en-US" sz="1100">
                <a:latin typeface="Times New Roman" panose="02020603050405020304" pitchFamily="18" charset="0"/>
              </a:rPr>
              <a:pPr/>
              <a:t>25</a:t>
            </a:fld>
            <a:endParaRPr lang="en-US" altLang="en-US" sz="1100">
              <a:latin typeface="Times New Roman" panose="02020603050405020304" pitchFamily="18" charset="0"/>
            </a:endParaRPr>
          </a:p>
        </p:txBody>
      </p:sp>
    </p:spTree>
    <p:extLst>
      <p:ext uri="{BB962C8B-B14F-4D97-AF65-F5344CB8AC3E}">
        <p14:creationId xmlns:p14="http://schemas.microsoft.com/office/powerpoint/2010/main" val="172900494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098" name="Slide Image Placeholder 1"/>
          <p:cNvSpPr>
            <a:spLocks noGrp="1" noRot="1" noChangeAspect="1" noTextEdit="1"/>
          </p:cNvSpPr>
          <p:nvPr>
            <p:ph type="sldImg"/>
          </p:nvPr>
        </p:nvSpPr>
        <p:spPr>
          <a:xfrm>
            <a:off x="469900" y="727075"/>
            <a:ext cx="6373813" cy="3586163"/>
          </a:xfrm>
          <a:ln/>
        </p:spPr>
      </p:sp>
      <p:sp>
        <p:nvSpPr>
          <p:cNvPr id="13209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solidFill>
                  <a:schemeClr val="bg1"/>
                </a:solidFill>
              </a:rPr>
              <a:t>A derivation of the above example is provided in many structural analysis texts subsequent to the Euler Buckling strength derivation, and is found similarly. Charts of effective lengths and K-factors can be found in steel design texts and the AISC code as well. </a:t>
            </a:r>
          </a:p>
        </p:txBody>
      </p:sp>
      <p:sp>
        <p:nvSpPr>
          <p:cNvPr id="28676" name="Slide Number Placeholder 3"/>
          <p:cNvSpPr>
            <a:spLocks noGrp="1"/>
          </p:cNvSpPr>
          <p:nvPr>
            <p:ph type="sldNum" sz="quarter" idx="5"/>
          </p:nvPr>
        </p:nvSpPr>
        <p:spPr/>
        <p:txBody>
          <a:bodyP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fld id="{B7BF5AA6-5EA4-41A3-A22C-40884A9D5FD6}" type="slidenum">
              <a:rPr lang="en-US" altLang="en-US" sz="1100">
                <a:latin typeface="Times New Roman" panose="02020603050405020304" pitchFamily="18" charset="0"/>
              </a:rPr>
              <a:pPr/>
              <a:t>26</a:t>
            </a:fld>
            <a:endParaRPr lang="en-US" altLang="en-US" sz="1100">
              <a:latin typeface="Times New Roman" panose="02020603050405020304" pitchFamily="18" charset="0"/>
            </a:endParaRPr>
          </a:p>
        </p:txBody>
      </p:sp>
    </p:spTree>
    <p:extLst>
      <p:ext uri="{BB962C8B-B14F-4D97-AF65-F5344CB8AC3E}">
        <p14:creationId xmlns:p14="http://schemas.microsoft.com/office/powerpoint/2010/main" val="393365666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2" name="Slide Image Placeholder 1"/>
          <p:cNvSpPr>
            <a:spLocks noGrp="1" noRot="1" noChangeAspect="1" noTextEdit="1"/>
          </p:cNvSpPr>
          <p:nvPr>
            <p:ph type="sldImg"/>
          </p:nvPr>
        </p:nvSpPr>
        <p:spPr>
          <a:xfrm>
            <a:off x="469900" y="727075"/>
            <a:ext cx="6373813" cy="3586163"/>
          </a:xfrm>
          <a:ln/>
        </p:spPr>
      </p:sp>
      <p:sp>
        <p:nvSpPr>
          <p:cNvPr id="13312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28676" name="Slide Number Placeholder 3"/>
          <p:cNvSpPr>
            <a:spLocks noGrp="1"/>
          </p:cNvSpPr>
          <p:nvPr>
            <p:ph type="sldNum" sz="quarter" idx="5"/>
          </p:nvPr>
        </p:nvSpPr>
        <p:spPr/>
        <p:txBody>
          <a:bodyP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fld id="{60FB5075-50D1-47F8-A145-CA685F411EEE}" type="slidenum">
              <a:rPr lang="en-US" altLang="en-US" sz="1100">
                <a:latin typeface="Times New Roman" panose="02020603050405020304" pitchFamily="18" charset="0"/>
              </a:rPr>
              <a:pPr/>
              <a:t>27</a:t>
            </a:fld>
            <a:endParaRPr lang="en-US" altLang="en-US" sz="1100">
              <a:latin typeface="Times New Roman" panose="02020603050405020304" pitchFamily="18" charset="0"/>
            </a:endParaRPr>
          </a:p>
        </p:txBody>
      </p:sp>
    </p:spTree>
    <p:extLst>
      <p:ext uri="{BB962C8B-B14F-4D97-AF65-F5344CB8AC3E}">
        <p14:creationId xmlns:p14="http://schemas.microsoft.com/office/powerpoint/2010/main" val="144433540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6" name="Slide Image Placeholder 1"/>
          <p:cNvSpPr>
            <a:spLocks noGrp="1" noRot="1" noChangeAspect="1" noTextEdit="1"/>
          </p:cNvSpPr>
          <p:nvPr>
            <p:ph type="sldImg"/>
          </p:nvPr>
        </p:nvSpPr>
        <p:spPr>
          <a:xfrm>
            <a:off x="469900" y="727075"/>
            <a:ext cx="6373813" cy="3586163"/>
          </a:xfrm>
          <a:ln/>
        </p:spPr>
      </p:sp>
      <p:sp>
        <p:nvSpPr>
          <p:cNvPr id="13414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37892" name="Slide Number Placeholder 3"/>
          <p:cNvSpPr>
            <a:spLocks noGrp="1"/>
          </p:cNvSpPr>
          <p:nvPr>
            <p:ph type="sldNum" sz="quarter" idx="5"/>
          </p:nvPr>
        </p:nvSpPr>
        <p:spPr/>
        <p:txBody>
          <a:bodyP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fld id="{3592FFCE-608C-48F4-A9DD-79DC108440B3}" type="slidenum">
              <a:rPr lang="en-US" altLang="en-US" sz="1100">
                <a:latin typeface="Times New Roman" panose="02020603050405020304" pitchFamily="18" charset="0"/>
              </a:rPr>
              <a:pPr/>
              <a:t>28</a:t>
            </a:fld>
            <a:endParaRPr lang="en-US" altLang="en-US" sz="1100">
              <a:latin typeface="Times New Roman" panose="02020603050405020304" pitchFamily="18" charset="0"/>
            </a:endParaRPr>
          </a:p>
        </p:txBody>
      </p:sp>
    </p:spTree>
    <p:extLst>
      <p:ext uri="{BB962C8B-B14F-4D97-AF65-F5344CB8AC3E}">
        <p14:creationId xmlns:p14="http://schemas.microsoft.com/office/powerpoint/2010/main" val="356532553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70" name="Slide Image Placeholder 1"/>
          <p:cNvSpPr>
            <a:spLocks noGrp="1" noRot="1" noChangeAspect="1" noTextEdit="1"/>
          </p:cNvSpPr>
          <p:nvPr>
            <p:ph type="sldImg"/>
          </p:nvPr>
        </p:nvSpPr>
        <p:spPr>
          <a:xfrm>
            <a:off x="469900" y="727075"/>
            <a:ext cx="6373813" cy="3586163"/>
          </a:xfrm>
          <a:ln/>
        </p:spPr>
      </p:sp>
      <p:sp>
        <p:nvSpPr>
          <p:cNvPr id="13517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t>Inelastic material effects occur whenever axial stress in any portion of the cross section exceeds the first yield of the material (including residual stresses). This also compounds effects of out of straightness and load eccentricity, as the bending moment term introduced also results in longitudinal stresses.</a:t>
            </a:r>
          </a:p>
        </p:txBody>
      </p:sp>
      <p:sp>
        <p:nvSpPr>
          <p:cNvPr id="28676" name="Slide Number Placeholder 3"/>
          <p:cNvSpPr>
            <a:spLocks noGrp="1"/>
          </p:cNvSpPr>
          <p:nvPr>
            <p:ph type="sldNum" sz="quarter" idx="5"/>
          </p:nvPr>
        </p:nvSpPr>
        <p:spPr/>
        <p:txBody>
          <a:bodyP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fld id="{7D964F66-FEB4-4389-A1DD-FA397AB0D2A1}" type="slidenum">
              <a:rPr lang="en-US" altLang="en-US" sz="1100">
                <a:latin typeface="Times New Roman" panose="02020603050405020304" pitchFamily="18" charset="0"/>
              </a:rPr>
              <a:pPr/>
              <a:t>29</a:t>
            </a:fld>
            <a:endParaRPr lang="en-US" altLang="en-US" sz="1100">
              <a:latin typeface="Times New Roman" panose="02020603050405020304" pitchFamily="18" charset="0"/>
            </a:endParaRPr>
          </a:p>
        </p:txBody>
      </p:sp>
    </p:spTree>
    <p:extLst>
      <p:ext uri="{BB962C8B-B14F-4D97-AF65-F5344CB8AC3E}">
        <p14:creationId xmlns:p14="http://schemas.microsoft.com/office/powerpoint/2010/main" val="321991966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Slide Image Placeholder 1"/>
          <p:cNvSpPr>
            <a:spLocks noGrp="1" noRot="1" noChangeAspect="1" noTextEdit="1"/>
          </p:cNvSpPr>
          <p:nvPr>
            <p:ph type="sldImg"/>
          </p:nvPr>
        </p:nvSpPr>
        <p:spPr>
          <a:xfrm>
            <a:off x="469900" y="727075"/>
            <a:ext cx="6373813" cy="3586163"/>
          </a:xfrm>
          <a:ln/>
        </p:spPr>
      </p:sp>
      <p:sp>
        <p:nvSpPr>
          <p:cNvPr id="10854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28676" name="Slide Number Placeholder 3"/>
          <p:cNvSpPr>
            <a:spLocks noGrp="1"/>
          </p:cNvSpPr>
          <p:nvPr>
            <p:ph type="sldNum" sz="quarter" idx="5"/>
          </p:nvPr>
        </p:nvSpPr>
        <p:spPr/>
        <p:txBody>
          <a:bodyP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fld id="{F71D058C-5192-44B5-B7CE-90B5A0CDD4CE}" type="slidenum">
              <a:rPr lang="en-US" altLang="en-US" sz="1100">
                <a:latin typeface="Times New Roman" panose="02020603050405020304" pitchFamily="18" charset="0"/>
              </a:rPr>
              <a:pPr/>
              <a:t>3</a:t>
            </a:fld>
            <a:endParaRPr lang="en-US" altLang="en-US" sz="1100">
              <a:latin typeface="Times New Roman" panose="02020603050405020304" pitchFamily="18" charset="0"/>
            </a:endParaRPr>
          </a:p>
        </p:txBody>
      </p:sp>
    </p:spTree>
    <p:extLst>
      <p:ext uri="{BB962C8B-B14F-4D97-AF65-F5344CB8AC3E}">
        <p14:creationId xmlns:p14="http://schemas.microsoft.com/office/powerpoint/2010/main" val="249583224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4" name="Slide Image Placeholder 1"/>
          <p:cNvSpPr>
            <a:spLocks noGrp="1" noRot="1" noChangeAspect="1" noTextEdit="1"/>
          </p:cNvSpPr>
          <p:nvPr>
            <p:ph type="sldImg"/>
          </p:nvPr>
        </p:nvSpPr>
        <p:spPr>
          <a:xfrm>
            <a:off x="469900" y="727075"/>
            <a:ext cx="6373813" cy="3586163"/>
          </a:xfrm>
          <a:ln/>
        </p:spPr>
      </p:sp>
      <p:sp>
        <p:nvSpPr>
          <p:cNvPr id="13619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t>Inelastic action reduces column strength for lower values of KL/r. The maximum possible strength is the crushing limit, where all of the cross section attains F</a:t>
            </a:r>
            <a:r>
              <a:rPr lang="en-US" altLang="en-US" baseline="-25000"/>
              <a:t>y</a:t>
            </a:r>
            <a:r>
              <a:rPr lang="en-US" altLang="en-US"/>
              <a:t>. Using tangent modulus theory, we can use a reduced modulus of elasticity, E</a:t>
            </a:r>
            <a:r>
              <a:rPr lang="en-US" altLang="en-US" baseline="-25000"/>
              <a:t>t</a:t>
            </a:r>
            <a:r>
              <a:rPr lang="en-US" altLang="en-US"/>
              <a:t> in the Euler Buckling equation. E</a:t>
            </a:r>
            <a:r>
              <a:rPr lang="en-US" altLang="en-US" baseline="-25000"/>
              <a:t>t</a:t>
            </a:r>
            <a:r>
              <a:rPr lang="en-US" altLang="en-US"/>
              <a:t> is obtained from a “Stub Column” (very short section in compression) test as shown on the previous page. Alternatively, one could assume that the entire cross section continues to have a material property, E, but that all yielded portions of the cross section are no longer effective, reducing I. </a:t>
            </a:r>
            <a:r>
              <a:rPr lang="en-US" altLang="en-US">
                <a:solidFill>
                  <a:schemeClr val="bg1"/>
                </a:solidFill>
              </a:rPr>
              <a:t>In other words, E</a:t>
            </a:r>
            <a:r>
              <a:rPr lang="en-US" altLang="en-US" baseline="-25000">
                <a:solidFill>
                  <a:schemeClr val="bg1"/>
                </a:solidFill>
              </a:rPr>
              <a:t>T </a:t>
            </a:r>
            <a:r>
              <a:rPr lang="en-US" altLang="en-US">
                <a:solidFill>
                  <a:schemeClr val="bg1"/>
                </a:solidFill>
              </a:rPr>
              <a:t>= (I</a:t>
            </a:r>
            <a:r>
              <a:rPr lang="en-US" altLang="en-US" baseline="-25000">
                <a:solidFill>
                  <a:schemeClr val="bg1"/>
                </a:solidFill>
              </a:rPr>
              <a:t>e</a:t>
            </a:r>
            <a:r>
              <a:rPr lang="en-US" altLang="en-US">
                <a:solidFill>
                  <a:schemeClr val="bg1"/>
                </a:solidFill>
              </a:rPr>
              <a:t>/I)E where I</a:t>
            </a:r>
            <a:r>
              <a:rPr lang="en-US" altLang="en-US" baseline="-25000">
                <a:solidFill>
                  <a:schemeClr val="bg1"/>
                </a:solidFill>
              </a:rPr>
              <a:t>e </a:t>
            </a:r>
            <a:r>
              <a:rPr lang="en-US" altLang="en-US">
                <a:solidFill>
                  <a:schemeClr val="bg1"/>
                </a:solidFill>
              </a:rPr>
              <a:t>= I of non-yielded cross section. </a:t>
            </a:r>
            <a:r>
              <a:rPr lang="en-US" altLang="en-US"/>
              <a:t>The end result is similar, as it is the combined stiffness parameter EI that controls the buckling strength.</a:t>
            </a:r>
            <a:r>
              <a:rPr lang="en-US" altLang="en-US">
                <a:solidFill>
                  <a:schemeClr val="bg1"/>
                </a:solidFill>
              </a:rPr>
              <a:t> </a:t>
            </a:r>
            <a:endParaRPr lang="en-US" altLang="en-US"/>
          </a:p>
        </p:txBody>
      </p:sp>
      <p:sp>
        <p:nvSpPr>
          <p:cNvPr id="28676" name="Slide Number Placeholder 3"/>
          <p:cNvSpPr txBox="1">
            <a:spLocks noGrp="1"/>
          </p:cNvSpPr>
          <p:nvPr/>
        </p:nvSpPr>
        <p:spPr bwMode="auto">
          <a:xfrm>
            <a:off x="4144963" y="9120188"/>
            <a:ext cx="3170237" cy="481012"/>
          </a:xfrm>
          <a:prstGeom prst="rect">
            <a:avLst/>
          </a:prstGeom>
          <a:noFill/>
          <a:ln>
            <a:miter lim="800000"/>
            <a:headEnd/>
            <a:tailEnd/>
          </a:ln>
        </p:spPr>
        <p:txBody>
          <a:bodyPr lIns="20368" tIns="0" rIns="20368" bIns="0" anchor="b"/>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r"/>
            <a:fld id="{A15D878F-5438-4612-8E74-C85EE1455C0B}" type="slidenum">
              <a:rPr lang="en-US" altLang="en-US" sz="1100" i="1">
                <a:latin typeface="Times New Roman" panose="02020603050405020304" pitchFamily="18" charset="0"/>
              </a:rPr>
              <a:pPr algn="r"/>
              <a:t>30</a:t>
            </a:fld>
            <a:endParaRPr lang="en-US" altLang="en-US" sz="1100" i="1">
              <a:latin typeface="Times New Roman" panose="02020603050405020304" pitchFamily="18" charset="0"/>
            </a:endParaRPr>
          </a:p>
        </p:txBody>
      </p:sp>
    </p:spTree>
    <p:extLst>
      <p:ext uri="{BB962C8B-B14F-4D97-AF65-F5344CB8AC3E}">
        <p14:creationId xmlns:p14="http://schemas.microsoft.com/office/powerpoint/2010/main" val="213003197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8" name="Slide Image Placeholder 1"/>
          <p:cNvSpPr>
            <a:spLocks noGrp="1" noRot="1" noChangeAspect="1" noTextEdit="1"/>
          </p:cNvSpPr>
          <p:nvPr>
            <p:ph type="sldImg"/>
          </p:nvPr>
        </p:nvSpPr>
        <p:spPr>
          <a:xfrm>
            <a:off x="469900" y="727075"/>
            <a:ext cx="6373813" cy="3586163"/>
          </a:xfrm>
          <a:ln/>
        </p:spPr>
      </p:sp>
      <p:sp>
        <p:nvSpPr>
          <p:cNvPr id="13721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t>Inelastic action reduces column strength for lower values of KL/r. The maximum possible strength is the crushing limit, where all of the cross section attains F</a:t>
            </a:r>
            <a:r>
              <a:rPr lang="en-US" altLang="en-US" baseline="-25000"/>
              <a:t>y</a:t>
            </a:r>
            <a:r>
              <a:rPr lang="en-US" altLang="en-US"/>
              <a:t>. Using tangent modulus theory, we can use a reduced modulus of elasticity, E</a:t>
            </a:r>
            <a:r>
              <a:rPr lang="en-US" altLang="en-US" baseline="-25000"/>
              <a:t>t</a:t>
            </a:r>
            <a:r>
              <a:rPr lang="en-US" altLang="en-US"/>
              <a:t> in the Euler Buckling equation. E</a:t>
            </a:r>
            <a:r>
              <a:rPr lang="en-US" altLang="en-US" baseline="-25000"/>
              <a:t>t</a:t>
            </a:r>
            <a:r>
              <a:rPr lang="en-US" altLang="en-US"/>
              <a:t> is obtained from a “Stub Column” (very short section in compression) test as shown on the previous page. Alternatively, one could assume that the entire cross section continues to have a material property, E, but that all yielded portions of the cross section are no longer effective, reducing I. </a:t>
            </a:r>
            <a:r>
              <a:rPr lang="en-US" altLang="en-US">
                <a:solidFill>
                  <a:schemeClr val="bg1"/>
                </a:solidFill>
              </a:rPr>
              <a:t>In other words, E</a:t>
            </a:r>
            <a:r>
              <a:rPr lang="en-US" altLang="en-US" baseline="-25000">
                <a:solidFill>
                  <a:schemeClr val="bg1"/>
                </a:solidFill>
              </a:rPr>
              <a:t>T </a:t>
            </a:r>
            <a:r>
              <a:rPr lang="en-US" altLang="en-US">
                <a:solidFill>
                  <a:schemeClr val="bg1"/>
                </a:solidFill>
              </a:rPr>
              <a:t>= (I</a:t>
            </a:r>
            <a:r>
              <a:rPr lang="en-US" altLang="en-US" baseline="-25000">
                <a:solidFill>
                  <a:schemeClr val="bg1"/>
                </a:solidFill>
              </a:rPr>
              <a:t>e</a:t>
            </a:r>
            <a:r>
              <a:rPr lang="en-US" altLang="en-US">
                <a:solidFill>
                  <a:schemeClr val="bg1"/>
                </a:solidFill>
              </a:rPr>
              <a:t>/I)E where I</a:t>
            </a:r>
            <a:r>
              <a:rPr lang="en-US" altLang="en-US" baseline="-25000">
                <a:solidFill>
                  <a:schemeClr val="bg1"/>
                </a:solidFill>
              </a:rPr>
              <a:t>e </a:t>
            </a:r>
            <a:r>
              <a:rPr lang="en-US" altLang="en-US">
                <a:solidFill>
                  <a:schemeClr val="bg1"/>
                </a:solidFill>
              </a:rPr>
              <a:t>= I of non-yielded cross section. </a:t>
            </a:r>
            <a:r>
              <a:rPr lang="en-US" altLang="en-US"/>
              <a:t>The end result is similar, as it is the combined stiffness parameter EI that controls the buckling strength.</a:t>
            </a:r>
            <a:r>
              <a:rPr lang="en-US" altLang="en-US">
                <a:solidFill>
                  <a:schemeClr val="bg1"/>
                </a:solidFill>
              </a:rPr>
              <a:t> </a:t>
            </a:r>
            <a:endParaRPr lang="en-US" altLang="en-US"/>
          </a:p>
        </p:txBody>
      </p:sp>
      <p:sp>
        <p:nvSpPr>
          <p:cNvPr id="28676" name="Slide Number Placeholder 3"/>
          <p:cNvSpPr txBox="1">
            <a:spLocks noGrp="1"/>
          </p:cNvSpPr>
          <p:nvPr/>
        </p:nvSpPr>
        <p:spPr bwMode="auto">
          <a:xfrm>
            <a:off x="4144963" y="9120188"/>
            <a:ext cx="3170237" cy="481012"/>
          </a:xfrm>
          <a:prstGeom prst="rect">
            <a:avLst/>
          </a:prstGeom>
          <a:noFill/>
          <a:ln>
            <a:miter lim="800000"/>
            <a:headEnd/>
            <a:tailEnd/>
          </a:ln>
        </p:spPr>
        <p:txBody>
          <a:bodyPr lIns="20368" tIns="0" rIns="20368" bIns="0" anchor="b"/>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r"/>
            <a:fld id="{6E29CA58-7788-435B-875E-C0609E9232EA}" type="slidenum">
              <a:rPr lang="en-US" altLang="en-US" sz="1100" i="1">
                <a:latin typeface="Times New Roman" panose="02020603050405020304" pitchFamily="18" charset="0"/>
              </a:rPr>
              <a:pPr algn="r"/>
              <a:t>31</a:t>
            </a:fld>
            <a:endParaRPr lang="en-US" altLang="en-US" sz="1100" i="1">
              <a:latin typeface="Times New Roman" panose="02020603050405020304" pitchFamily="18" charset="0"/>
            </a:endParaRPr>
          </a:p>
        </p:txBody>
      </p:sp>
    </p:spTree>
    <p:extLst>
      <p:ext uri="{BB962C8B-B14F-4D97-AF65-F5344CB8AC3E}">
        <p14:creationId xmlns:p14="http://schemas.microsoft.com/office/powerpoint/2010/main" val="321623199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2" name="Slide Image Placeholder 1"/>
          <p:cNvSpPr>
            <a:spLocks noGrp="1" noRot="1" noChangeAspect="1" noTextEdit="1"/>
          </p:cNvSpPr>
          <p:nvPr>
            <p:ph type="sldImg"/>
          </p:nvPr>
        </p:nvSpPr>
        <p:spPr>
          <a:xfrm>
            <a:off x="469900" y="727075"/>
            <a:ext cx="6373813" cy="3586163"/>
          </a:xfrm>
          <a:ln/>
        </p:spPr>
      </p:sp>
      <p:sp>
        <p:nvSpPr>
          <p:cNvPr id="13824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t>Inelastic action reduces column strength for lower values of KL/r. The maximum possible strength is the crushing limit, where all of the cross section attains F</a:t>
            </a:r>
            <a:r>
              <a:rPr lang="en-US" altLang="en-US" baseline="-25000"/>
              <a:t>y</a:t>
            </a:r>
            <a:r>
              <a:rPr lang="en-US" altLang="en-US"/>
              <a:t>. Using tangent modulus theory, we can use a reduced modulus of elasticity, E</a:t>
            </a:r>
            <a:r>
              <a:rPr lang="en-US" altLang="en-US" baseline="-25000"/>
              <a:t>t</a:t>
            </a:r>
            <a:r>
              <a:rPr lang="en-US" altLang="en-US"/>
              <a:t> in the Euler Buckling equation. E</a:t>
            </a:r>
            <a:r>
              <a:rPr lang="en-US" altLang="en-US" baseline="-25000"/>
              <a:t>t</a:t>
            </a:r>
            <a:r>
              <a:rPr lang="en-US" altLang="en-US"/>
              <a:t> is obtained from a “Stub Column” (very short section in compression) test as shown on the previous page. Alternatively, one could assume that the entire cross section continues to have a material property, E, but that all yielded portions of the cross section are no longer effective, reducing I. </a:t>
            </a:r>
            <a:r>
              <a:rPr lang="en-US" altLang="en-US">
                <a:solidFill>
                  <a:schemeClr val="bg1"/>
                </a:solidFill>
              </a:rPr>
              <a:t>In other words, E</a:t>
            </a:r>
            <a:r>
              <a:rPr lang="en-US" altLang="en-US" baseline="-25000">
                <a:solidFill>
                  <a:schemeClr val="bg1"/>
                </a:solidFill>
              </a:rPr>
              <a:t>T </a:t>
            </a:r>
            <a:r>
              <a:rPr lang="en-US" altLang="en-US">
                <a:solidFill>
                  <a:schemeClr val="bg1"/>
                </a:solidFill>
              </a:rPr>
              <a:t>= (I</a:t>
            </a:r>
            <a:r>
              <a:rPr lang="en-US" altLang="en-US" baseline="-25000">
                <a:solidFill>
                  <a:schemeClr val="bg1"/>
                </a:solidFill>
              </a:rPr>
              <a:t>e</a:t>
            </a:r>
            <a:r>
              <a:rPr lang="en-US" altLang="en-US">
                <a:solidFill>
                  <a:schemeClr val="bg1"/>
                </a:solidFill>
              </a:rPr>
              <a:t>/I)E where I</a:t>
            </a:r>
            <a:r>
              <a:rPr lang="en-US" altLang="en-US" baseline="-25000">
                <a:solidFill>
                  <a:schemeClr val="bg1"/>
                </a:solidFill>
              </a:rPr>
              <a:t>e </a:t>
            </a:r>
            <a:r>
              <a:rPr lang="en-US" altLang="en-US">
                <a:solidFill>
                  <a:schemeClr val="bg1"/>
                </a:solidFill>
              </a:rPr>
              <a:t>= I of non-yielded cross section. </a:t>
            </a:r>
            <a:r>
              <a:rPr lang="en-US" altLang="en-US"/>
              <a:t>The end result is similar, as it is the combined stiffness parameter EI that controls the buckling strength.</a:t>
            </a:r>
            <a:r>
              <a:rPr lang="en-US" altLang="en-US">
                <a:solidFill>
                  <a:schemeClr val="bg1"/>
                </a:solidFill>
              </a:rPr>
              <a:t> </a:t>
            </a:r>
            <a:endParaRPr lang="en-US" altLang="en-US"/>
          </a:p>
        </p:txBody>
      </p:sp>
      <p:sp>
        <p:nvSpPr>
          <p:cNvPr id="28676" name="Slide Number Placeholder 3"/>
          <p:cNvSpPr txBox="1">
            <a:spLocks noGrp="1"/>
          </p:cNvSpPr>
          <p:nvPr/>
        </p:nvSpPr>
        <p:spPr bwMode="auto">
          <a:xfrm>
            <a:off x="4144963" y="9120188"/>
            <a:ext cx="3170237" cy="481012"/>
          </a:xfrm>
          <a:prstGeom prst="rect">
            <a:avLst/>
          </a:prstGeom>
          <a:noFill/>
          <a:ln>
            <a:miter lim="800000"/>
            <a:headEnd/>
            <a:tailEnd/>
          </a:ln>
        </p:spPr>
        <p:txBody>
          <a:bodyPr lIns="20368" tIns="0" rIns="20368" bIns="0" anchor="b"/>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r"/>
            <a:fld id="{429D6BD0-E53D-4292-8521-A53CD23BAF5F}" type="slidenum">
              <a:rPr lang="en-US" altLang="en-US" sz="1100" i="1">
                <a:latin typeface="Times New Roman" panose="02020603050405020304" pitchFamily="18" charset="0"/>
              </a:rPr>
              <a:pPr algn="r"/>
              <a:t>32</a:t>
            </a:fld>
            <a:endParaRPr lang="en-US" altLang="en-US" sz="1100" i="1">
              <a:latin typeface="Times New Roman" panose="02020603050405020304" pitchFamily="18" charset="0"/>
            </a:endParaRPr>
          </a:p>
        </p:txBody>
      </p:sp>
    </p:spTree>
    <p:extLst>
      <p:ext uri="{BB962C8B-B14F-4D97-AF65-F5344CB8AC3E}">
        <p14:creationId xmlns:p14="http://schemas.microsoft.com/office/powerpoint/2010/main" val="409192962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6" name="Slide Image Placeholder 1"/>
          <p:cNvSpPr>
            <a:spLocks noGrp="1" noRot="1" noChangeAspect="1" noTextEdit="1"/>
          </p:cNvSpPr>
          <p:nvPr>
            <p:ph type="sldImg"/>
          </p:nvPr>
        </p:nvSpPr>
        <p:spPr>
          <a:xfrm>
            <a:off x="469900" y="727075"/>
            <a:ext cx="6373813" cy="3586163"/>
          </a:xfrm>
          <a:ln/>
        </p:spPr>
      </p:sp>
      <p:sp>
        <p:nvSpPr>
          <p:cNvPr id="13926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4" name="Slide Number Placeholder 3"/>
          <p:cNvSpPr>
            <a:spLocks noGrp="1"/>
          </p:cNvSpPr>
          <p:nvPr>
            <p:ph type="sldNum" sz="quarter" idx="5"/>
          </p:nvPr>
        </p:nvSpPr>
        <p:spPr/>
        <p:txBody>
          <a:bodyP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fld id="{5D36BE0F-E95D-445E-8B47-233A4961CC9B}" type="slidenum">
              <a:rPr lang="en-US" altLang="en-US" sz="1100">
                <a:latin typeface="Times New Roman" panose="02020603050405020304" pitchFamily="18" charset="0"/>
              </a:rPr>
              <a:pPr/>
              <a:t>33</a:t>
            </a:fld>
            <a:endParaRPr lang="en-US" altLang="en-US" sz="1100">
              <a:latin typeface="Times New Roman" panose="02020603050405020304" pitchFamily="18" charset="0"/>
            </a:endParaRPr>
          </a:p>
        </p:txBody>
      </p:sp>
    </p:spTree>
    <p:extLst>
      <p:ext uri="{BB962C8B-B14F-4D97-AF65-F5344CB8AC3E}">
        <p14:creationId xmlns:p14="http://schemas.microsoft.com/office/powerpoint/2010/main" val="2114810278"/>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290" name="Slide Image Placeholder 1"/>
          <p:cNvSpPr>
            <a:spLocks noGrp="1" noRot="1" noChangeAspect="1" noTextEdit="1"/>
          </p:cNvSpPr>
          <p:nvPr>
            <p:ph type="sldImg"/>
          </p:nvPr>
        </p:nvSpPr>
        <p:spPr>
          <a:xfrm>
            <a:off x="469900" y="727075"/>
            <a:ext cx="6373813" cy="3586163"/>
          </a:xfrm>
          <a:ln/>
        </p:spPr>
      </p:sp>
      <p:sp>
        <p:nvSpPr>
          <p:cNvPr id="14029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t>In general, the differences observed in testing of columns from Euler Buckling predicted capacities are as follows: Columns of low slenderness ratios are governed by inelastic buckling, and limited by crushing capacities. Columns of high slenderness ratios are limited by out of straightness effects. Columns of intermediate slenderness ratios see a combination of these effects.</a:t>
            </a:r>
          </a:p>
        </p:txBody>
      </p:sp>
      <p:sp>
        <p:nvSpPr>
          <p:cNvPr id="4" name="Slide Number Placeholder 3"/>
          <p:cNvSpPr>
            <a:spLocks noGrp="1"/>
          </p:cNvSpPr>
          <p:nvPr>
            <p:ph type="sldNum" sz="quarter" idx="5"/>
          </p:nvPr>
        </p:nvSpPr>
        <p:spPr/>
        <p:txBody>
          <a:bodyP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fld id="{7A51C872-F419-4EA3-83EC-810908FD9BF8}" type="slidenum">
              <a:rPr lang="en-US" altLang="en-US" sz="1100">
                <a:latin typeface="Times New Roman" panose="02020603050405020304" pitchFamily="18" charset="0"/>
              </a:rPr>
              <a:pPr/>
              <a:t>34</a:t>
            </a:fld>
            <a:endParaRPr lang="en-US" altLang="en-US" sz="1100">
              <a:latin typeface="Times New Roman" panose="02020603050405020304" pitchFamily="18" charset="0"/>
            </a:endParaRPr>
          </a:p>
        </p:txBody>
      </p:sp>
    </p:spTree>
    <p:extLst>
      <p:ext uri="{BB962C8B-B14F-4D97-AF65-F5344CB8AC3E}">
        <p14:creationId xmlns:p14="http://schemas.microsoft.com/office/powerpoint/2010/main" val="469929516"/>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314" name="Slide Image Placeholder 1"/>
          <p:cNvSpPr>
            <a:spLocks noGrp="1" noRot="1" noChangeAspect="1" noTextEdit="1"/>
          </p:cNvSpPr>
          <p:nvPr>
            <p:ph type="sldImg"/>
          </p:nvPr>
        </p:nvSpPr>
        <p:spPr>
          <a:xfrm>
            <a:off x="469900" y="727075"/>
            <a:ext cx="6373813" cy="3586163"/>
          </a:xfrm>
          <a:ln/>
        </p:spPr>
      </p:sp>
      <p:sp>
        <p:nvSpPr>
          <p:cNvPr id="14131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t>In general, the differences observed in testing of columns from Euler Buckling predicted capacities are as follows: Columns of low slenderness ratios are governed by inelastic buckling, and limited by crushing capacities. Columns of high slenderness ratios are limited by out of straightness effects. Columns of intermediate slenderness ratios see a combination of these effects.</a:t>
            </a:r>
          </a:p>
        </p:txBody>
      </p:sp>
      <p:sp>
        <p:nvSpPr>
          <p:cNvPr id="4" name="Slide Number Placeholder 3"/>
          <p:cNvSpPr txBox="1">
            <a:spLocks noGrp="1"/>
          </p:cNvSpPr>
          <p:nvPr/>
        </p:nvSpPr>
        <p:spPr bwMode="auto">
          <a:xfrm>
            <a:off x="4144963" y="9120188"/>
            <a:ext cx="3170237" cy="481012"/>
          </a:xfrm>
          <a:prstGeom prst="rect">
            <a:avLst/>
          </a:prstGeom>
          <a:noFill/>
          <a:ln>
            <a:miter lim="800000"/>
            <a:headEnd/>
            <a:tailEnd/>
          </a:ln>
        </p:spPr>
        <p:txBody>
          <a:bodyPr lIns="20368" tIns="0" rIns="20368" bIns="0" anchor="b"/>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r"/>
            <a:fld id="{1A3D4612-C0C6-4DAC-B0C0-59DF11322FA2}" type="slidenum">
              <a:rPr lang="en-US" altLang="en-US" sz="1100" i="1">
                <a:latin typeface="Times New Roman" panose="02020603050405020304" pitchFamily="18" charset="0"/>
              </a:rPr>
              <a:pPr algn="r"/>
              <a:t>35</a:t>
            </a:fld>
            <a:endParaRPr lang="en-US" altLang="en-US" sz="1100" i="1">
              <a:latin typeface="Times New Roman" panose="02020603050405020304" pitchFamily="18" charset="0"/>
            </a:endParaRPr>
          </a:p>
        </p:txBody>
      </p:sp>
    </p:spTree>
    <p:extLst>
      <p:ext uri="{BB962C8B-B14F-4D97-AF65-F5344CB8AC3E}">
        <p14:creationId xmlns:p14="http://schemas.microsoft.com/office/powerpoint/2010/main" val="2764963335"/>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38" name="Slide Image Placeholder 1"/>
          <p:cNvSpPr>
            <a:spLocks noGrp="1" noRot="1" noChangeAspect="1" noTextEdit="1"/>
          </p:cNvSpPr>
          <p:nvPr>
            <p:ph type="sldImg"/>
          </p:nvPr>
        </p:nvSpPr>
        <p:spPr>
          <a:xfrm>
            <a:off x="469900" y="727075"/>
            <a:ext cx="6373813" cy="3586163"/>
          </a:xfrm>
          <a:ln/>
        </p:spPr>
      </p:sp>
      <p:sp>
        <p:nvSpPr>
          <p:cNvPr id="14233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28676" name="Slide Number Placeholder 3"/>
          <p:cNvSpPr>
            <a:spLocks noGrp="1"/>
          </p:cNvSpPr>
          <p:nvPr>
            <p:ph type="sldNum" sz="quarter" idx="5"/>
          </p:nvPr>
        </p:nvSpPr>
        <p:spPr/>
        <p:txBody>
          <a:bodyP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fld id="{AD1C84D8-80DA-4417-883F-89918F009019}" type="slidenum">
              <a:rPr lang="en-US" altLang="en-US" sz="1100">
                <a:latin typeface="Times New Roman" panose="02020603050405020304" pitchFamily="18" charset="0"/>
              </a:rPr>
              <a:pPr/>
              <a:t>36</a:t>
            </a:fld>
            <a:endParaRPr lang="en-US" altLang="en-US" sz="1100">
              <a:latin typeface="Times New Roman" panose="02020603050405020304" pitchFamily="18" charset="0"/>
            </a:endParaRPr>
          </a:p>
        </p:txBody>
      </p:sp>
    </p:spTree>
    <p:extLst>
      <p:ext uri="{BB962C8B-B14F-4D97-AF65-F5344CB8AC3E}">
        <p14:creationId xmlns:p14="http://schemas.microsoft.com/office/powerpoint/2010/main" val="3156993180"/>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62" name="Slide Image Placeholder 1"/>
          <p:cNvSpPr>
            <a:spLocks noGrp="1" noRot="1" noChangeAspect="1" noTextEdit="1"/>
          </p:cNvSpPr>
          <p:nvPr>
            <p:ph type="sldImg"/>
          </p:nvPr>
        </p:nvSpPr>
        <p:spPr>
          <a:xfrm>
            <a:off x="469900" y="727075"/>
            <a:ext cx="6373813" cy="3586163"/>
          </a:xfrm>
          <a:ln/>
        </p:spPr>
      </p:sp>
      <p:sp>
        <p:nvSpPr>
          <p:cNvPr id="14336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28676" name="Slide Number Placeholder 3"/>
          <p:cNvSpPr>
            <a:spLocks noGrp="1"/>
          </p:cNvSpPr>
          <p:nvPr>
            <p:ph type="sldNum" sz="quarter" idx="5"/>
          </p:nvPr>
        </p:nvSpPr>
        <p:spPr/>
        <p:txBody>
          <a:bodyP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fld id="{B13A17DE-F4F2-4D42-B294-A700889C4AFA}" type="slidenum">
              <a:rPr lang="en-US" altLang="en-US" sz="1100">
                <a:latin typeface="Times New Roman" panose="02020603050405020304" pitchFamily="18" charset="0"/>
              </a:rPr>
              <a:pPr/>
              <a:t>37</a:t>
            </a:fld>
            <a:endParaRPr lang="en-US" altLang="en-US" sz="1100">
              <a:latin typeface="Times New Roman" panose="02020603050405020304" pitchFamily="18" charset="0"/>
            </a:endParaRPr>
          </a:p>
        </p:txBody>
      </p:sp>
    </p:spTree>
    <p:extLst>
      <p:ext uri="{BB962C8B-B14F-4D97-AF65-F5344CB8AC3E}">
        <p14:creationId xmlns:p14="http://schemas.microsoft.com/office/powerpoint/2010/main" val="3240486147"/>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4386" name="Slide Image Placeholder 1"/>
          <p:cNvSpPr>
            <a:spLocks noGrp="1" noRot="1" noChangeAspect="1" noTextEdit="1"/>
          </p:cNvSpPr>
          <p:nvPr>
            <p:ph type="sldImg"/>
          </p:nvPr>
        </p:nvSpPr>
        <p:spPr>
          <a:xfrm>
            <a:off x="469900" y="727075"/>
            <a:ext cx="6373813" cy="3586163"/>
          </a:xfrm>
          <a:ln/>
        </p:spPr>
      </p:sp>
      <p:sp>
        <p:nvSpPr>
          <p:cNvPr id="14438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28676" name="Slide Number Placeholder 3"/>
          <p:cNvSpPr>
            <a:spLocks noGrp="1"/>
          </p:cNvSpPr>
          <p:nvPr>
            <p:ph type="sldNum" sz="quarter" idx="5"/>
          </p:nvPr>
        </p:nvSpPr>
        <p:spPr/>
        <p:txBody>
          <a:bodyP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fld id="{C3721D61-3B9C-42A5-83F6-A85C57419BDC}" type="slidenum">
              <a:rPr lang="en-US" altLang="en-US" sz="1100">
                <a:latin typeface="Times New Roman" panose="02020603050405020304" pitchFamily="18" charset="0"/>
              </a:rPr>
              <a:pPr/>
              <a:t>38</a:t>
            </a:fld>
            <a:endParaRPr lang="en-US" altLang="en-US" sz="1100">
              <a:latin typeface="Times New Roman" panose="02020603050405020304" pitchFamily="18" charset="0"/>
            </a:endParaRPr>
          </a:p>
        </p:txBody>
      </p:sp>
    </p:spTree>
    <p:extLst>
      <p:ext uri="{BB962C8B-B14F-4D97-AF65-F5344CB8AC3E}">
        <p14:creationId xmlns:p14="http://schemas.microsoft.com/office/powerpoint/2010/main" val="990969796"/>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10" name="Slide Image Placeholder 1"/>
          <p:cNvSpPr>
            <a:spLocks noGrp="1" noRot="1" noChangeAspect="1" noTextEdit="1"/>
          </p:cNvSpPr>
          <p:nvPr>
            <p:ph type="sldImg"/>
          </p:nvPr>
        </p:nvSpPr>
        <p:spPr>
          <a:xfrm>
            <a:off x="469900" y="727075"/>
            <a:ext cx="6373813" cy="3586163"/>
          </a:xfrm>
          <a:ln/>
        </p:spPr>
      </p:sp>
      <p:sp>
        <p:nvSpPr>
          <p:cNvPr id="14541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28676" name="Slide Number Placeholder 3"/>
          <p:cNvSpPr txBox="1">
            <a:spLocks noGrp="1"/>
          </p:cNvSpPr>
          <p:nvPr/>
        </p:nvSpPr>
        <p:spPr bwMode="auto">
          <a:xfrm>
            <a:off x="4144963" y="9120188"/>
            <a:ext cx="3170237" cy="481012"/>
          </a:xfrm>
          <a:prstGeom prst="rect">
            <a:avLst/>
          </a:prstGeom>
          <a:noFill/>
          <a:ln>
            <a:miter lim="800000"/>
            <a:headEnd/>
            <a:tailEnd/>
          </a:ln>
        </p:spPr>
        <p:txBody>
          <a:bodyPr lIns="20368" tIns="0" rIns="20368" bIns="0" anchor="b"/>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r"/>
            <a:fld id="{98819BBA-BA9E-44D2-B7A4-EFF6F015B8D0}" type="slidenum">
              <a:rPr lang="en-US" altLang="en-US" sz="1100" i="1">
                <a:latin typeface="Times New Roman" panose="02020603050405020304" pitchFamily="18" charset="0"/>
              </a:rPr>
              <a:pPr algn="r"/>
              <a:t>39</a:t>
            </a:fld>
            <a:endParaRPr lang="en-US" altLang="en-US" sz="1100" i="1">
              <a:latin typeface="Times New Roman" panose="02020603050405020304" pitchFamily="18" charset="0"/>
            </a:endParaRPr>
          </a:p>
        </p:txBody>
      </p:sp>
    </p:spTree>
    <p:extLst>
      <p:ext uri="{BB962C8B-B14F-4D97-AF65-F5344CB8AC3E}">
        <p14:creationId xmlns:p14="http://schemas.microsoft.com/office/powerpoint/2010/main" val="385785607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Slide Image Placeholder 1"/>
          <p:cNvSpPr>
            <a:spLocks noGrp="1" noRot="1" noChangeAspect="1" noTextEdit="1"/>
          </p:cNvSpPr>
          <p:nvPr>
            <p:ph type="sldImg"/>
          </p:nvPr>
        </p:nvSpPr>
        <p:spPr>
          <a:xfrm>
            <a:off x="469900" y="727075"/>
            <a:ext cx="6373813" cy="3586163"/>
          </a:xfrm>
          <a:ln/>
        </p:spPr>
      </p:sp>
      <p:sp>
        <p:nvSpPr>
          <p:cNvPr id="10957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t>Crushing is often called the “squash load”, the load at which the entire cross section would yield.</a:t>
            </a:r>
          </a:p>
        </p:txBody>
      </p:sp>
      <p:sp>
        <p:nvSpPr>
          <p:cNvPr id="28676" name="Slide Number Placeholder 3"/>
          <p:cNvSpPr>
            <a:spLocks noGrp="1"/>
          </p:cNvSpPr>
          <p:nvPr>
            <p:ph type="sldNum" sz="quarter" idx="5"/>
          </p:nvPr>
        </p:nvSpPr>
        <p:spPr/>
        <p:txBody>
          <a:bodyP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fld id="{DDA2E566-B7FA-4108-B83A-941A039F5A1B}" type="slidenum">
              <a:rPr lang="en-US" altLang="en-US" sz="1100">
                <a:latin typeface="Times New Roman" panose="02020603050405020304" pitchFamily="18" charset="0"/>
              </a:rPr>
              <a:pPr/>
              <a:t>4</a:t>
            </a:fld>
            <a:endParaRPr lang="en-US" altLang="en-US" sz="1100">
              <a:latin typeface="Times New Roman" panose="02020603050405020304" pitchFamily="18" charset="0"/>
            </a:endParaRPr>
          </a:p>
        </p:txBody>
      </p:sp>
    </p:spTree>
    <p:extLst>
      <p:ext uri="{BB962C8B-B14F-4D97-AF65-F5344CB8AC3E}">
        <p14:creationId xmlns:p14="http://schemas.microsoft.com/office/powerpoint/2010/main" val="3532439978"/>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434" name="Slide Image Placeholder 1"/>
          <p:cNvSpPr>
            <a:spLocks noGrp="1" noRot="1" noChangeAspect="1" noTextEdit="1"/>
          </p:cNvSpPr>
          <p:nvPr>
            <p:ph type="sldImg"/>
          </p:nvPr>
        </p:nvSpPr>
        <p:spPr>
          <a:xfrm>
            <a:off x="469900" y="727075"/>
            <a:ext cx="6373813" cy="3586163"/>
          </a:xfrm>
          <a:ln/>
        </p:spPr>
      </p:sp>
      <p:sp>
        <p:nvSpPr>
          <p:cNvPr id="14643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28676" name="Slide Number Placeholder 3"/>
          <p:cNvSpPr txBox="1">
            <a:spLocks noGrp="1"/>
          </p:cNvSpPr>
          <p:nvPr/>
        </p:nvSpPr>
        <p:spPr bwMode="auto">
          <a:xfrm>
            <a:off x="4144963" y="9120188"/>
            <a:ext cx="3170237" cy="481012"/>
          </a:xfrm>
          <a:prstGeom prst="rect">
            <a:avLst/>
          </a:prstGeom>
          <a:noFill/>
          <a:ln>
            <a:miter lim="800000"/>
            <a:headEnd/>
            <a:tailEnd/>
          </a:ln>
        </p:spPr>
        <p:txBody>
          <a:bodyPr lIns="20368" tIns="0" rIns="20368" bIns="0" anchor="b"/>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r"/>
            <a:fld id="{6BFCBE8F-0BD7-4DF6-AF70-CB3AE2134254}" type="slidenum">
              <a:rPr lang="en-US" altLang="en-US" sz="1100" i="1">
                <a:latin typeface="Times New Roman" panose="02020603050405020304" pitchFamily="18" charset="0"/>
              </a:rPr>
              <a:pPr algn="r"/>
              <a:t>40</a:t>
            </a:fld>
            <a:endParaRPr lang="en-US" altLang="en-US" sz="1100" i="1">
              <a:latin typeface="Times New Roman" panose="02020603050405020304" pitchFamily="18" charset="0"/>
            </a:endParaRPr>
          </a:p>
        </p:txBody>
      </p:sp>
    </p:spTree>
    <p:extLst>
      <p:ext uri="{BB962C8B-B14F-4D97-AF65-F5344CB8AC3E}">
        <p14:creationId xmlns:p14="http://schemas.microsoft.com/office/powerpoint/2010/main" val="4157989787"/>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458" name="Slide Image Placeholder 1"/>
          <p:cNvSpPr>
            <a:spLocks noGrp="1" noRot="1" noChangeAspect="1" noTextEdit="1"/>
          </p:cNvSpPr>
          <p:nvPr>
            <p:ph type="sldImg"/>
          </p:nvPr>
        </p:nvSpPr>
        <p:spPr>
          <a:xfrm>
            <a:off x="469900" y="727075"/>
            <a:ext cx="6373813" cy="3586163"/>
          </a:xfrm>
          <a:ln/>
        </p:spPr>
      </p:sp>
      <p:sp>
        <p:nvSpPr>
          <p:cNvPr id="14745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28676" name="Slide Number Placeholder 3"/>
          <p:cNvSpPr>
            <a:spLocks noGrp="1"/>
          </p:cNvSpPr>
          <p:nvPr>
            <p:ph type="sldNum" sz="quarter" idx="5"/>
          </p:nvPr>
        </p:nvSpPr>
        <p:spPr/>
        <p:txBody>
          <a:bodyP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fld id="{AA4CC972-11D0-46AB-88FA-5209A2D52041}" type="slidenum">
              <a:rPr lang="en-US" altLang="en-US" sz="1100">
                <a:latin typeface="Times New Roman" panose="02020603050405020304" pitchFamily="18" charset="0"/>
              </a:rPr>
              <a:pPr/>
              <a:t>41</a:t>
            </a:fld>
            <a:endParaRPr lang="en-US" altLang="en-US" sz="1100">
              <a:latin typeface="Times New Roman" panose="02020603050405020304" pitchFamily="18" charset="0"/>
            </a:endParaRPr>
          </a:p>
        </p:txBody>
      </p:sp>
    </p:spTree>
    <p:extLst>
      <p:ext uri="{BB962C8B-B14F-4D97-AF65-F5344CB8AC3E}">
        <p14:creationId xmlns:p14="http://schemas.microsoft.com/office/powerpoint/2010/main" val="2788144146"/>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482" name="Slide Image Placeholder 1"/>
          <p:cNvSpPr>
            <a:spLocks noGrp="1" noRot="1" noChangeAspect="1" noTextEdit="1"/>
          </p:cNvSpPr>
          <p:nvPr>
            <p:ph type="sldImg"/>
          </p:nvPr>
        </p:nvSpPr>
        <p:spPr>
          <a:xfrm>
            <a:off x="469900" y="727075"/>
            <a:ext cx="6373813" cy="3586163"/>
          </a:xfrm>
          <a:ln/>
        </p:spPr>
      </p:sp>
      <p:sp>
        <p:nvSpPr>
          <p:cNvPr id="14848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28676" name="Slide Number Placeholder 3"/>
          <p:cNvSpPr txBox="1">
            <a:spLocks noGrp="1"/>
          </p:cNvSpPr>
          <p:nvPr/>
        </p:nvSpPr>
        <p:spPr bwMode="auto">
          <a:xfrm>
            <a:off x="4144963" y="9120188"/>
            <a:ext cx="3170237" cy="481012"/>
          </a:xfrm>
          <a:prstGeom prst="rect">
            <a:avLst/>
          </a:prstGeom>
          <a:noFill/>
          <a:ln>
            <a:miter lim="800000"/>
            <a:headEnd/>
            <a:tailEnd/>
          </a:ln>
        </p:spPr>
        <p:txBody>
          <a:bodyPr lIns="20368" tIns="0" rIns="20368" bIns="0" anchor="b"/>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r"/>
            <a:fld id="{85387707-F8B8-45B4-B66E-033CB8E2C7D9}" type="slidenum">
              <a:rPr lang="en-US" altLang="en-US" sz="1100" i="1">
                <a:latin typeface="Times New Roman" panose="02020603050405020304" pitchFamily="18" charset="0"/>
              </a:rPr>
              <a:pPr algn="r"/>
              <a:t>42</a:t>
            </a:fld>
            <a:endParaRPr lang="en-US" altLang="en-US" sz="1100" i="1">
              <a:latin typeface="Times New Roman" panose="02020603050405020304" pitchFamily="18" charset="0"/>
            </a:endParaRPr>
          </a:p>
        </p:txBody>
      </p:sp>
    </p:spTree>
    <p:extLst>
      <p:ext uri="{BB962C8B-B14F-4D97-AF65-F5344CB8AC3E}">
        <p14:creationId xmlns:p14="http://schemas.microsoft.com/office/powerpoint/2010/main" val="55520613"/>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506" name="Slide Image Placeholder 1"/>
          <p:cNvSpPr>
            <a:spLocks noGrp="1" noRot="1" noChangeAspect="1" noTextEdit="1"/>
          </p:cNvSpPr>
          <p:nvPr>
            <p:ph type="sldImg"/>
          </p:nvPr>
        </p:nvSpPr>
        <p:spPr>
          <a:xfrm>
            <a:off x="469900" y="727075"/>
            <a:ext cx="6373813" cy="3586163"/>
          </a:xfrm>
          <a:ln/>
        </p:spPr>
      </p:sp>
      <p:sp>
        <p:nvSpPr>
          <p:cNvPr id="14950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28676" name="Slide Number Placeholder 3"/>
          <p:cNvSpPr txBox="1">
            <a:spLocks noGrp="1"/>
          </p:cNvSpPr>
          <p:nvPr/>
        </p:nvSpPr>
        <p:spPr bwMode="auto">
          <a:xfrm>
            <a:off x="4144963" y="9120188"/>
            <a:ext cx="3170237" cy="481012"/>
          </a:xfrm>
          <a:prstGeom prst="rect">
            <a:avLst/>
          </a:prstGeom>
          <a:noFill/>
          <a:ln>
            <a:miter lim="800000"/>
            <a:headEnd/>
            <a:tailEnd/>
          </a:ln>
        </p:spPr>
        <p:txBody>
          <a:bodyPr lIns="20368" tIns="0" rIns="20368" bIns="0" anchor="b"/>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r"/>
            <a:fld id="{1EB97146-B63A-49A5-98A9-61215F034500}" type="slidenum">
              <a:rPr lang="en-US" altLang="en-US" sz="1100" i="1">
                <a:latin typeface="Times New Roman" panose="02020603050405020304" pitchFamily="18" charset="0"/>
              </a:rPr>
              <a:pPr algn="r"/>
              <a:t>43</a:t>
            </a:fld>
            <a:endParaRPr lang="en-US" altLang="en-US" sz="1100" i="1">
              <a:latin typeface="Times New Roman" panose="02020603050405020304" pitchFamily="18" charset="0"/>
            </a:endParaRPr>
          </a:p>
        </p:txBody>
      </p:sp>
    </p:spTree>
    <p:extLst>
      <p:ext uri="{BB962C8B-B14F-4D97-AF65-F5344CB8AC3E}">
        <p14:creationId xmlns:p14="http://schemas.microsoft.com/office/powerpoint/2010/main" val="2464851373"/>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530" name="Slide Image Placeholder 1"/>
          <p:cNvSpPr>
            <a:spLocks noGrp="1" noRot="1" noChangeAspect="1" noTextEdit="1"/>
          </p:cNvSpPr>
          <p:nvPr>
            <p:ph type="sldImg"/>
          </p:nvPr>
        </p:nvSpPr>
        <p:spPr>
          <a:xfrm>
            <a:off x="469900" y="727075"/>
            <a:ext cx="6373813" cy="3586163"/>
          </a:xfrm>
          <a:ln/>
        </p:spPr>
      </p:sp>
      <p:sp>
        <p:nvSpPr>
          <p:cNvPr id="15053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t>Column within a full structure will first be described as affecting the end conditions of a single column. Next the approach of full structure behavior including nominal forces (Direct Analysis Method) is introduced. This is covered in more detail in the Beam-Column design module.</a:t>
            </a:r>
          </a:p>
        </p:txBody>
      </p:sp>
      <p:sp>
        <p:nvSpPr>
          <p:cNvPr id="28676" name="Slide Number Placeholder 3"/>
          <p:cNvSpPr>
            <a:spLocks noGrp="1"/>
          </p:cNvSpPr>
          <p:nvPr>
            <p:ph type="sldNum" sz="quarter" idx="5"/>
          </p:nvPr>
        </p:nvSpPr>
        <p:spPr/>
        <p:txBody>
          <a:bodyP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fld id="{AFCD1485-C5BA-433B-BC6C-BDC15355AB10}" type="slidenum">
              <a:rPr lang="en-US" altLang="en-US" sz="1100">
                <a:latin typeface="Times New Roman" panose="02020603050405020304" pitchFamily="18" charset="0"/>
              </a:rPr>
              <a:pPr/>
              <a:t>44</a:t>
            </a:fld>
            <a:endParaRPr lang="en-US" altLang="en-US" sz="1100">
              <a:latin typeface="Times New Roman" panose="02020603050405020304" pitchFamily="18" charset="0"/>
            </a:endParaRPr>
          </a:p>
        </p:txBody>
      </p:sp>
    </p:spTree>
    <p:extLst>
      <p:ext uri="{BB962C8B-B14F-4D97-AF65-F5344CB8AC3E}">
        <p14:creationId xmlns:p14="http://schemas.microsoft.com/office/powerpoint/2010/main" val="2622781640"/>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54" name="Slide Image Placeholder 1"/>
          <p:cNvSpPr>
            <a:spLocks noGrp="1" noRot="1" noChangeAspect="1" noTextEdit="1"/>
          </p:cNvSpPr>
          <p:nvPr>
            <p:ph type="sldImg"/>
          </p:nvPr>
        </p:nvSpPr>
        <p:spPr>
          <a:xfrm>
            <a:off x="469900" y="727075"/>
            <a:ext cx="6373813" cy="3586163"/>
          </a:xfrm>
          <a:ln/>
        </p:spPr>
      </p:sp>
      <p:sp>
        <p:nvSpPr>
          <p:cNvPr id="15155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t>The instructor must decide how they wish to proceed here – both methods are presented and the instructor can select one or the other as their primary method. </a:t>
            </a:r>
          </a:p>
          <a:p>
            <a:r>
              <a:rPr lang="en-US" altLang="en-US"/>
              <a:t>The alignment chart is a more classical method, wherein structural interactions are included as end restraint on individual columns. Column design then proceeds as for an individual column but with a revised “K” factor. This is the more traditional approach and is covered in most text books.</a:t>
            </a:r>
          </a:p>
          <a:p>
            <a:r>
              <a:rPr lang="en-US" altLang="en-US"/>
              <a:t>Alternatively, Direct Analysis Methods are more common in international codes and are now introduced in AISC publications, with the likelihood of being the dominant design method in the future. This method is also easier to program for analysis and design in typical software packages. In this method, all members are designed as beam-columns with a “K” factor of 1.0. However, to account for structure interaction a series of notional loads are applied to the structure to develop moments in all “columns”, and these combined forces are calibrated to column capacities with K=1. As will be shown in beam-column modules these loads are based on rational principles, but require a slight “leap of faith” from the students to accept their values. If this method is chosen for instruction, it may be preferable to skip to beam-column design directly after addressing single column behavior and design.</a:t>
            </a:r>
          </a:p>
          <a:p>
            <a:r>
              <a:rPr lang="en-US" altLang="en-US"/>
              <a:t>Ideally both methods would be introduced, with an assignment comparing results for students to determine acceptability of the notional load values. Alignment chart procedures are often simpler for students to grasp conceptually while Direct Analysis methods easier for them to apply in a design.</a:t>
            </a:r>
          </a:p>
        </p:txBody>
      </p:sp>
      <p:sp>
        <p:nvSpPr>
          <p:cNvPr id="28676" name="Slide Number Placeholder 3"/>
          <p:cNvSpPr>
            <a:spLocks noGrp="1"/>
          </p:cNvSpPr>
          <p:nvPr>
            <p:ph type="sldNum" sz="quarter" idx="5"/>
          </p:nvPr>
        </p:nvSpPr>
        <p:spPr/>
        <p:txBody>
          <a:bodyP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fld id="{D8DAEF2A-342F-43C9-A5A8-55F7C5DBFDEE}" type="slidenum">
              <a:rPr lang="en-US" altLang="en-US" sz="1100">
                <a:latin typeface="Times New Roman" panose="02020603050405020304" pitchFamily="18" charset="0"/>
              </a:rPr>
              <a:pPr/>
              <a:t>45</a:t>
            </a:fld>
            <a:endParaRPr lang="en-US" altLang="en-US" sz="1100">
              <a:latin typeface="Times New Roman" panose="02020603050405020304" pitchFamily="18" charset="0"/>
            </a:endParaRPr>
          </a:p>
        </p:txBody>
      </p:sp>
    </p:spTree>
    <p:extLst>
      <p:ext uri="{BB962C8B-B14F-4D97-AF65-F5344CB8AC3E}">
        <p14:creationId xmlns:p14="http://schemas.microsoft.com/office/powerpoint/2010/main" val="923853376"/>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578" name="Slide Image Placeholder 1"/>
          <p:cNvSpPr>
            <a:spLocks noGrp="1" noRot="1" noChangeAspect="1" noTextEdit="1"/>
          </p:cNvSpPr>
          <p:nvPr>
            <p:ph type="sldImg"/>
          </p:nvPr>
        </p:nvSpPr>
        <p:spPr>
          <a:xfrm>
            <a:off x="469900" y="727075"/>
            <a:ext cx="6373813" cy="3586163"/>
          </a:xfrm>
          <a:ln/>
        </p:spPr>
      </p:sp>
      <p:sp>
        <p:nvSpPr>
          <p:cNvPr id="15257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t>The alignment chart is a more classical method, wherein structural interactions are included as end restraint on individual columns. Column design then proceeds as for an individual column but with a revised “K” factor. This is the more traditional approach and is covered in most text books.</a:t>
            </a:r>
          </a:p>
        </p:txBody>
      </p:sp>
      <p:sp>
        <p:nvSpPr>
          <p:cNvPr id="28676" name="Slide Number Placeholder 3"/>
          <p:cNvSpPr>
            <a:spLocks noGrp="1"/>
          </p:cNvSpPr>
          <p:nvPr>
            <p:ph type="sldNum" sz="quarter" idx="5"/>
          </p:nvPr>
        </p:nvSpPr>
        <p:spPr/>
        <p:txBody>
          <a:bodyP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fld id="{391BF5AB-432C-4A35-BC02-F934B15EC31B}" type="slidenum">
              <a:rPr lang="en-US" altLang="en-US" sz="1100">
                <a:latin typeface="Times New Roman" panose="02020603050405020304" pitchFamily="18" charset="0"/>
              </a:rPr>
              <a:pPr/>
              <a:t>46</a:t>
            </a:fld>
            <a:endParaRPr lang="en-US" altLang="en-US" sz="1100">
              <a:latin typeface="Times New Roman" panose="02020603050405020304" pitchFamily="18" charset="0"/>
            </a:endParaRPr>
          </a:p>
        </p:txBody>
      </p:sp>
    </p:spTree>
    <p:extLst>
      <p:ext uri="{BB962C8B-B14F-4D97-AF65-F5344CB8AC3E}">
        <p14:creationId xmlns:p14="http://schemas.microsoft.com/office/powerpoint/2010/main" val="3343365911"/>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02" name="Slide Image Placeholder 1"/>
          <p:cNvSpPr>
            <a:spLocks noGrp="1" noRot="1" noChangeAspect="1" noTextEdit="1"/>
          </p:cNvSpPr>
          <p:nvPr>
            <p:ph type="sldImg"/>
          </p:nvPr>
        </p:nvSpPr>
        <p:spPr>
          <a:xfrm>
            <a:off x="469900" y="727075"/>
            <a:ext cx="6373813" cy="3586163"/>
          </a:xfrm>
          <a:ln/>
        </p:spPr>
      </p:sp>
      <p:sp>
        <p:nvSpPr>
          <p:cNvPr id="15360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t>Alternatively, Direct Analysis Methods are more common in international codes and are now included in AISC publications, with the likelihood of being the dominant design method in the future. This method is also easier to program for analysis and design in typical software packages. In this method, all members are designed as beam-columns with a “K” factor of 1.0. However, to account for structure interaction a series of notional loads are applied to the structure to develop moments in all “columns”, and these combined forces are calibrated to column capacities with K=1. As will be shown in beam-column modules these loads are based on rational principles, but require a slight “leap of faith” from the students to accept their values. If this method is chosen for instruction, it may be preferable to skip to beam-column design directly after addressing single column behavior and design.</a:t>
            </a:r>
          </a:p>
        </p:txBody>
      </p:sp>
      <p:sp>
        <p:nvSpPr>
          <p:cNvPr id="28676" name="Slide Number Placeholder 3"/>
          <p:cNvSpPr>
            <a:spLocks noGrp="1"/>
          </p:cNvSpPr>
          <p:nvPr>
            <p:ph type="sldNum" sz="quarter" idx="5"/>
          </p:nvPr>
        </p:nvSpPr>
        <p:spPr/>
        <p:txBody>
          <a:bodyP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fld id="{A49843BF-2331-49E2-AE51-9C841B7F97F5}" type="slidenum">
              <a:rPr lang="en-US" altLang="en-US" sz="1100">
                <a:latin typeface="Times New Roman" panose="02020603050405020304" pitchFamily="18" charset="0"/>
              </a:rPr>
              <a:pPr/>
              <a:t>47</a:t>
            </a:fld>
            <a:endParaRPr lang="en-US" altLang="en-US" sz="1100">
              <a:latin typeface="Times New Roman" panose="02020603050405020304" pitchFamily="18" charset="0"/>
            </a:endParaRPr>
          </a:p>
        </p:txBody>
      </p:sp>
    </p:spTree>
    <p:extLst>
      <p:ext uri="{BB962C8B-B14F-4D97-AF65-F5344CB8AC3E}">
        <p14:creationId xmlns:p14="http://schemas.microsoft.com/office/powerpoint/2010/main" val="3654263331"/>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626" name="Slide Image Placeholder 1"/>
          <p:cNvSpPr>
            <a:spLocks noGrp="1" noRot="1" noChangeAspect="1" noTextEdit="1"/>
          </p:cNvSpPr>
          <p:nvPr>
            <p:ph type="sldImg"/>
          </p:nvPr>
        </p:nvSpPr>
        <p:spPr>
          <a:xfrm>
            <a:off x="469900" y="727075"/>
            <a:ext cx="6373813" cy="3586163"/>
          </a:xfrm>
          <a:ln/>
        </p:spPr>
      </p:sp>
      <p:sp>
        <p:nvSpPr>
          <p:cNvPr id="15462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t>The instructor must decide how they wish to proceed here – both methods are presented and the instructor can select one or the other as their primary method. </a:t>
            </a:r>
          </a:p>
          <a:p>
            <a:r>
              <a:rPr lang="en-US" altLang="en-US" dirty="0"/>
              <a:t>The alignment chart is a more classical method, wherein structural interactions are included as end restraint on individual columns. Column design then proceeds as for an individual column but with a revised “K” factor. This is the more traditional approach and is covered in most text books.</a:t>
            </a:r>
          </a:p>
          <a:p>
            <a:r>
              <a:rPr lang="en-US" altLang="en-US" dirty="0"/>
              <a:t>Alternatively, Direct Analysis Methods are more common in international codes and are now included in AISC publications, with the likelihood of being the dominant design method in the future. This method is also easier to program for analysis and design in typical software packages. In this method, all members are designed as beam-columns with a “K” factor of 1.0. However, to account for structure interaction a series of notional loads are applied to the structure to develop moments in all “columns”, and these combined forces are calibrated to column capacities with K=1. As will be shown in beam-column modules these loads are based on rational principles, but require a slight “leap of faith” from the students to accept their values. If this method is chosen for instruction, it may be preferable to skip to beam-column design directly after addressing single column behavior and design.</a:t>
            </a:r>
          </a:p>
          <a:p>
            <a:r>
              <a:rPr lang="en-US" altLang="en-US" dirty="0"/>
              <a:t>Ideally both methods would be introduced, with an assignment comparing results for students to determine acceptability of the notional load values. Alignment chart procedures are often simpler for students to grasp conceptually while Direct Analysis methods easier for them to apply in a design.</a:t>
            </a:r>
          </a:p>
        </p:txBody>
      </p:sp>
      <p:sp>
        <p:nvSpPr>
          <p:cNvPr id="28676" name="Slide Number Placeholder 3"/>
          <p:cNvSpPr>
            <a:spLocks noGrp="1"/>
          </p:cNvSpPr>
          <p:nvPr>
            <p:ph type="sldNum" sz="quarter" idx="5"/>
          </p:nvPr>
        </p:nvSpPr>
        <p:spPr/>
        <p:txBody>
          <a:bodyP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fld id="{BC50EE51-0E51-49FB-8947-60DEF6B27B5F}" type="slidenum">
              <a:rPr lang="en-US" altLang="en-US" sz="1100">
                <a:latin typeface="Times New Roman" panose="02020603050405020304" pitchFamily="18" charset="0"/>
              </a:rPr>
              <a:pPr/>
              <a:t>48</a:t>
            </a:fld>
            <a:endParaRPr lang="en-US" altLang="en-US" sz="1100">
              <a:latin typeface="Times New Roman" panose="02020603050405020304" pitchFamily="18" charset="0"/>
            </a:endParaRPr>
          </a:p>
        </p:txBody>
      </p:sp>
    </p:spTree>
    <p:extLst>
      <p:ext uri="{BB962C8B-B14F-4D97-AF65-F5344CB8AC3E}">
        <p14:creationId xmlns:p14="http://schemas.microsoft.com/office/powerpoint/2010/main" val="2426587799"/>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650" name="Slide Image Placeholder 1"/>
          <p:cNvSpPr>
            <a:spLocks noGrp="1" noRot="1" noChangeAspect="1" noTextEdit="1"/>
          </p:cNvSpPr>
          <p:nvPr>
            <p:ph type="sldImg"/>
          </p:nvPr>
        </p:nvSpPr>
        <p:spPr>
          <a:xfrm>
            <a:off x="469900" y="727075"/>
            <a:ext cx="6373813" cy="3586163"/>
          </a:xfrm>
          <a:ln/>
        </p:spPr>
      </p:sp>
      <p:sp>
        <p:nvSpPr>
          <p:cNvPr id="15565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t>The alignment chart is a more classical method, wherein structural interactions are included as end restraint on individual columns. Column design then proceeds as for an individual column but with a revised “K” factor. This is the more traditional approach and is covered in most text books.</a:t>
            </a:r>
          </a:p>
        </p:txBody>
      </p:sp>
      <p:sp>
        <p:nvSpPr>
          <p:cNvPr id="28676" name="Slide Number Placeholder 3"/>
          <p:cNvSpPr>
            <a:spLocks noGrp="1"/>
          </p:cNvSpPr>
          <p:nvPr>
            <p:ph type="sldNum" sz="quarter" idx="5"/>
          </p:nvPr>
        </p:nvSpPr>
        <p:spPr/>
        <p:txBody>
          <a:bodyP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fld id="{829E7464-D4EA-406F-BB19-5C033AC33F26}" type="slidenum">
              <a:rPr lang="en-US" altLang="en-US" sz="1100">
                <a:latin typeface="Times New Roman" panose="02020603050405020304" pitchFamily="18" charset="0"/>
              </a:rPr>
              <a:pPr/>
              <a:t>49</a:t>
            </a:fld>
            <a:endParaRPr lang="en-US" altLang="en-US" sz="1100">
              <a:latin typeface="Times New Roman" panose="02020603050405020304" pitchFamily="18" charset="0"/>
            </a:endParaRPr>
          </a:p>
        </p:txBody>
      </p:sp>
    </p:spTree>
    <p:extLst>
      <p:ext uri="{BB962C8B-B14F-4D97-AF65-F5344CB8AC3E}">
        <p14:creationId xmlns:p14="http://schemas.microsoft.com/office/powerpoint/2010/main" val="353012741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Slide Image Placeholder 1"/>
          <p:cNvSpPr>
            <a:spLocks noGrp="1" noRot="1" noChangeAspect="1" noTextEdit="1"/>
          </p:cNvSpPr>
          <p:nvPr>
            <p:ph type="sldImg"/>
          </p:nvPr>
        </p:nvSpPr>
        <p:spPr>
          <a:xfrm>
            <a:off x="469900" y="727075"/>
            <a:ext cx="6373813" cy="3586163"/>
          </a:xfrm>
          <a:ln/>
        </p:spPr>
      </p:sp>
      <p:sp>
        <p:nvSpPr>
          <p:cNvPr id="11059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28676" name="Slide Number Placeholder 3"/>
          <p:cNvSpPr>
            <a:spLocks noGrp="1"/>
          </p:cNvSpPr>
          <p:nvPr>
            <p:ph type="sldNum" sz="quarter" idx="5"/>
          </p:nvPr>
        </p:nvSpPr>
        <p:spPr/>
        <p:txBody>
          <a:bodyP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fld id="{CB35D299-A58B-45A9-A4A4-7672B3A6E6E5}" type="slidenum">
              <a:rPr lang="en-US" altLang="en-US" sz="1100">
                <a:latin typeface="Times New Roman" panose="02020603050405020304" pitchFamily="18" charset="0"/>
              </a:rPr>
              <a:pPr/>
              <a:t>5</a:t>
            </a:fld>
            <a:endParaRPr lang="en-US" altLang="en-US" sz="1100">
              <a:latin typeface="Times New Roman" panose="02020603050405020304" pitchFamily="18" charset="0"/>
            </a:endParaRPr>
          </a:p>
        </p:txBody>
      </p:sp>
    </p:spTree>
    <p:extLst>
      <p:ext uri="{BB962C8B-B14F-4D97-AF65-F5344CB8AC3E}">
        <p14:creationId xmlns:p14="http://schemas.microsoft.com/office/powerpoint/2010/main" val="4282395101"/>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6674" name="Slide Image Placeholder 1"/>
          <p:cNvSpPr>
            <a:spLocks noGrp="1" noRot="1" noChangeAspect="1" noTextEdit="1"/>
          </p:cNvSpPr>
          <p:nvPr>
            <p:ph type="sldImg"/>
          </p:nvPr>
        </p:nvSpPr>
        <p:spPr>
          <a:xfrm>
            <a:off x="469900" y="727075"/>
            <a:ext cx="6373813" cy="3586163"/>
          </a:xfrm>
          <a:ln/>
        </p:spPr>
      </p:sp>
      <p:sp>
        <p:nvSpPr>
          <p:cNvPr id="15667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28676" name="Slide Number Placeholder 3"/>
          <p:cNvSpPr>
            <a:spLocks noGrp="1"/>
          </p:cNvSpPr>
          <p:nvPr>
            <p:ph type="sldNum" sz="quarter" idx="5"/>
          </p:nvPr>
        </p:nvSpPr>
        <p:spPr/>
        <p:txBody>
          <a:bodyP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fld id="{3AE7AF32-8B7E-492E-887A-845138891E58}" type="slidenum">
              <a:rPr lang="en-US" altLang="en-US" sz="1100">
                <a:latin typeface="Times New Roman" panose="02020603050405020304" pitchFamily="18" charset="0"/>
              </a:rPr>
              <a:pPr/>
              <a:t>50</a:t>
            </a:fld>
            <a:endParaRPr lang="en-US" altLang="en-US" sz="1100">
              <a:latin typeface="Times New Roman" panose="02020603050405020304" pitchFamily="18" charset="0"/>
            </a:endParaRPr>
          </a:p>
        </p:txBody>
      </p:sp>
    </p:spTree>
    <p:extLst>
      <p:ext uri="{BB962C8B-B14F-4D97-AF65-F5344CB8AC3E}">
        <p14:creationId xmlns:p14="http://schemas.microsoft.com/office/powerpoint/2010/main" val="3194948416"/>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7698" name="Slide Image Placeholder 1"/>
          <p:cNvSpPr>
            <a:spLocks noGrp="1" noRot="1" noChangeAspect="1" noTextEdit="1"/>
          </p:cNvSpPr>
          <p:nvPr>
            <p:ph type="sldImg"/>
          </p:nvPr>
        </p:nvSpPr>
        <p:spPr>
          <a:xfrm>
            <a:off x="469900" y="727075"/>
            <a:ext cx="6373813" cy="3586163"/>
          </a:xfrm>
          <a:ln/>
        </p:spPr>
      </p:sp>
      <p:sp>
        <p:nvSpPr>
          <p:cNvPr id="15769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28676" name="Slide Number Placeholder 3"/>
          <p:cNvSpPr>
            <a:spLocks noGrp="1"/>
          </p:cNvSpPr>
          <p:nvPr>
            <p:ph type="sldNum" sz="quarter" idx="5"/>
          </p:nvPr>
        </p:nvSpPr>
        <p:spPr/>
        <p:txBody>
          <a:bodyP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fld id="{F428FF56-D145-4AD5-B1F1-ED80300BDAB6}" type="slidenum">
              <a:rPr lang="en-US" altLang="en-US" sz="1100">
                <a:latin typeface="Times New Roman" panose="02020603050405020304" pitchFamily="18" charset="0"/>
              </a:rPr>
              <a:pPr/>
              <a:t>51</a:t>
            </a:fld>
            <a:endParaRPr lang="en-US" altLang="en-US" sz="1100">
              <a:latin typeface="Times New Roman" panose="02020603050405020304" pitchFamily="18" charset="0"/>
            </a:endParaRPr>
          </a:p>
        </p:txBody>
      </p:sp>
    </p:spTree>
    <p:extLst>
      <p:ext uri="{BB962C8B-B14F-4D97-AF65-F5344CB8AC3E}">
        <p14:creationId xmlns:p14="http://schemas.microsoft.com/office/powerpoint/2010/main" val="1825706283"/>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8722" name="Slide Image Placeholder 1"/>
          <p:cNvSpPr>
            <a:spLocks noGrp="1" noRot="1" noChangeAspect="1" noTextEdit="1"/>
          </p:cNvSpPr>
          <p:nvPr>
            <p:ph type="sldImg"/>
          </p:nvPr>
        </p:nvSpPr>
        <p:spPr>
          <a:xfrm>
            <a:off x="469900" y="727075"/>
            <a:ext cx="6373813" cy="3586163"/>
          </a:xfrm>
          <a:ln/>
        </p:spPr>
      </p:sp>
      <p:sp>
        <p:nvSpPr>
          <p:cNvPr id="15872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4" name="Slide Number Placeholder 3"/>
          <p:cNvSpPr>
            <a:spLocks noGrp="1"/>
          </p:cNvSpPr>
          <p:nvPr>
            <p:ph type="sldNum" sz="quarter" idx="5"/>
          </p:nvPr>
        </p:nvSpPr>
        <p:spPr/>
        <p:txBody>
          <a:bodyP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fld id="{1454C4DA-09D7-4355-9B37-4FFBA0D3A106}" type="slidenum">
              <a:rPr lang="en-US" altLang="en-US" sz="1100">
                <a:latin typeface="Times New Roman" panose="02020603050405020304" pitchFamily="18" charset="0"/>
              </a:rPr>
              <a:pPr/>
              <a:t>52</a:t>
            </a:fld>
            <a:endParaRPr lang="en-US" altLang="en-US" sz="1100">
              <a:latin typeface="Times New Roman" panose="02020603050405020304" pitchFamily="18" charset="0"/>
            </a:endParaRPr>
          </a:p>
        </p:txBody>
      </p:sp>
    </p:spTree>
    <p:extLst>
      <p:ext uri="{BB962C8B-B14F-4D97-AF65-F5344CB8AC3E}">
        <p14:creationId xmlns:p14="http://schemas.microsoft.com/office/powerpoint/2010/main" val="1247947226"/>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746" name="Slide Image Placeholder 1"/>
          <p:cNvSpPr>
            <a:spLocks noGrp="1" noRot="1" noChangeAspect="1" noTextEdit="1"/>
          </p:cNvSpPr>
          <p:nvPr>
            <p:ph type="sldImg"/>
          </p:nvPr>
        </p:nvSpPr>
        <p:spPr>
          <a:xfrm>
            <a:off x="469900" y="727075"/>
            <a:ext cx="6373813" cy="3586163"/>
          </a:xfrm>
          <a:ln/>
        </p:spPr>
      </p:sp>
      <p:sp>
        <p:nvSpPr>
          <p:cNvPr id="15974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4" name="Slide Number Placeholder 3"/>
          <p:cNvSpPr>
            <a:spLocks noGrp="1"/>
          </p:cNvSpPr>
          <p:nvPr>
            <p:ph type="sldNum" sz="quarter" idx="5"/>
          </p:nvPr>
        </p:nvSpPr>
        <p:spPr/>
        <p:txBody>
          <a:bodyP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fld id="{371ADD5E-AC4E-4333-A062-05C646484B2E}" type="slidenum">
              <a:rPr lang="en-US" altLang="en-US" sz="1100">
                <a:latin typeface="Times New Roman" panose="02020603050405020304" pitchFamily="18" charset="0"/>
              </a:rPr>
              <a:pPr/>
              <a:t>53</a:t>
            </a:fld>
            <a:endParaRPr lang="en-US" altLang="en-US" sz="1100">
              <a:latin typeface="Times New Roman" panose="02020603050405020304" pitchFamily="18" charset="0"/>
            </a:endParaRPr>
          </a:p>
        </p:txBody>
      </p:sp>
    </p:spTree>
    <p:extLst>
      <p:ext uri="{BB962C8B-B14F-4D97-AF65-F5344CB8AC3E}">
        <p14:creationId xmlns:p14="http://schemas.microsoft.com/office/powerpoint/2010/main" val="3546668484"/>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0770" name="Slide Image Placeholder 1"/>
          <p:cNvSpPr>
            <a:spLocks noGrp="1" noRot="1" noChangeAspect="1" noTextEdit="1"/>
          </p:cNvSpPr>
          <p:nvPr>
            <p:ph type="sldImg"/>
          </p:nvPr>
        </p:nvSpPr>
        <p:spPr>
          <a:xfrm>
            <a:off x="469900" y="727075"/>
            <a:ext cx="6373813" cy="3586163"/>
          </a:xfrm>
          <a:ln/>
        </p:spPr>
      </p:sp>
      <p:sp>
        <p:nvSpPr>
          <p:cNvPr id="16077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t>Note that even a brace or shear wall braces all attached nodes within the story if they are connected – and therefore act as bracing to linked columns.</a:t>
            </a:r>
          </a:p>
        </p:txBody>
      </p:sp>
      <p:sp>
        <p:nvSpPr>
          <p:cNvPr id="4" name="Slide Number Placeholder 3"/>
          <p:cNvSpPr>
            <a:spLocks noGrp="1"/>
          </p:cNvSpPr>
          <p:nvPr>
            <p:ph type="sldNum" sz="quarter" idx="5"/>
          </p:nvPr>
        </p:nvSpPr>
        <p:spPr/>
        <p:txBody>
          <a:bodyP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fld id="{A43558C5-E65D-42C3-9A88-9F0D360212C5}" type="slidenum">
              <a:rPr lang="en-US" altLang="en-US" sz="1100">
                <a:latin typeface="Times New Roman" panose="02020603050405020304" pitchFamily="18" charset="0"/>
              </a:rPr>
              <a:pPr/>
              <a:t>54</a:t>
            </a:fld>
            <a:endParaRPr lang="en-US" altLang="en-US" sz="1100">
              <a:latin typeface="Times New Roman" panose="02020603050405020304" pitchFamily="18" charset="0"/>
            </a:endParaRPr>
          </a:p>
        </p:txBody>
      </p:sp>
    </p:spTree>
    <p:extLst>
      <p:ext uri="{BB962C8B-B14F-4D97-AF65-F5344CB8AC3E}">
        <p14:creationId xmlns:p14="http://schemas.microsoft.com/office/powerpoint/2010/main" val="3669979856"/>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1794" name="Slide Image Placeholder 1"/>
          <p:cNvSpPr>
            <a:spLocks noGrp="1" noRot="1" noChangeAspect="1" noTextEdit="1"/>
          </p:cNvSpPr>
          <p:nvPr>
            <p:ph type="sldImg"/>
          </p:nvPr>
        </p:nvSpPr>
        <p:spPr>
          <a:xfrm>
            <a:off x="469900" y="727075"/>
            <a:ext cx="6373813" cy="3586163"/>
          </a:xfrm>
          <a:ln/>
        </p:spPr>
      </p:sp>
      <p:sp>
        <p:nvSpPr>
          <p:cNvPr id="16179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t>Note that even a brace or shear wall braces all attached nodes within the story if they are connected – and therefore act as bracing to linked columns.</a:t>
            </a:r>
          </a:p>
        </p:txBody>
      </p:sp>
      <p:sp>
        <p:nvSpPr>
          <p:cNvPr id="4" name="Slide Number Placeholder 3"/>
          <p:cNvSpPr txBox="1">
            <a:spLocks noGrp="1"/>
          </p:cNvSpPr>
          <p:nvPr/>
        </p:nvSpPr>
        <p:spPr bwMode="auto">
          <a:xfrm>
            <a:off x="4144963" y="9120188"/>
            <a:ext cx="3170237" cy="481012"/>
          </a:xfrm>
          <a:prstGeom prst="rect">
            <a:avLst/>
          </a:prstGeom>
          <a:noFill/>
          <a:ln>
            <a:miter lim="800000"/>
            <a:headEnd/>
            <a:tailEnd/>
          </a:ln>
        </p:spPr>
        <p:txBody>
          <a:bodyPr lIns="20368" tIns="0" rIns="20368" bIns="0" anchor="b"/>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r"/>
            <a:fld id="{7247EDFF-7A67-4B1B-8F92-0BCEC38CF3E9}" type="slidenum">
              <a:rPr lang="en-US" altLang="en-US" sz="1100" i="1">
                <a:latin typeface="Times New Roman" panose="02020603050405020304" pitchFamily="18" charset="0"/>
              </a:rPr>
              <a:pPr algn="r"/>
              <a:t>55</a:t>
            </a:fld>
            <a:endParaRPr lang="en-US" altLang="en-US" sz="1100" i="1">
              <a:latin typeface="Times New Roman" panose="02020603050405020304" pitchFamily="18" charset="0"/>
            </a:endParaRPr>
          </a:p>
        </p:txBody>
      </p:sp>
    </p:spTree>
    <p:extLst>
      <p:ext uri="{BB962C8B-B14F-4D97-AF65-F5344CB8AC3E}">
        <p14:creationId xmlns:p14="http://schemas.microsoft.com/office/powerpoint/2010/main" val="3136297892"/>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2818" name="Slide Image Placeholder 1"/>
          <p:cNvSpPr>
            <a:spLocks noGrp="1" noRot="1" noChangeAspect="1" noTextEdit="1"/>
          </p:cNvSpPr>
          <p:nvPr>
            <p:ph type="sldImg"/>
          </p:nvPr>
        </p:nvSpPr>
        <p:spPr>
          <a:xfrm>
            <a:off x="469900" y="727075"/>
            <a:ext cx="6373813" cy="3586163"/>
          </a:xfrm>
          <a:ln/>
        </p:spPr>
      </p:sp>
      <p:sp>
        <p:nvSpPr>
          <p:cNvPr id="16281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t>Note that even a brace or shear wall braces all attached nodes within the story if they are connected – and therefore act as bracing to linked columns.</a:t>
            </a:r>
          </a:p>
        </p:txBody>
      </p:sp>
      <p:sp>
        <p:nvSpPr>
          <p:cNvPr id="4" name="Slide Number Placeholder 3"/>
          <p:cNvSpPr txBox="1">
            <a:spLocks noGrp="1"/>
          </p:cNvSpPr>
          <p:nvPr/>
        </p:nvSpPr>
        <p:spPr bwMode="auto">
          <a:xfrm>
            <a:off x="4144963" y="9120188"/>
            <a:ext cx="3170237" cy="481012"/>
          </a:xfrm>
          <a:prstGeom prst="rect">
            <a:avLst/>
          </a:prstGeom>
          <a:noFill/>
          <a:ln>
            <a:miter lim="800000"/>
            <a:headEnd/>
            <a:tailEnd/>
          </a:ln>
        </p:spPr>
        <p:txBody>
          <a:bodyPr lIns="20368" tIns="0" rIns="20368" bIns="0" anchor="b"/>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r"/>
            <a:fld id="{02EC1782-6C0D-4B82-99DD-74CFF6A79E89}" type="slidenum">
              <a:rPr lang="en-US" altLang="en-US" sz="1100" i="1">
                <a:latin typeface="Times New Roman" panose="02020603050405020304" pitchFamily="18" charset="0"/>
              </a:rPr>
              <a:pPr algn="r"/>
              <a:t>56</a:t>
            </a:fld>
            <a:endParaRPr lang="en-US" altLang="en-US" sz="1100" i="1">
              <a:latin typeface="Times New Roman" panose="02020603050405020304" pitchFamily="18" charset="0"/>
            </a:endParaRPr>
          </a:p>
        </p:txBody>
      </p:sp>
    </p:spTree>
    <p:extLst>
      <p:ext uri="{BB962C8B-B14F-4D97-AF65-F5344CB8AC3E}">
        <p14:creationId xmlns:p14="http://schemas.microsoft.com/office/powerpoint/2010/main" val="644879125"/>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42" name="Slide Image Placeholder 1"/>
          <p:cNvSpPr>
            <a:spLocks noGrp="1" noRot="1" noChangeAspect="1" noTextEdit="1"/>
          </p:cNvSpPr>
          <p:nvPr>
            <p:ph type="sldImg"/>
          </p:nvPr>
        </p:nvSpPr>
        <p:spPr>
          <a:xfrm>
            <a:off x="469900" y="727075"/>
            <a:ext cx="6373813" cy="3586163"/>
          </a:xfrm>
          <a:ln/>
        </p:spPr>
      </p:sp>
      <p:sp>
        <p:nvSpPr>
          <p:cNvPr id="16384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4" name="Slide Number Placeholder 3"/>
          <p:cNvSpPr>
            <a:spLocks noGrp="1"/>
          </p:cNvSpPr>
          <p:nvPr>
            <p:ph type="sldNum" sz="quarter" idx="5"/>
          </p:nvPr>
        </p:nvSpPr>
        <p:spPr/>
        <p:txBody>
          <a:bodyP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fld id="{592CAA28-7183-4352-BD4A-144DE76B38B7}" type="slidenum">
              <a:rPr lang="en-US" altLang="en-US" sz="1100">
                <a:latin typeface="Times New Roman" panose="02020603050405020304" pitchFamily="18" charset="0"/>
              </a:rPr>
              <a:pPr/>
              <a:t>57</a:t>
            </a:fld>
            <a:endParaRPr lang="en-US" altLang="en-US" sz="1100">
              <a:latin typeface="Times New Roman" panose="02020603050405020304" pitchFamily="18" charset="0"/>
            </a:endParaRPr>
          </a:p>
        </p:txBody>
      </p:sp>
    </p:spTree>
    <p:extLst>
      <p:ext uri="{BB962C8B-B14F-4D97-AF65-F5344CB8AC3E}">
        <p14:creationId xmlns:p14="http://schemas.microsoft.com/office/powerpoint/2010/main" val="1279082199"/>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4866" name="Slide Image Placeholder 1"/>
          <p:cNvSpPr>
            <a:spLocks noGrp="1" noRot="1" noChangeAspect="1" noTextEdit="1"/>
          </p:cNvSpPr>
          <p:nvPr>
            <p:ph type="sldImg"/>
          </p:nvPr>
        </p:nvSpPr>
        <p:spPr>
          <a:xfrm>
            <a:off x="469900" y="727075"/>
            <a:ext cx="6373813" cy="3586163"/>
          </a:xfrm>
          <a:ln/>
        </p:spPr>
      </p:sp>
      <p:sp>
        <p:nvSpPr>
          <p:cNvPr id="16486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4" name="Slide Number Placeholder 3"/>
          <p:cNvSpPr>
            <a:spLocks noGrp="1"/>
          </p:cNvSpPr>
          <p:nvPr>
            <p:ph type="sldNum" sz="quarter" idx="5"/>
          </p:nvPr>
        </p:nvSpPr>
        <p:spPr/>
        <p:txBody>
          <a:bodyP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fld id="{A8BA151A-18A9-4AD9-B8C5-686C8BEB9AAB}" type="slidenum">
              <a:rPr lang="en-US" altLang="en-US" sz="1100">
                <a:latin typeface="Times New Roman" panose="02020603050405020304" pitchFamily="18" charset="0"/>
              </a:rPr>
              <a:pPr/>
              <a:t>58</a:t>
            </a:fld>
            <a:endParaRPr lang="en-US" altLang="en-US" sz="1100">
              <a:latin typeface="Times New Roman" panose="02020603050405020304" pitchFamily="18" charset="0"/>
            </a:endParaRPr>
          </a:p>
        </p:txBody>
      </p:sp>
    </p:spTree>
    <p:extLst>
      <p:ext uri="{BB962C8B-B14F-4D97-AF65-F5344CB8AC3E}">
        <p14:creationId xmlns:p14="http://schemas.microsoft.com/office/powerpoint/2010/main" val="1706403184"/>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5890" name="Slide Image Placeholder 1"/>
          <p:cNvSpPr>
            <a:spLocks noGrp="1" noRot="1" noChangeAspect="1" noTextEdit="1"/>
          </p:cNvSpPr>
          <p:nvPr>
            <p:ph type="sldImg"/>
          </p:nvPr>
        </p:nvSpPr>
        <p:spPr>
          <a:xfrm>
            <a:off x="469900" y="727075"/>
            <a:ext cx="6373813" cy="3586163"/>
          </a:xfrm>
          <a:ln/>
        </p:spPr>
      </p:sp>
      <p:sp>
        <p:nvSpPr>
          <p:cNvPr id="16589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4" name="Slide Number Placeholder 3"/>
          <p:cNvSpPr>
            <a:spLocks noGrp="1"/>
          </p:cNvSpPr>
          <p:nvPr>
            <p:ph type="sldNum" sz="quarter" idx="5"/>
          </p:nvPr>
        </p:nvSpPr>
        <p:spPr/>
        <p:txBody>
          <a:bodyP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fld id="{37FFE8A8-2B61-411A-A5A1-03BDA1BBA23A}" type="slidenum">
              <a:rPr lang="en-US" altLang="en-US" sz="1100">
                <a:latin typeface="Times New Roman" panose="02020603050405020304" pitchFamily="18" charset="0"/>
              </a:rPr>
              <a:pPr/>
              <a:t>59</a:t>
            </a:fld>
            <a:endParaRPr lang="en-US" altLang="en-US" sz="1100">
              <a:latin typeface="Times New Roman" panose="02020603050405020304" pitchFamily="18" charset="0"/>
            </a:endParaRPr>
          </a:p>
        </p:txBody>
      </p:sp>
    </p:spTree>
    <p:extLst>
      <p:ext uri="{BB962C8B-B14F-4D97-AF65-F5344CB8AC3E}">
        <p14:creationId xmlns:p14="http://schemas.microsoft.com/office/powerpoint/2010/main" val="109808027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Slide Image Placeholder 1"/>
          <p:cNvSpPr>
            <a:spLocks noGrp="1" noRot="1" noChangeAspect="1" noTextEdit="1"/>
          </p:cNvSpPr>
          <p:nvPr>
            <p:ph type="sldImg"/>
          </p:nvPr>
        </p:nvSpPr>
        <p:spPr>
          <a:xfrm>
            <a:off x="469900" y="727075"/>
            <a:ext cx="6373813" cy="3586163"/>
          </a:xfrm>
          <a:ln/>
        </p:spPr>
      </p:sp>
      <p:sp>
        <p:nvSpPr>
          <p:cNvPr id="11161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solidFill>
                  <a:schemeClr val="bg1"/>
                </a:solidFill>
              </a:rPr>
              <a:t>Maximum achieved load is therefore still </a:t>
            </a:r>
            <a:r>
              <a:rPr lang="en-US" altLang="en-US" i="1">
                <a:solidFill>
                  <a:schemeClr val="bg1"/>
                </a:solidFill>
              </a:rPr>
              <a:t>P=AF</a:t>
            </a:r>
            <a:r>
              <a:rPr lang="en-US" altLang="en-US" i="1" baseline="-25000">
                <a:solidFill>
                  <a:schemeClr val="bg1"/>
                </a:solidFill>
              </a:rPr>
              <a:t>y</a:t>
            </a:r>
            <a:r>
              <a:rPr lang="en-US" altLang="en-US" i="1">
                <a:solidFill>
                  <a:schemeClr val="bg1"/>
                </a:solidFill>
              </a:rPr>
              <a:t>,</a:t>
            </a:r>
            <a:r>
              <a:rPr lang="en-US" altLang="en-US">
                <a:solidFill>
                  <a:schemeClr val="bg1"/>
                </a:solidFill>
              </a:rPr>
              <a:t> but the load deflection curve is very different, stiffness is reduced.</a:t>
            </a:r>
            <a:endParaRPr lang="en-US" altLang="en-US"/>
          </a:p>
        </p:txBody>
      </p:sp>
      <p:sp>
        <p:nvSpPr>
          <p:cNvPr id="28676" name="Slide Number Placeholder 3"/>
          <p:cNvSpPr txBox="1">
            <a:spLocks noGrp="1"/>
          </p:cNvSpPr>
          <p:nvPr/>
        </p:nvSpPr>
        <p:spPr bwMode="auto">
          <a:xfrm>
            <a:off x="4144963" y="9120188"/>
            <a:ext cx="3170237" cy="481012"/>
          </a:xfrm>
          <a:prstGeom prst="rect">
            <a:avLst/>
          </a:prstGeom>
          <a:noFill/>
          <a:ln>
            <a:miter lim="800000"/>
            <a:headEnd/>
            <a:tailEnd/>
          </a:ln>
        </p:spPr>
        <p:txBody>
          <a:bodyPr lIns="20368" tIns="0" rIns="20368" bIns="0" anchor="b"/>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r"/>
            <a:fld id="{806C3288-385C-4333-9CC3-FE28529AF21C}" type="slidenum">
              <a:rPr lang="en-US" altLang="en-US" sz="1100" i="1">
                <a:latin typeface="Times New Roman" panose="02020603050405020304" pitchFamily="18" charset="0"/>
              </a:rPr>
              <a:pPr algn="r"/>
              <a:t>6</a:t>
            </a:fld>
            <a:endParaRPr lang="en-US" altLang="en-US" sz="1100" i="1">
              <a:latin typeface="Times New Roman" panose="02020603050405020304" pitchFamily="18" charset="0"/>
            </a:endParaRPr>
          </a:p>
        </p:txBody>
      </p:sp>
    </p:spTree>
    <p:extLst>
      <p:ext uri="{BB962C8B-B14F-4D97-AF65-F5344CB8AC3E}">
        <p14:creationId xmlns:p14="http://schemas.microsoft.com/office/powerpoint/2010/main" val="2303824050"/>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6914" name="Slide Image Placeholder 1"/>
          <p:cNvSpPr>
            <a:spLocks noGrp="1" noRot="1" noChangeAspect="1" noTextEdit="1"/>
          </p:cNvSpPr>
          <p:nvPr>
            <p:ph type="sldImg"/>
          </p:nvPr>
        </p:nvSpPr>
        <p:spPr>
          <a:xfrm>
            <a:off x="469900" y="727075"/>
            <a:ext cx="6373813" cy="3586163"/>
          </a:xfrm>
          <a:ln/>
        </p:spPr>
      </p:sp>
      <p:sp>
        <p:nvSpPr>
          <p:cNvPr id="16691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t>Note that even a single moment frame braces all attached nodes within the story if they are connected – though the rest of the structure is just “along for the ride”.</a:t>
            </a:r>
          </a:p>
        </p:txBody>
      </p:sp>
      <p:sp>
        <p:nvSpPr>
          <p:cNvPr id="4" name="Slide Number Placeholder 3"/>
          <p:cNvSpPr txBox="1">
            <a:spLocks noGrp="1"/>
          </p:cNvSpPr>
          <p:nvPr/>
        </p:nvSpPr>
        <p:spPr bwMode="auto">
          <a:xfrm>
            <a:off x="4144963" y="9120188"/>
            <a:ext cx="3170237" cy="481012"/>
          </a:xfrm>
          <a:prstGeom prst="rect">
            <a:avLst/>
          </a:prstGeom>
          <a:noFill/>
          <a:ln>
            <a:miter lim="800000"/>
            <a:headEnd/>
            <a:tailEnd/>
          </a:ln>
        </p:spPr>
        <p:txBody>
          <a:bodyPr lIns="20368" tIns="0" rIns="20368" bIns="0" anchor="b"/>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r"/>
            <a:fld id="{FF0EF7CA-EECF-4FEC-A60F-0BB3A5C16190}" type="slidenum">
              <a:rPr lang="en-US" altLang="en-US" sz="1100" i="1">
                <a:latin typeface="Times New Roman" panose="02020603050405020304" pitchFamily="18" charset="0"/>
              </a:rPr>
              <a:pPr algn="r"/>
              <a:t>60</a:t>
            </a:fld>
            <a:endParaRPr lang="en-US" altLang="en-US" sz="1100" i="1">
              <a:latin typeface="Times New Roman" panose="02020603050405020304" pitchFamily="18" charset="0"/>
            </a:endParaRPr>
          </a:p>
        </p:txBody>
      </p:sp>
    </p:spTree>
    <p:extLst>
      <p:ext uri="{BB962C8B-B14F-4D97-AF65-F5344CB8AC3E}">
        <p14:creationId xmlns:p14="http://schemas.microsoft.com/office/powerpoint/2010/main" val="3193818197"/>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7938" name="Slide Image Placeholder 1"/>
          <p:cNvSpPr>
            <a:spLocks noGrp="1" noRot="1" noChangeAspect="1" noTextEdit="1"/>
          </p:cNvSpPr>
          <p:nvPr>
            <p:ph type="sldImg"/>
          </p:nvPr>
        </p:nvSpPr>
        <p:spPr>
          <a:xfrm>
            <a:off x="469900" y="727075"/>
            <a:ext cx="6373813" cy="3586163"/>
          </a:xfrm>
          <a:ln/>
        </p:spPr>
      </p:sp>
      <p:sp>
        <p:nvSpPr>
          <p:cNvPr id="16793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t>Note that even a single moment frame braces all attached nodes within the story if they are connected – though the rest of the structure is just “along for the ride”.</a:t>
            </a:r>
          </a:p>
        </p:txBody>
      </p:sp>
      <p:sp>
        <p:nvSpPr>
          <p:cNvPr id="4" name="Slide Number Placeholder 3"/>
          <p:cNvSpPr txBox="1">
            <a:spLocks noGrp="1"/>
          </p:cNvSpPr>
          <p:nvPr/>
        </p:nvSpPr>
        <p:spPr bwMode="auto">
          <a:xfrm>
            <a:off x="4144963" y="9120188"/>
            <a:ext cx="3170237" cy="481012"/>
          </a:xfrm>
          <a:prstGeom prst="rect">
            <a:avLst/>
          </a:prstGeom>
          <a:noFill/>
          <a:ln>
            <a:miter lim="800000"/>
            <a:headEnd/>
            <a:tailEnd/>
          </a:ln>
        </p:spPr>
        <p:txBody>
          <a:bodyPr lIns="20368" tIns="0" rIns="20368" bIns="0" anchor="b"/>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r"/>
            <a:fld id="{16C457F4-AE00-48DE-987E-9546551FB4B6}" type="slidenum">
              <a:rPr lang="en-US" altLang="en-US" sz="1100" i="1">
                <a:latin typeface="Times New Roman" panose="02020603050405020304" pitchFamily="18" charset="0"/>
              </a:rPr>
              <a:pPr algn="r"/>
              <a:t>61</a:t>
            </a:fld>
            <a:endParaRPr lang="en-US" altLang="en-US" sz="1100" i="1">
              <a:latin typeface="Times New Roman" panose="02020603050405020304" pitchFamily="18" charset="0"/>
            </a:endParaRPr>
          </a:p>
        </p:txBody>
      </p:sp>
    </p:spTree>
    <p:extLst>
      <p:ext uri="{BB962C8B-B14F-4D97-AF65-F5344CB8AC3E}">
        <p14:creationId xmlns:p14="http://schemas.microsoft.com/office/powerpoint/2010/main" val="1433013233"/>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8962" name="Slide Image Placeholder 1"/>
          <p:cNvSpPr>
            <a:spLocks noGrp="1" noRot="1" noChangeAspect="1" noTextEdit="1"/>
          </p:cNvSpPr>
          <p:nvPr>
            <p:ph type="sldImg"/>
          </p:nvPr>
        </p:nvSpPr>
        <p:spPr>
          <a:xfrm>
            <a:off x="469900" y="727075"/>
            <a:ext cx="6373813" cy="3586163"/>
          </a:xfrm>
          <a:ln/>
        </p:spPr>
      </p:sp>
      <p:sp>
        <p:nvSpPr>
          <p:cNvPr id="16896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t>Note that even a single moment frame braces all attached nodes within the story if they are connected – though the rest of the structure is just “along for the ride”.</a:t>
            </a:r>
          </a:p>
        </p:txBody>
      </p:sp>
      <p:sp>
        <p:nvSpPr>
          <p:cNvPr id="4" name="Slide Number Placeholder 3"/>
          <p:cNvSpPr txBox="1">
            <a:spLocks noGrp="1"/>
          </p:cNvSpPr>
          <p:nvPr/>
        </p:nvSpPr>
        <p:spPr bwMode="auto">
          <a:xfrm>
            <a:off x="4144963" y="9120188"/>
            <a:ext cx="3170237" cy="481012"/>
          </a:xfrm>
          <a:prstGeom prst="rect">
            <a:avLst/>
          </a:prstGeom>
          <a:noFill/>
          <a:ln>
            <a:miter lim="800000"/>
            <a:headEnd/>
            <a:tailEnd/>
          </a:ln>
        </p:spPr>
        <p:txBody>
          <a:bodyPr lIns="20368" tIns="0" rIns="20368" bIns="0" anchor="b"/>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r"/>
            <a:fld id="{C4344F82-6C01-455A-8255-E244CB0DADEA}" type="slidenum">
              <a:rPr lang="en-US" altLang="en-US" sz="1100" i="1">
                <a:latin typeface="Times New Roman" panose="02020603050405020304" pitchFamily="18" charset="0"/>
              </a:rPr>
              <a:pPr algn="r"/>
              <a:t>62</a:t>
            </a:fld>
            <a:endParaRPr lang="en-US" altLang="en-US" sz="1100" i="1">
              <a:latin typeface="Times New Roman" panose="02020603050405020304" pitchFamily="18" charset="0"/>
            </a:endParaRPr>
          </a:p>
        </p:txBody>
      </p:sp>
    </p:spTree>
    <p:extLst>
      <p:ext uri="{BB962C8B-B14F-4D97-AF65-F5344CB8AC3E}">
        <p14:creationId xmlns:p14="http://schemas.microsoft.com/office/powerpoint/2010/main" val="204447187"/>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9986" name="Slide Image Placeholder 1"/>
          <p:cNvSpPr>
            <a:spLocks noGrp="1" noRot="1" noChangeAspect="1" noTextEdit="1"/>
          </p:cNvSpPr>
          <p:nvPr>
            <p:ph type="sldImg"/>
          </p:nvPr>
        </p:nvSpPr>
        <p:spPr>
          <a:xfrm>
            <a:off x="469900" y="727075"/>
            <a:ext cx="6373813" cy="3586163"/>
          </a:xfrm>
          <a:ln/>
        </p:spPr>
      </p:sp>
      <p:sp>
        <p:nvSpPr>
          <p:cNvPr id="16998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4" name="Slide Number Placeholder 3"/>
          <p:cNvSpPr>
            <a:spLocks noGrp="1"/>
          </p:cNvSpPr>
          <p:nvPr>
            <p:ph type="sldNum" sz="quarter" idx="5"/>
          </p:nvPr>
        </p:nvSpPr>
        <p:spPr/>
        <p:txBody>
          <a:bodyP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fld id="{47E1E473-5075-4552-B46A-982BEE3FE174}" type="slidenum">
              <a:rPr lang="en-US" altLang="en-US" sz="1100">
                <a:latin typeface="Times New Roman" panose="02020603050405020304" pitchFamily="18" charset="0"/>
              </a:rPr>
              <a:pPr/>
              <a:t>63</a:t>
            </a:fld>
            <a:endParaRPr lang="en-US" altLang="en-US" sz="1100">
              <a:latin typeface="Times New Roman" panose="02020603050405020304" pitchFamily="18" charset="0"/>
            </a:endParaRPr>
          </a:p>
        </p:txBody>
      </p:sp>
    </p:spTree>
    <p:extLst>
      <p:ext uri="{BB962C8B-B14F-4D97-AF65-F5344CB8AC3E}">
        <p14:creationId xmlns:p14="http://schemas.microsoft.com/office/powerpoint/2010/main" val="43337846"/>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1010" name="Slide Image Placeholder 1"/>
          <p:cNvSpPr>
            <a:spLocks noGrp="1" noRot="1" noChangeAspect="1" noTextEdit="1"/>
          </p:cNvSpPr>
          <p:nvPr>
            <p:ph type="sldImg"/>
          </p:nvPr>
        </p:nvSpPr>
        <p:spPr>
          <a:xfrm>
            <a:off x="469900" y="727075"/>
            <a:ext cx="6373813" cy="3586163"/>
          </a:xfrm>
          <a:ln/>
        </p:spPr>
      </p:sp>
      <p:sp>
        <p:nvSpPr>
          <p:cNvPr id="17101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4" name="Slide Number Placeholder 3"/>
          <p:cNvSpPr>
            <a:spLocks noGrp="1"/>
          </p:cNvSpPr>
          <p:nvPr>
            <p:ph type="sldNum" sz="quarter" idx="5"/>
          </p:nvPr>
        </p:nvSpPr>
        <p:spPr/>
        <p:txBody>
          <a:bodyP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fld id="{41A54D97-CFD1-4B63-96D5-898D2FA1C327}" type="slidenum">
              <a:rPr lang="en-US" altLang="en-US" sz="1100">
                <a:latin typeface="Times New Roman" panose="02020603050405020304" pitchFamily="18" charset="0"/>
              </a:rPr>
              <a:pPr/>
              <a:t>64</a:t>
            </a:fld>
            <a:endParaRPr lang="en-US" altLang="en-US" sz="1100">
              <a:latin typeface="Times New Roman" panose="02020603050405020304" pitchFamily="18" charset="0"/>
            </a:endParaRPr>
          </a:p>
        </p:txBody>
      </p:sp>
    </p:spTree>
    <p:extLst>
      <p:ext uri="{BB962C8B-B14F-4D97-AF65-F5344CB8AC3E}">
        <p14:creationId xmlns:p14="http://schemas.microsoft.com/office/powerpoint/2010/main" val="2009531694"/>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2034" name="Slide Image Placeholder 1"/>
          <p:cNvSpPr>
            <a:spLocks noGrp="1" noRot="1" noChangeAspect="1" noTextEdit="1"/>
          </p:cNvSpPr>
          <p:nvPr>
            <p:ph type="sldImg"/>
          </p:nvPr>
        </p:nvSpPr>
        <p:spPr>
          <a:xfrm>
            <a:off x="469900" y="727075"/>
            <a:ext cx="6373813" cy="3586163"/>
          </a:xfrm>
          <a:ln/>
        </p:spPr>
      </p:sp>
      <p:sp>
        <p:nvSpPr>
          <p:cNvPr id="17203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4" name="Slide Number Placeholder 3"/>
          <p:cNvSpPr>
            <a:spLocks noGrp="1"/>
          </p:cNvSpPr>
          <p:nvPr>
            <p:ph type="sldNum" sz="quarter" idx="5"/>
          </p:nvPr>
        </p:nvSpPr>
        <p:spPr/>
        <p:txBody>
          <a:bodyP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fld id="{625AFDCD-3A81-4F19-B382-987039871572}" type="slidenum">
              <a:rPr lang="en-US" altLang="en-US" sz="1100">
                <a:latin typeface="Times New Roman" panose="02020603050405020304" pitchFamily="18" charset="0"/>
              </a:rPr>
              <a:pPr/>
              <a:t>65</a:t>
            </a:fld>
            <a:endParaRPr lang="en-US" altLang="en-US" sz="1100">
              <a:latin typeface="Times New Roman" panose="02020603050405020304" pitchFamily="18" charset="0"/>
            </a:endParaRPr>
          </a:p>
        </p:txBody>
      </p:sp>
    </p:spTree>
    <p:extLst>
      <p:ext uri="{BB962C8B-B14F-4D97-AF65-F5344CB8AC3E}">
        <p14:creationId xmlns:p14="http://schemas.microsoft.com/office/powerpoint/2010/main" val="16183286"/>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3058" name="Slide Image Placeholder 1"/>
          <p:cNvSpPr>
            <a:spLocks noGrp="1" noRot="1" noChangeAspect="1" noTextEdit="1"/>
          </p:cNvSpPr>
          <p:nvPr>
            <p:ph type="sldImg"/>
          </p:nvPr>
        </p:nvSpPr>
        <p:spPr>
          <a:xfrm>
            <a:off x="469900" y="727075"/>
            <a:ext cx="6373813" cy="3586163"/>
          </a:xfrm>
          <a:ln/>
        </p:spPr>
      </p:sp>
      <p:sp>
        <p:nvSpPr>
          <p:cNvPr id="17305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4" name="Slide Number Placeholder 3"/>
          <p:cNvSpPr>
            <a:spLocks noGrp="1"/>
          </p:cNvSpPr>
          <p:nvPr>
            <p:ph type="sldNum" sz="quarter" idx="5"/>
          </p:nvPr>
        </p:nvSpPr>
        <p:spPr/>
        <p:txBody>
          <a:bodyP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fld id="{24B2219E-FF5D-4251-92EC-8CD39A645097}" type="slidenum">
              <a:rPr lang="en-US" altLang="en-US" sz="1100">
                <a:latin typeface="Times New Roman" panose="02020603050405020304" pitchFamily="18" charset="0"/>
              </a:rPr>
              <a:pPr/>
              <a:t>66</a:t>
            </a:fld>
            <a:endParaRPr lang="en-US" altLang="en-US" sz="1100">
              <a:latin typeface="Times New Roman" panose="02020603050405020304" pitchFamily="18" charset="0"/>
            </a:endParaRPr>
          </a:p>
        </p:txBody>
      </p:sp>
    </p:spTree>
    <p:extLst>
      <p:ext uri="{BB962C8B-B14F-4D97-AF65-F5344CB8AC3E}">
        <p14:creationId xmlns:p14="http://schemas.microsoft.com/office/powerpoint/2010/main" val="1409133391"/>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82" name="Slide Image Placeholder 1"/>
          <p:cNvSpPr>
            <a:spLocks noGrp="1" noRot="1" noChangeAspect="1" noTextEdit="1"/>
          </p:cNvSpPr>
          <p:nvPr>
            <p:ph type="sldImg"/>
          </p:nvPr>
        </p:nvSpPr>
        <p:spPr>
          <a:xfrm>
            <a:off x="469900" y="727075"/>
            <a:ext cx="6373813" cy="3586163"/>
          </a:xfrm>
          <a:ln/>
        </p:spPr>
      </p:sp>
      <p:sp>
        <p:nvSpPr>
          <p:cNvPr id="17408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4" name="Slide Number Placeholder 3"/>
          <p:cNvSpPr>
            <a:spLocks noGrp="1"/>
          </p:cNvSpPr>
          <p:nvPr>
            <p:ph type="sldNum" sz="quarter" idx="5"/>
          </p:nvPr>
        </p:nvSpPr>
        <p:spPr/>
        <p:txBody>
          <a:bodyP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fld id="{34781418-F6F2-4FF9-A22E-834C9904D2F1}" type="slidenum">
              <a:rPr lang="en-US" altLang="en-US" sz="1100">
                <a:latin typeface="Times New Roman" panose="02020603050405020304" pitchFamily="18" charset="0"/>
              </a:rPr>
              <a:pPr/>
              <a:t>67</a:t>
            </a:fld>
            <a:endParaRPr lang="en-US" altLang="en-US" sz="1100">
              <a:latin typeface="Times New Roman" panose="02020603050405020304" pitchFamily="18" charset="0"/>
            </a:endParaRPr>
          </a:p>
        </p:txBody>
      </p:sp>
    </p:spTree>
    <p:extLst>
      <p:ext uri="{BB962C8B-B14F-4D97-AF65-F5344CB8AC3E}">
        <p14:creationId xmlns:p14="http://schemas.microsoft.com/office/powerpoint/2010/main" val="1917546787"/>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5106" name="Slide Image Placeholder 1"/>
          <p:cNvSpPr>
            <a:spLocks noGrp="1" noRot="1" noChangeAspect="1" noTextEdit="1"/>
          </p:cNvSpPr>
          <p:nvPr>
            <p:ph type="sldImg"/>
          </p:nvPr>
        </p:nvSpPr>
        <p:spPr>
          <a:xfrm>
            <a:off x="469900" y="727075"/>
            <a:ext cx="6373813" cy="3586163"/>
          </a:xfrm>
          <a:ln/>
        </p:spPr>
      </p:sp>
      <p:sp>
        <p:nvSpPr>
          <p:cNvPr id="17510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4" name="Slide Number Placeholder 3"/>
          <p:cNvSpPr>
            <a:spLocks noGrp="1"/>
          </p:cNvSpPr>
          <p:nvPr>
            <p:ph type="sldNum" sz="quarter" idx="5"/>
          </p:nvPr>
        </p:nvSpPr>
        <p:spPr/>
        <p:txBody>
          <a:bodyP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fld id="{295A6DBE-04ED-4F75-81CD-3282373DFB63}" type="slidenum">
              <a:rPr lang="en-US" altLang="en-US" sz="1100">
                <a:latin typeface="Times New Roman" panose="02020603050405020304" pitchFamily="18" charset="0"/>
              </a:rPr>
              <a:pPr/>
              <a:t>68</a:t>
            </a:fld>
            <a:endParaRPr lang="en-US" altLang="en-US" sz="1100">
              <a:latin typeface="Times New Roman" panose="02020603050405020304" pitchFamily="18" charset="0"/>
            </a:endParaRPr>
          </a:p>
        </p:txBody>
      </p:sp>
    </p:spTree>
    <p:extLst>
      <p:ext uri="{BB962C8B-B14F-4D97-AF65-F5344CB8AC3E}">
        <p14:creationId xmlns:p14="http://schemas.microsoft.com/office/powerpoint/2010/main" val="3870111940"/>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6130" name="Slide Image Placeholder 1"/>
          <p:cNvSpPr>
            <a:spLocks noGrp="1" noRot="1" noChangeAspect="1" noTextEdit="1"/>
          </p:cNvSpPr>
          <p:nvPr>
            <p:ph type="sldImg"/>
          </p:nvPr>
        </p:nvSpPr>
        <p:spPr>
          <a:xfrm>
            <a:off x="469900" y="727075"/>
            <a:ext cx="6373813" cy="3586163"/>
          </a:xfrm>
          <a:ln/>
        </p:spPr>
      </p:sp>
      <p:sp>
        <p:nvSpPr>
          <p:cNvPr id="17613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4" name="Slide Number Placeholder 3"/>
          <p:cNvSpPr>
            <a:spLocks noGrp="1"/>
          </p:cNvSpPr>
          <p:nvPr>
            <p:ph type="sldNum" sz="quarter" idx="5"/>
          </p:nvPr>
        </p:nvSpPr>
        <p:spPr/>
        <p:txBody>
          <a:bodyP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fld id="{FA0E137D-45C6-42AE-B5B2-ED4144871B85}" type="slidenum">
              <a:rPr lang="en-US" altLang="en-US" sz="1100">
                <a:latin typeface="Times New Roman" panose="02020603050405020304" pitchFamily="18" charset="0"/>
              </a:rPr>
              <a:pPr/>
              <a:t>69</a:t>
            </a:fld>
            <a:endParaRPr lang="en-US" altLang="en-US" sz="1100">
              <a:latin typeface="Times New Roman" panose="02020603050405020304" pitchFamily="18" charset="0"/>
            </a:endParaRPr>
          </a:p>
        </p:txBody>
      </p:sp>
    </p:spTree>
    <p:extLst>
      <p:ext uri="{BB962C8B-B14F-4D97-AF65-F5344CB8AC3E}">
        <p14:creationId xmlns:p14="http://schemas.microsoft.com/office/powerpoint/2010/main" val="2701073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Slide Image Placeholder 1"/>
          <p:cNvSpPr>
            <a:spLocks noGrp="1" noRot="1" noChangeAspect="1" noTextEdit="1"/>
          </p:cNvSpPr>
          <p:nvPr>
            <p:ph type="sldImg"/>
          </p:nvPr>
        </p:nvSpPr>
        <p:spPr>
          <a:xfrm>
            <a:off x="469900" y="727075"/>
            <a:ext cx="6373813" cy="3586163"/>
          </a:xfrm>
          <a:ln/>
        </p:spPr>
      </p:sp>
      <p:sp>
        <p:nvSpPr>
          <p:cNvPr id="11264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solidFill>
                  <a:schemeClr val="bg1"/>
                </a:solidFill>
              </a:rPr>
              <a:t>Maximum achieved load is therefore still </a:t>
            </a:r>
            <a:r>
              <a:rPr lang="en-US" altLang="en-US" i="1">
                <a:solidFill>
                  <a:schemeClr val="bg1"/>
                </a:solidFill>
              </a:rPr>
              <a:t>P=AF</a:t>
            </a:r>
            <a:r>
              <a:rPr lang="en-US" altLang="en-US" i="1" baseline="-25000">
                <a:solidFill>
                  <a:schemeClr val="bg1"/>
                </a:solidFill>
              </a:rPr>
              <a:t>y</a:t>
            </a:r>
            <a:r>
              <a:rPr lang="en-US" altLang="en-US" i="1">
                <a:solidFill>
                  <a:schemeClr val="bg1"/>
                </a:solidFill>
              </a:rPr>
              <a:t>,</a:t>
            </a:r>
            <a:r>
              <a:rPr lang="en-US" altLang="en-US">
                <a:solidFill>
                  <a:schemeClr val="bg1"/>
                </a:solidFill>
              </a:rPr>
              <a:t> but the load deflection curve is very different, stiffness is reduced.</a:t>
            </a:r>
            <a:endParaRPr lang="en-US" altLang="en-US"/>
          </a:p>
        </p:txBody>
      </p:sp>
      <p:sp>
        <p:nvSpPr>
          <p:cNvPr id="28676" name="Slide Number Placeholder 3"/>
          <p:cNvSpPr txBox="1">
            <a:spLocks noGrp="1"/>
          </p:cNvSpPr>
          <p:nvPr/>
        </p:nvSpPr>
        <p:spPr bwMode="auto">
          <a:xfrm>
            <a:off x="4144963" y="9120188"/>
            <a:ext cx="3170237" cy="481012"/>
          </a:xfrm>
          <a:prstGeom prst="rect">
            <a:avLst/>
          </a:prstGeom>
          <a:noFill/>
          <a:ln>
            <a:miter lim="800000"/>
            <a:headEnd/>
            <a:tailEnd/>
          </a:ln>
        </p:spPr>
        <p:txBody>
          <a:bodyPr lIns="20368" tIns="0" rIns="20368" bIns="0" anchor="b"/>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r"/>
            <a:fld id="{EDDCF898-22AE-4DEB-901C-DE4272E7BFFA}" type="slidenum">
              <a:rPr lang="en-US" altLang="en-US" sz="1100" i="1">
                <a:latin typeface="Times New Roman" panose="02020603050405020304" pitchFamily="18" charset="0"/>
              </a:rPr>
              <a:pPr algn="r"/>
              <a:t>7</a:t>
            </a:fld>
            <a:endParaRPr lang="en-US" altLang="en-US" sz="1100" i="1">
              <a:latin typeface="Times New Roman" panose="02020603050405020304" pitchFamily="18" charset="0"/>
            </a:endParaRPr>
          </a:p>
        </p:txBody>
      </p:sp>
    </p:spTree>
    <p:extLst>
      <p:ext uri="{BB962C8B-B14F-4D97-AF65-F5344CB8AC3E}">
        <p14:creationId xmlns:p14="http://schemas.microsoft.com/office/powerpoint/2010/main" val="2806028943"/>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154" name="Slide Image Placeholder 1"/>
          <p:cNvSpPr>
            <a:spLocks noGrp="1" noRot="1" noChangeAspect="1" noTextEdit="1"/>
          </p:cNvSpPr>
          <p:nvPr>
            <p:ph type="sldImg"/>
          </p:nvPr>
        </p:nvSpPr>
        <p:spPr>
          <a:xfrm>
            <a:off x="469900" y="727075"/>
            <a:ext cx="6373813" cy="3586163"/>
          </a:xfrm>
          <a:ln/>
        </p:spPr>
      </p:sp>
      <p:sp>
        <p:nvSpPr>
          <p:cNvPr id="17715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p>
        </p:txBody>
      </p:sp>
      <p:sp>
        <p:nvSpPr>
          <p:cNvPr id="4" name="Slide Number Placeholder 3"/>
          <p:cNvSpPr>
            <a:spLocks noGrp="1"/>
          </p:cNvSpPr>
          <p:nvPr>
            <p:ph type="sldNum" sz="quarter" idx="5"/>
          </p:nvPr>
        </p:nvSpPr>
        <p:spPr/>
        <p:txBody>
          <a:bodyP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fld id="{D3E962C0-97C4-4E32-B511-8B0D21DCDFA0}" type="slidenum">
              <a:rPr lang="en-US" altLang="en-US" sz="1100">
                <a:latin typeface="Times New Roman" panose="02020603050405020304" pitchFamily="18" charset="0"/>
              </a:rPr>
              <a:pPr/>
              <a:t>70</a:t>
            </a:fld>
            <a:endParaRPr lang="en-US" altLang="en-US" sz="1100">
              <a:latin typeface="Times New Roman" panose="02020603050405020304" pitchFamily="18" charset="0"/>
            </a:endParaRPr>
          </a:p>
        </p:txBody>
      </p:sp>
    </p:spTree>
    <p:extLst>
      <p:ext uri="{BB962C8B-B14F-4D97-AF65-F5344CB8AC3E}">
        <p14:creationId xmlns:p14="http://schemas.microsoft.com/office/powerpoint/2010/main" val="2283782184"/>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8178" name="Slide Image Placeholder 1"/>
          <p:cNvSpPr>
            <a:spLocks noGrp="1" noRot="1" noChangeAspect="1" noTextEdit="1"/>
          </p:cNvSpPr>
          <p:nvPr>
            <p:ph type="sldImg"/>
          </p:nvPr>
        </p:nvSpPr>
        <p:spPr>
          <a:xfrm>
            <a:off x="469900" y="727075"/>
            <a:ext cx="6373813" cy="3586163"/>
          </a:xfrm>
          <a:ln/>
        </p:spPr>
      </p:sp>
      <p:sp>
        <p:nvSpPr>
          <p:cNvPr id="17817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4" name="Slide Number Placeholder 3"/>
          <p:cNvSpPr>
            <a:spLocks noGrp="1"/>
          </p:cNvSpPr>
          <p:nvPr>
            <p:ph type="sldNum" sz="quarter" idx="5"/>
          </p:nvPr>
        </p:nvSpPr>
        <p:spPr/>
        <p:txBody>
          <a:bodyP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fld id="{ECB135FE-A5E2-4066-8B3F-262CDF4CE9B1}" type="slidenum">
              <a:rPr lang="en-US" altLang="en-US" sz="1100">
                <a:latin typeface="Times New Roman" panose="02020603050405020304" pitchFamily="18" charset="0"/>
              </a:rPr>
              <a:pPr/>
              <a:t>71</a:t>
            </a:fld>
            <a:endParaRPr lang="en-US" altLang="en-US" sz="1100">
              <a:latin typeface="Times New Roman" panose="02020603050405020304" pitchFamily="18" charset="0"/>
            </a:endParaRPr>
          </a:p>
        </p:txBody>
      </p:sp>
    </p:spTree>
    <p:extLst>
      <p:ext uri="{BB962C8B-B14F-4D97-AF65-F5344CB8AC3E}">
        <p14:creationId xmlns:p14="http://schemas.microsoft.com/office/powerpoint/2010/main" val="2779039542"/>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9202" name="Slide Image Placeholder 1"/>
          <p:cNvSpPr>
            <a:spLocks noGrp="1" noRot="1" noChangeAspect="1" noTextEdit="1"/>
          </p:cNvSpPr>
          <p:nvPr>
            <p:ph type="sldImg"/>
          </p:nvPr>
        </p:nvSpPr>
        <p:spPr>
          <a:xfrm>
            <a:off x="469900" y="727075"/>
            <a:ext cx="6373813" cy="3586163"/>
          </a:xfrm>
          <a:ln/>
        </p:spPr>
      </p:sp>
      <p:sp>
        <p:nvSpPr>
          <p:cNvPr id="17920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p>
        </p:txBody>
      </p:sp>
      <p:sp>
        <p:nvSpPr>
          <p:cNvPr id="4" name="Slide Number Placeholder 3"/>
          <p:cNvSpPr>
            <a:spLocks noGrp="1"/>
          </p:cNvSpPr>
          <p:nvPr>
            <p:ph type="sldNum" sz="quarter" idx="5"/>
          </p:nvPr>
        </p:nvSpPr>
        <p:spPr/>
        <p:txBody>
          <a:bodyP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fld id="{9ED46988-9083-493B-A45E-DD6176A021AA}" type="slidenum">
              <a:rPr lang="en-US" altLang="en-US" sz="1100">
                <a:latin typeface="Times New Roman" panose="02020603050405020304" pitchFamily="18" charset="0"/>
              </a:rPr>
              <a:pPr/>
              <a:t>72</a:t>
            </a:fld>
            <a:endParaRPr lang="en-US" altLang="en-US" sz="1100">
              <a:latin typeface="Times New Roman" panose="02020603050405020304" pitchFamily="18" charset="0"/>
            </a:endParaRPr>
          </a:p>
        </p:txBody>
      </p:sp>
    </p:spTree>
    <p:extLst>
      <p:ext uri="{BB962C8B-B14F-4D97-AF65-F5344CB8AC3E}">
        <p14:creationId xmlns:p14="http://schemas.microsoft.com/office/powerpoint/2010/main" val="4053351673"/>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0226" name="Slide Image Placeholder 1"/>
          <p:cNvSpPr>
            <a:spLocks noGrp="1" noRot="1" noChangeAspect="1" noTextEdit="1"/>
          </p:cNvSpPr>
          <p:nvPr>
            <p:ph type="sldImg"/>
          </p:nvPr>
        </p:nvSpPr>
        <p:spPr>
          <a:xfrm>
            <a:off x="469900" y="727075"/>
            <a:ext cx="6373813" cy="3586163"/>
          </a:xfrm>
          <a:ln/>
        </p:spPr>
      </p:sp>
      <p:sp>
        <p:nvSpPr>
          <p:cNvPr id="18022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4" name="Slide Number Placeholder 3"/>
          <p:cNvSpPr>
            <a:spLocks noGrp="1"/>
          </p:cNvSpPr>
          <p:nvPr>
            <p:ph type="sldNum" sz="quarter" idx="5"/>
          </p:nvPr>
        </p:nvSpPr>
        <p:spPr/>
        <p:txBody>
          <a:bodyP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fld id="{69F4C990-7EEB-4124-82DE-B87FCE2EDACF}" type="slidenum">
              <a:rPr lang="en-US" altLang="en-US" sz="1100">
                <a:latin typeface="Times New Roman" panose="02020603050405020304" pitchFamily="18" charset="0"/>
              </a:rPr>
              <a:pPr/>
              <a:t>73</a:t>
            </a:fld>
            <a:endParaRPr lang="en-US" altLang="en-US" sz="1100">
              <a:latin typeface="Times New Roman" panose="02020603050405020304" pitchFamily="18" charset="0"/>
            </a:endParaRPr>
          </a:p>
        </p:txBody>
      </p:sp>
    </p:spTree>
    <p:extLst>
      <p:ext uri="{BB962C8B-B14F-4D97-AF65-F5344CB8AC3E}">
        <p14:creationId xmlns:p14="http://schemas.microsoft.com/office/powerpoint/2010/main" val="2957551192"/>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1250" name="Slide Image Placeholder 1"/>
          <p:cNvSpPr>
            <a:spLocks noGrp="1" noRot="1" noChangeAspect="1" noTextEdit="1"/>
          </p:cNvSpPr>
          <p:nvPr>
            <p:ph type="sldImg"/>
          </p:nvPr>
        </p:nvSpPr>
        <p:spPr>
          <a:xfrm>
            <a:off x="469900" y="727075"/>
            <a:ext cx="6373813" cy="3586163"/>
          </a:xfrm>
          <a:ln/>
        </p:spPr>
      </p:sp>
      <p:sp>
        <p:nvSpPr>
          <p:cNvPr id="18125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4" name="Slide Number Placeholder 3"/>
          <p:cNvSpPr>
            <a:spLocks noGrp="1"/>
          </p:cNvSpPr>
          <p:nvPr>
            <p:ph type="sldNum" sz="quarter" idx="5"/>
          </p:nvPr>
        </p:nvSpPr>
        <p:spPr/>
        <p:txBody>
          <a:bodyP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fld id="{89C6CBDB-F720-4A91-9852-3376BE0DD869}" type="slidenum">
              <a:rPr lang="en-US" altLang="en-US" sz="1100">
                <a:latin typeface="Times New Roman" panose="02020603050405020304" pitchFamily="18" charset="0"/>
              </a:rPr>
              <a:pPr/>
              <a:t>74</a:t>
            </a:fld>
            <a:endParaRPr lang="en-US" altLang="en-US" sz="1100">
              <a:latin typeface="Times New Roman" panose="02020603050405020304" pitchFamily="18" charset="0"/>
            </a:endParaRPr>
          </a:p>
        </p:txBody>
      </p:sp>
    </p:spTree>
    <p:extLst>
      <p:ext uri="{BB962C8B-B14F-4D97-AF65-F5344CB8AC3E}">
        <p14:creationId xmlns:p14="http://schemas.microsoft.com/office/powerpoint/2010/main" val="3010473963"/>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2274" name="Slide Image Placeholder 1"/>
          <p:cNvSpPr>
            <a:spLocks noGrp="1" noRot="1" noChangeAspect="1" noTextEdit="1"/>
          </p:cNvSpPr>
          <p:nvPr>
            <p:ph type="sldImg"/>
          </p:nvPr>
        </p:nvSpPr>
        <p:spPr>
          <a:xfrm>
            <a:off x="469900" y="727075"/>
            <a:ext cx="6373813" cy="3586163"/>
          </a:xfrm>
          <a:ln/>
        </p:spPr>
      </p:sp>
      <p:sp>
        <p:nvSpPr>
          <p:cNvPr id="18227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4" name="Slide Number Placeholder 3"/>
          <p:cNvSpPr>
            <a:spLocks noGrp="1"/>
          </p:cNvSpPr>
          <p:nvPr>
            <p:ph type="sldNum" sz="quarter" idx="5"/>
          </p:nvPr>
        </p:nvSpPr>
        <p:spPr/>
        <p:txBody>
          <a:bodyP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fld id="{AD207216-5A1B-4A10-BD8B-512C1F93B733}" type="slidenum">
              <a:rPr lang="en-US" altLang="en-US" sz="1100">
                <a:latin typeface="Times New Roman" panose="02020603050405020304" pitchFamily="18" charset="0"/>
              </a:rPr>
              <a:pPr/>
              <a:t>75</a:t>
            </a:fld>
            <a:endParaRPr lang="en-US" altLang="en-US" sz="1100">
              <a:latin typeface="Times New Roman" panose="02020603050405020304" pitchFamily="18" charset="0"/>
            </a:endParaRPr>
          </a:p>
        </p:txBody>
      </p:sp>
    </p:spTree>
    <p:extLst>
      <p:ext uri="{BB962C8B-B14F-4D97-AF65-F5344CB8AC3E}">
        <p14:creationId xmlns:p14="http://schemas.microsoft.com/office/powerpoint/2010/main" val="4144922027"/>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3298" name="Slide Image Placeholder 1"/>
          <p:cNvSpPr>
            <a:spLocks noGrp="1" noRot="1" noChangeAspect="1" noTextEdit="1"/>
          </p:cNvSpPr>
          <p:nvPr>
            <p:ph type="sldImg"/>
          </p:nvPr>
        </p:nvSpPr>
        <p:spPr>
          <a:xfrm>
            <a:off x="469900" y="727075"/>
            <a:ext cx="6373813" cy="3586163"/>
          </a:xfrm>
          <a:ln/>
        </p:spPr>
      </p:sp>
      <p:sp>
        <p:nvSpPr>
          <p:cNvPr id="18329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4" name="Slide Number Placeholder 3"/>
          <p:cNvSpPr>
            <a:spLocks noGrp="1"/>
          </p:cNvSpPr>
          <p:nvPr>
            <p:ph type="sldNum" sz="quarter" idx="5"/>
          </p:nvPr>
        </p:nvSpPr>
        <p:spPr/>
        <p:txBody>
          <a:bodyP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fld id="{D88402B1-343F-42BB-88D8-9313C41ECB52}" type="slidenum">
              <a:rPr lang="en-US" altLang="en-US" sz="1100">
                <a:latin typeface="Times New Roman" panose="02020603050405020304" pitchFamily="18" charset="0"/>
              </a:rPr>
              <a:pPr/>
              <a:t>76</a:t>
            </a:fld>
            <a:endParaRPr lang="en-US" altLang="en-US" sz="1100">
              <a:latin typeface="Times New Roman" panose="02020603050405020304" pitchFamily="18" charset="0"/>
            </a:endParaRPr>
          </a:p>
        </p:txBody>
      </p:sp>
    </p:spTree>
    <p:extLst>
      <p:ext uri="{BB962C8B-B14F-4D97-AF65-F5344CB8AC3E}">
        <p14:creationId xmlns:p14="http://schemas.microsoft.com/office/powerpoint/2010/main" val="307065722"/>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22" name="Slide Image Placeholder 1"/>
          <p:cNvSpPr>
            <a:spLocks noGrp="1" noRot="1" noChangeAspect="1" noTextEdit="1"/>
          </p:cNvSpPr>
          <p:nvPr>
            <p:ph type="sldImg"/>
          </p:nvPr>
        </p:nvSpPr>
        <p:spPr>
          <a:xfrm>
            <a:off x="469900" y="727075"/>
            <a:ext cx="6373813" cy="3586163"/>
          </a:xfrm>
          <a:ln/>
        </p:spPr>
      </p:sp>
      <p:sp>
        <p:nvSpPr>
          <p:cNvPr id="18432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4" name="Slide Number Placeholder 3"/>
          <p:cNvSpPr>
            <a:spLocks noGrp="1"/>
          </p:cNvSpPr>
          <p:nvPr>
            <p:ph type="sldNum" sz="quarter" idx="5"/>
          </p:nvPr>
        </p:nvSpPr>
        <p:spPr/>
        <p:txBody>
          <a:bodyP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fld id="{DD2C2AD3-2A4E-4C0C-A10A-FBC8F108EC1C}" type="slidenum">
              <a:rPr lang="en-US" altLang="en-US" sz="1100">
                <a:latin typeface="Times New Roman" panose="02020603050405020304" pitchFamily="18" charset="0"/>
              </a:rPr>
              <a:pPr/>
              <a:t>77</a:t>
            </a:fld>
            <a:endParaRPr lang="en-US" altLang="en-US" sz="1100">
              <a:latin typeface="Times New Roman" panose="02020603050405020304" pitchFamily="18" charset="0"/>
            </a:endParaRPr>
          </a:p>
        </p:txBody>
      </p:sp>
    </p:spTree>
    <p:extLst>
      <p:ext uri="{BB962C8B-B14F-4D97-AF65-F5344CB8AC3E}">
        <p14:creationId xmlns:p14="http://schemas.microsoft.com/office/powerpoint/2010/main" val="1324199206"/>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5346" name="Slide Image Placeholder 1"/>
          <p:cNvSpPr>
            <a:spLocks noGrp="1" noRot="1" noChangeAspect="1" noTextEdit="1"/>
          </p:cNvSpPr>
          <p:nvPr>
            <p:ph type="sldImg"/>
          </p:nvPr>
        </p:nvSpPr>
        <p:spPr>
          <a:xfrm>
            <a:off x="469900" y="727075"/>
            <a:ext cx="6373813" cy="3586163"/>
          </a:xfrm>
          <a:ln/>
        </p:spPr>
      </p:sp>
      <p:sp>
        <p:nvSpPr>
          <p:cNvPr id="18534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p>
        </p:txBody>
      </p:sp>
      <p:sp>
        <p:nvSpPr>
          <p:cNvPr id="4" name="Slide Number Placeholder 3"/>
          <p:cNvSpPr>
            <a:spLocks noGrp="1"/>
          </p:cNvSpPr>
          <p:nvPr>
            <p:ph type="sldNum" sz="quarter" idx="5"/>
          </p:nvPr>
        </p:nvSpPr>
        <p:spPr/>
        <p:txBody>
          <a:bodyP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fld id="{5B29B693-71AF-40A2-98B3-40FF73AF6E11}" type="slidenum">
              <a:rPr lang="en-US" altLang="en-US" sz="1100">
                <a:latin typeface="Times New Roman" panose="02020603050405020304" pitchFamily="18" charset="0"/>
              </a:rPr>
              <a:pPr/>
              <a:t>78</a:t>
            </a:fld>
            <a:endParaRPr lang="en-US" altLang="en-US" sz="1100">
              <a:latin typeface="Times New Roman" panose="02020603050405020304" pitchFamily="18" charset="0"/>
            </a:endParaRPr>
          </a:p>
        </p:txBody>
      </p:sp>
    </p:spTree>
    <p:extLst>
      <p:ext uri="{BB962C8B-B14F-4D97-AF65-F5344CB8AC3E}">
        <p14:creationId xmlns:p14="http://schemas.microsoft.com/office/powerpoint/2010/main" val="3268605863"/>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6370" name="Slide Image Placeholder 1"/>
          <p:cNvSpPr>
            <a:spLocks noGrp="1" noRot="1" noChangeAspect="1" noTextEdit="1"/>
          </p:cNvSpPr>
          <p:nvPr>
            <p:ph type="sldImg"/>
          </p:nvPr>
        </p:nvSpPr>
        <p:spPr>
          <a:xfrm>
            <a:off x="469900" y="727075"/>
            <a:ext cx="6373813" cy="3586163"/>
          </a:xfrm>
          <a:ln/>
        </p:spPr>
      </p:sp>
      <p:sp>
        <p:nvSpPr>
          <p:cNvPr id="18637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4" name="Slide Number Placeholder 3"/>
          <p:cNvSpPr>
            <a:spLocks noGrp="1"/>
          </p:cNvSpPr>
          <p:nvPr>
            <p:ph type="sldNum" sz="quarter" idx="5"/>
          </p:nvPr>
        </p:nvSpPr>
        <p:spPr/>
        <p:txBody>
          <a:bodyP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fld id="{F2431DB1-4473-4DBC-A2C1-B6C04C56DFF2}" type="slidenum">
              <a:rPr lang="en-US" altLang="en-US" sz="1100">
                <a:latin typeface="Times New Roman" panose="02020603050405020304" pitchFamily="18" charset="0"/>
              </a:rPr>
              <a:pPr/>
              <a:t>79</a:t>
            </a:fld>
            <a:endParaRPr lang="en-US" altLang="en-US" sz="1100">
              <a:latin typeface="Times New Roman" panose="02020603050405020304" pitchFamily="18" charset="0"/>
            </a:endParaRPr>
          </a:p>
        </p:txBody>
      </p:sp>
    </p:spTree>
    <p:extLst>
      <p:ext uri="{BB962C8B-B14F-4D97-AF65-F5344CB8AC3E}">
        <p14:creationId xmlns:p14="http://schemas.microsoft.com/office/powerpoint/2010/main" val="17110125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Slide Image Placeholder 1"/>
          <p:cNvSpPr>
            <a:spLocks noGrp="1" noRot="1" noChangeAspect="1" noTextEdit="1"/>
          </p:cNvSpPr>
          <p:nvPr>
            <p:ph type="sldImg"/>
          </p:nvPr>
        </p:nvSpPr>
        <p:spPr>
          <a:xfrm>
            <a:off x="469900" y="727075"/>
            <a:ext cx="6373813" cy="3586163"/>
          </a:xfrm>
          <a:ln/>
        </p:spPr>
      </p:sp>
      <p:sp>
        <p:nvSpPr>
          <p:cNvPr id="11366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solidFill>
                  <a:schemeClr val="bg1"/>
                </a:solidFill>
              </a:rPr>
              <a:t>Maximum achieved load is therefore still </a:t>
            </a:r>
            <a:r>
              <a:rPr lang="en-US" altLang="en-US" i="1">
                <a:solidFill>
                  <a:schemeClr val="bg1"/>
                </a:solidFill>
              </a:rPr>
              <a:t>P=AF</a:t>
            </a:r>
            <a:r>
              <a:rPr lang="en-US" altLang="en-US" i="1" baseline="-25000">
                <a:solidFill>
                  <a:schemeClr val="bg1"/>
                </a:solidFill>
              </a:rPr>
              <a:t>y</a:t>
            </a:r>
            <a:r>
              <a:rPr lang="en-US" altLang="en-US" i="1">
                <a:solidFill>
                  <a:schemeClr val="bg1"/>
                </a:solidFill>
              </a:rPr>
              <a:t>,</a:t>
            </a:r>
            <a:r>
              <a:rPr lang="en-US" altLang="en-US">
                <a:solidFill>
                  <a:schemeClr val="bg1"/>
                </a:solidFill>
              </a:rPr>
              <a:t> but the load deflection curve is very different, stiffness is reduced.</a:t>
            </a:r>
            <a:endParaRPr lang="en-US" altLang="en-US"/>
          </a:p>
        </p:txBody>
      </p:sp>
      <p:sp>
        <p:nvSpPr>
          <p:cNvPr id="28676" name="Slide Number Placeholder 3"/>
          <p:cNvSpPr txBox="1">
            <a:spLocks noGrp="1"/>
          </p:cNvSpPr>
          <p:nvPr/>
        </p:nvSpPr>
        <p:spPr bwMode="auto">
          <a:xfrm>
            <a:off x="4144963" y="9120188"/>
            <a:ext cx="3170237" cy="481012"/>
          </a:xfrm>
          <a:prstGeom prst="rect">
            <a:avLst/>
          </a:prstGeom>
          <a:noFill/>
          <a:ln>
            <a:miter lim="800000"/>
            <a:headEnd/>
            <a:tailEnd/>
          </a:ln>
        </p:spPr>
        <p:txBody>
          <a:bodyPr lIns="20368" tIns="0" rIns="20368" bIns="0" anchor="b"/>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r"/>
            <a:fld id="{C07EE3CF-6EFF-4E65-AE9A-1FBEF3C484B7}" type="slidenum">
              <a:rPr lang="en-US" altLang="en-US" sz="1100" i="1">
                <a:latin typeface="Times New Roman" panose="02020603050405020304" pitchFamily="18" charset="0"/>
              </a:rPr>
              <a:pPr algn="r"/>
              <a:t>8</a:t>
            </a:fld>
            <a:endParaRPr lang="en-US" altLang="en-US" sz="1100" i="1">
              <a:latin typeface="Times New Roman" panose="02020603050405020304" pitchFamily="18" charset="0"/>
            </a:endParaRPr>
          </a:p>
        </p:txBody>
      </p:sp>
    </p:spTree>
    <p:extLst>
      <p:ext uri="{BB962C8B-B14F-4D97-AF65-F5344CB8AC3E}">
        <p14:creationId xmlns:p14="http://schemas.microsoft.com/office/powerpoint/2010/main" val="3627931944"/>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7394" name="Slide Image Placeholder 1"/>
          <p:cNvSpPr>
            <a:spLocks noGrp="1" noRot="1" noChangeAspect="1" noTextEdit="1"/>
          </p:cNvSpPr>
          <p:nvPr>
            <p:ph type="sldImg"/>
          </p:nvPr>
        </p:nvSpPr>
        <p:spPr>
          <a:xfrm>
            <a:off x="469900" y="727075"/>
            <a:ext cx="6373813" cy="3586163"/>
          </a:xfrm>
          <a:ln/>
        </p:spPr>
      </p:sp>
      <p:sp>
        <p:nvSpPr>
          <p:cNvPr id="18739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p>
        </p:txBody>
      </p:sp>
      <p:sp>
        <p:nvSpPr>
          <p:cNvPr id="4" name="Slide Number Placeholder 3"/>
          <p:cNvSpPr>
            <a:spLocks noGrp="1"/>
          </p:cNvSpPr>
          <p:nvPr>
            <p:ph type="sldNum" sz="quarter" idx="5"/>
          </p:nvPr>
        </p:nvSpPr>
        <p:spPr/>
        <p:txBody>
          <a:bodyP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fld id="{45B0C21D-8650-4BAC-B234-D8381CEF6197}" type="slidenum">
              <a:rPr lang="en-US" altLang="en-US" sz="1100">
                <a:latin typeface="Times New Roman" panose="02020603050405020304" pitchFamily="18" charset="0"/>
              </a:rPr>
              <a:pPr/>
              <a:t>80</a:t>
            </a:fld>
            <a:endParaRPr lang="en-US" altLang="en-US" sz="1100">
              <a:latin typeface="Times New Roman" panose="02020603050405020304" pitchFamily="18" charset="0"/>
            </a:endParaRPr>
          </a:p>
        </p:txBody>
      </p:sp>
    </p:spTree>
    <p:extLst>
      <p:ext uri="{BB962C8B-B14F-4D97-AF65-F5344CB8AC3E}">
        <p14:creationId xmlns:p14="http://schemas.microsoft.com/office/powerpoint/2010/main" val="3901754221"/>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8418" name="Slide Image Placeholder 1"/>
          <p:cNvSpPr>
            <a:spLocks noGrp="1" noRot="1" noChangeAspect="1" noTextEdit="1"/>
          </p:cNvSpPr>
          <p:nvPr>
            <p:ph type="sldImg"/>
          </p:nvPr>
        </p:nvSpPr>
        <p:spPr>
          <a:xfrm>
            <a:off x="469900" y="727075"/>
            <a:ext cx="6373813" cy="3586163"/>
          </a:xfrm>
          <a:ln/>
        </p:spPr>
      </p:sp>
      <p:sp>
        <p:nvSpPr>
          <p:cNvPr id="18841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4" name="Slide Number Placeholder 3"/>
          <p:cNvSpPr>
            <a:spLocks noGrp="1"/>
          </p:cNvSpPr>
          <p:nvPr>
            <p:ph type="sldNum" sz="quarter" idx="5"/>
          </p:nvPr>
        </p:nvSpPr>
        <p:spPr/>
        <p:txBody>
          <a:bodyP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fld id="{8BBA50B6-15D1-4428-92AC-32705BE163A9}" type="slidenum">
              <a:rPr lang="en-US" altLang="en-US" sz="1100">
                <a:latin typeface="Times New Roman" panose="02020603050405020304" pitchFamily="18" charset="0"/>
              </a:rPr>
              <a:pPr/>
              <a:t>81</a:t>
            </a:fld>
            <a:endParaRPr lang="en-US" altLang="en-US" sz="1100">
              <a:latin typeface="Times New Roman" panose="02020603050405020304" pitchFamily="18" charset="0"/>
            </a:endParaRPr>
          </a:p>
        </p:txBody>
      </p:sp>
    </p:spTree>
    <p:extLst>
      <p:ext uri="{BB962C8B-B14F-4D97-AF65-F5344CB8AC3E}">
        <p14:creationId xmlns:p14="http://schemas.microsoft.com/office/powerpoint/2010/main" val="285362735"/>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9442" name="Slide Image Placeholder 1"/>
          <p:cNvSpPr>
            <a:spLocks noGrp="1" noRot="1" noChangeAspect="1" noTextEdit="1"/>
          </p:cNvSpPr>
          <p:nvPr>
            <p:ph type="sldImg"/>
          </p:nvPr>
        </p:nvSpPr>
        <p:spPr>
          <a:xfrm>
            <a:off x="469900" y="727075"/>
            <a:ext cx="6373813" cy="3586163"/>
          </a:xfrm>
          <a:ln/>
        </p:spPr>
      </p:sp>
      <p:sp>
        <p:nvSpPr>
          <p:cNvPr id="18944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28676" name="Slide Number Placeholder 3"/>
          <p:cNvSpPr>
            <a:spLocks noGrp="1"/>
          </p:cNvSpPr>
          <p:nvPr>
            <p:ph type="sldNum" sz="quarter" idx="5"/>
          </p:nvPr>
        </p:nvSpPr>
        <p:spPr/>
        <p:txBody>
          <a:bodyP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fld id="{5FD3F9C5-263F-47B6-B2CD-A5BAEF46E6C0}" type="slidenum">
              <a:rPr lang="en-US" altLang="en-US" sz="1100">
                <a:latin typeface="Times New Roman" panose="02020603050405020304" pitchFamily="18" charset="0"/>
              </a:rPr>
              <a:pPr/>
              <a:t>82</a:t>
            </a:fld>
            <a:endParaRPr lang="en-US" altLang="en-US" sz="1100">
              <a:latin typeface="Times New Roman" panose="02020603050405020304" pitchFamily="18" charset="0"/>
            </a:endParaRPr>
          </a:p>
        </p:txBody>
      </p:sp>
    </p:spTree>
    <p:extLst>
      <p:ext uri="{BB962C8B-B14F-4D97-AF65-F5344CB8AC3E}">
        <p14:creationId xmlns:p14="http://schemas.microsoft.com/office/powerpoint/2010/main" val="1470800552"/>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0466" name="Slide Image Placeholder 1"/>
          <p:cNvSpPr>
            <a:spLocks noGrp="1" noRot="1" noChangeAspect="1" noTextEdit="1"/>
          </p:cNvSpPr>
          <p:nvPr>
            <p:ph type="sldImg"/>
          </p:nvPr>
        </p:nvSpPr>
        <p:spPr>
          <a:xfrm>
            <a:off x="469900" y="727075"/>
            <a:ext cx="6373813" cy="3586163"/>
          </a:xfrm>
          <a:ln/>
        </p:spPr>
      </p:sp>
      <p:sp>
        <p:nvSpPr>
          <p:cNvPr id="19046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p>
        </p:txBody>
      </p:sp>
      <p:sp>
        <p:nvSpPr>
          <p:cNvPr id="4" name="Slide Number Placeholder 3"/>
          <p:cNvSpPr txBox="1">
            <a:spLocks noGrp="1"/>
          </p:cNvSpPr>
          <p:nvPr/>
        </p:nvSpPr>
        <p:spPr bwMode="auto">
          <a:xfrm>
            <a:off x="4144963" y="9120188"/>
            <a:ext cx="3170237" cy="481012"/>
          </a:xfrm>
          <a:prstGeom prst="rect">
            <a:avLst/>
          </a:prstGeom>
          <a:noFill/>
          <a:ln>
            <a:miter lim="800000"/>
            <a:headEnd/>
            <a:tailEnd/>
          </a:ln>
        </p:spPr>
        <p:txBody>
          <a:bodyPr lIns="20368" tIns="0" rIns="20368" bIns="0" anchor="b"/>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r"/>
            <a:fld id="{3214687D-A438-4982-B8F1-4BDCA83FA2B9}" type="slidenum">
              <a:rPr lang="en-US" altLang="en-US" sz="1100" i="1">
                <a:latin typeface="Times New Roman" panose="02020603050405020304" pitchFamily="18" charset="0"/>
              </a:rPr>
              <a:pPr algn="r"/>
              <a:t>83</a:t>
            </a:fld>
            <a:endParaRPr lang="en-US" altLang="en-US" sz="1100" i="1">
              <a:latin typeface="Times New Roman" panose="02020603050405020304" pitchFamily="18" charset="0"/>
            </a:endParaRPr>
          </a:p>
        </p:txBody>
      </p:sp>
    </p:spTree>
    <p:extLst>
      <p:ext uri="{BB962C8B-B14F-4D97-AF65-F5344CB8AC3E}">
        <p14:creationId xmlns:p14="http://schemas.microsoft.com/office/powerpoint/2010/main" val="25372908"/>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1490" name="Slide Image Placeholder 1"/>
          <p:cNvSpPr>
            <a:spLocks noGrp="1" noRot="1" noChangeAspect="1" noTextEdit="1"/>
          </p:cNvSpPr>
          <p:nvPr>
            <p:ph type="sldImg"/>
          </p:nvPr>
        </p:nvSpPr>
        <p:spPr>
          <a:xfrm>
            <a:off x="469900" y="727075"/>
            <a:ext cx="6373813" cy="3586163"/>
          </a:xfrm>
          <a:ln/>
        </p:spPr>
      </p:sp>
      <p:sp>
        <p:nvSpPr>
          <p:cNvPr id="19149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4" name="Slide Number Placeholder 3"/>
          <p:cNvSpPr>
            <a:spLocks noGrp="1"/>
          </p:cNvSpPr>
          <p:nvPr>
            <p:ph type="sldNum" sz="quarter" idx="5"/>
          </p:nvPr>
        </p:nvSpPr>
        <p:spPr/>
        <p:txBody>
          <a:bodyP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fld id="{B87FC29A-B9AF-4D41-8F3B-F9052A3755BB}" type="slidenum">
              <a:rPr lang="en-US" altLang="en-US" sz="1100">
                <a:latin typeface="Times New Roman" panose="02020603050405020304" pitchFamily="18" charset="0"/>
              </a:rPr>
              <a:pPr/>
              <a:t>84</a:t>
            </a:fld>
            <a:endParaRPr lang="en-US" altLang="en-US" sz="1100">
              <a:latin typeface="Times New Roman" panose="02020603050405020304" pitchFamily="18" charset="0"/>
            </a:endParaRPr>
          </a:p>
        </p:txBody>
      </p:sp>
    </p:spTree>
    <p:extLst>
      <p:ext uri="{BB962C8B-B14F-4D97-AF65-F5344CB8AC3E}">
        <p14:creationId xmlns:p14="http://schemas.microsoft.com/office/powerpoint/2010/main" val="624436394"/>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2514" name="Slide Image Placeholder 1"/>
          <p:cNvSpPr>
            <a:spLocks noGrp="1" noRot="1" noChangeAspect="1" noTextEdit="1"/>
          </p:cNvSpPr>
          <p:nvPr>
            <p:ph type="sldImg"/>
          </p:nvPr>
        </p:nvSpPr>
        <p:spPr>
          <a:xfrm>
            <a:off x="469900" y="727075"/>
            <a:ext cx="6373813" cy="3586163"/>
          </a:xfrm>
          <a:ln/>
        </p:spPr>
      </p:sp>
      <p:sp>
        <p:nvSpPr>
          <p:cNvPr id="19251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p>
        </p:txBody>
      </p:sp>
      <p:sp>
        <p:nvSpPr>
          <p:cNvPr id="4" name="Slide Number Placeholder 3"/>
          <p:cNvSpPr txBox="1">
            <a:spLocks noGrp="1"/>
          </p:cNvSpPr>
          <p:nvPr/>
        </p:nvSpPr>
        <p:spPr bwMode="auto">
          <a:xfrm>
            <a:off x="4144963" y="9120188"/>
            <a:ext cx="3170237" cy="481012"/>
          </a:xfrm>
          <a:prstGeom prst="rect">
            <a:avLst/>
          </a:prstGeom>
          <a:noFill/>
          <a:ln>
            <a:miter lim="800000"/>
            <a:headEnd/>
            <a:tailEnd/>
          </a:ln>
        </p:spPr>
        <p:txBody>
          <a:bodyPr lIns="20368" tIns="0" rIns="20368" bIns="0" anchor="b"/>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r"/>
            <a:fld id="{03FA7FDD-0C4A-4034-BDEB-1095FEBE3C1B}" type="slidenum">
              <a:rPr lang="en-US" altLang="en-US" sz="1100" i="1">
                <a:latin typeface="Times New Roman" panose="02020603050405020304" pitchFamily="18" charset="0"/>
              </a:rPr>
              <a:pPr algn="r"/>
              <a:t>85</a:t>
            </a:fld>
            <a:endParaRPr lang="en-US" altLang="en-US" sz="1100" i="1">
              <a:latin typeface="Times New Roman" panose="02020603050405020304" pitchFamily="18" charset="0"/>
            </a:endParaRPr>
          </a:p>
        </p:txBody>
      </p:sp>
    </p:spTree>
    <p:extLst>
      <p:ext uri="{BB962C8B-B14F-4D97-AF65-F5344CB8AC3E}">
        <p14:creationId xmlns:p14="http://schemas.microsoft.com/office/powerpoint/2010/main" val="2668724343"/>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3538" name="Slide Image Placeholder 1"/>
          <p:cNvSpPr>
            <a:spLocks noGrp="1" noRot="1" noChangeAspect="1" noTextEdit="1"/>
          </p:cNvSpPr>
          <p:nvPr>
            <p:ph type="sldImg"/>
          </p:nvPr>
        </p:nvSpPr>
        <p:spPr>
          <a:xfrm>
            <a:off x="469900" y="727075"/>
            <a:ext cx="6373813" cy="3586163"/>
          </a:xfrm>
          <a:ln/>
        </p:spPr>
      </p:sp>
      <p:sp>
        <p:nvSpPr>
          <p:cNvPr id="19353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4" name="Slide Number Placeholder 3"/>
          <p:cNvSpPr>
            <a:spLocks noGrp="1"/>
          </p:cNvSpPr>
          <p:nvPr>
            <p:ph type="sldNum" sz="quarter" idx="5"/>
          </p:nvPr>
        </p:nvSpPr>
        <p:spPr/>
        <p:txBody>
          <a:bodyP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fld id="{C6E65207-DA98-4267-85BF-A278D3C20E35}" type="slidenum">
              <a:rPr lang="en-US" altLang="en-US" sz="1100">
                <a:latin typeface="Times New Roman" panose="02020603050405020304" pitchFamily="18" charset="0"/>
              </a:rPr>
              <a:pPr/>
              <a:t>86</a:t>
            </a:fld>
            <a:endParaRPr lang="en-US" altLang="en-US" sz="1100">
              <a:latin typeface="Times New Roman" panose="02020603050405020304" pitchFamily="18" charset="0"/>
            </a:endParaRPr>
          </a:p>
        </p:txBody>
      </p:sp>
    </p:spTree>
    <p:extLst>
      <p:ext uri="{BB962C8B-B14F-4D97-AF65-F5344CB8AC3E}">
        <p14:creationId xmlns:p14="http://schemas.microsoft.com/office/powerpoint/2010/main" val="1086136120"/>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62" name="Slide Image Placeholder 1"/>
          <p:cNvSpPr>
            <a:spLocks noGrp="1" noRot="1" noChangeAspect="1" noTextEdit="1"/>
          </p:cNvSpPr>
          <p:nvPr>
            <p:ph type="sldImg"/>
          </p:nvPr>
        </p:nvSpPr>
        <p:spPr>
          <a:xfrm>
            <a:off x="469900" y="727075"/>
            <a:ext cx="6373813" cy="3586163"/>
          </a:xfrm>
          <a:ln/>
        </p:spPr>
      </p:sp>
      <p:sp>
        <p:nvSpPr>
          <p:cNvPr id="19456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4" name="Slide Number Placeholder 3"/>
          <p:cNvSpPr>
            <a:spLocks noGrp="1"/>
          </p:cNvSpPr>
          <p:nvPr>
            <p:ph type="sldNum" sz="quarter" idx="5"/>
          </p:nvPr>
        </p:nvSpPr>
        <p:spPr/>
        <p:txBody>
          <a:bodyP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fld id="{9F25A4FF-7EF6-4456-9377-AD2B1ED6FAE7}" type="slidenum">
              <a:rPr lang="en-US" altLang="en-US" sz="1100">
                <a:latin typeface="Times New Roman" panose="02020603050405020304" pitchFamily="18" charset="0"/>
              </a:rPr>
              <a:pPr/>
              <a:t>87</a:t>
            </a:fld>
            <a:endParaRPr lang="en-US" altLang="en-US" sz="1100">
              <a:latin typeface="Times New Roman" panose="02020603050405020304" pitchFamily="18" charset="0"/>
            </a:endParaRPr>
          </a:p>
        </p:txBody>
      </p:sp>
    </p:spTree>
    <p:extLst>
      <p:ext uri="{BB962C8B-B14F-4D97-AF65-F5344CB8AC3E}">
        <p14:creationId xmlns:p14="http://schemas.microsoft.com/office/powerpoint/2010/main" val="1416340308"/>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5586" name="Slide Image Placeholder 1"/>
          <p:cNvSpPr>
            <a:spLocks noGrp="1" noRot="1" noChangeAspect="1" noTextEdit="1"/>
          </p:cNvSpPr>
          <p:nvPr>
            <p:ph type="sldImg"/>
          </p:nvPr>
        </p:nvSpPr>
        <p:spPr>
          <a:xfrm>
            <a:off x="469900" y="727075"/>
            <a:ext cx="6373813" cy="3586163"/>
          </a:xfrm>
          <a:ln/>
        </p:spPr>
      </p:sp>
      <p:sp>
        <p:nvSpPr>
          <p:cNvPr id="19558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4" name="Slide Number Placeholder 3"/>
          <p:cNvSpPr>
            <a:spLocks noGrp="1"/>
          </p:cNvSpPr>
          <p:nvPr>
            <p:ph type="sldNum" sz="quarter" idx="5"/>
          </p:nvPr>
        </p:nvSpPr>
        <p:spPr/>
        <p:txBody>
          <a:bodyP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fld id="{9993BD5A-4F07-4A2C-BF0C-A84F50BC6C2C}" type="slidenum">
              <a:rPr lang="en-US" altLang="en-US" sz="1100">
                <a:latin typeface="Times New Roman" panose="02020603050405020304" pitchFamily="18" charset="0"/>
              </a:rPr>
              <a:pPr/>
              <a:t>88</a:t>
            </a:fld>
            <a:endParaRPr lang="en-US" altLang="en-US" sz="1100">
              <a:latin typeface="Times New Roman" panose="02020603050405020304" pitchFamily="18" charset="0"/>
            </a:endParaRPr>
          </a:p>
        </p:txBody>
      </p:sp>
    </p:spTree>
    <p:extLst>
      <p:ext uri="{BB962C8B-B14F-4D97-AF65-F5344CB8AC3E}">
        <p14:creationId xmlns:p14="http://schemas.microsoft.com/office/powerpoint/2010/main" val="1976242252"/>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6610" name="Slide Image Placeholder 1"/>
          <p:cNvSpPr>
            <a:spLocks noGrp="1" noRot="1" noChangeAspect="1" noTextEdit="1"/>
          </p:cNvSpPr>
          <p:nvPr>
            <p:ph type="sldImg"/>
          </p:nvPr>
        </p:nvSpPr>
        <p:spPr>
          <a:xfrm>
            <a:off x="469900" y="727075"/>
            <a:ext cx="6373813" cy="3586163"/>
          </a:xfrm>
          <a:ln/>
        </p:spPr>
      </p:sp>
      <p:sp>
        <p:nvSpPr>
          <p:cNvPr id="19661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4" name="Slide Number Placeholder 3"/>
          <p:cNvSpPr>
            <a:spLocks noGrp="1"/>
          </p:cNvSpPr>
          <p:nvPr>
            <p:ph type="sldNum" sz="quarter" idx="5"/>
          </p:nvPr>
        </p:nvSpPr>
        <p:spPr/>
        <p:txBody>
          <a:bodyP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fld id="{BA96278A-95D4-472F-BAA0-15F8BF4AD1D7}" type="slidenum">
              <a:rPr lang="en-US" altLang="en-US" sz="1100">
                <a:latin typeface="Times New Roman" panose="02020603050405020304" pitchFamily="18" charset="0"/>
              </a:rPr>
              <a:pPr/>
              <a:t>89</a:t>
            </a:fld>
            <a:endParaRPr lang="en-US" altLang="en-US" sz="1100">
              <a:latin typeface="Times New Roman" panose="02020603050405020304" pitchFamily="18" charset="0"/>
            </a:endParaRPr>
          </a:p>
        </p:txBody>
      </p:sp>
    </p:spTree>
    <p:extLst>
      <p:ext uri="{BB962C8B-B14F-4D97-AF65-F5344CB8AC3E}">
        <p14:creationId xmlns:p14="http://schemas.microsoft.com/office/powerpoint/2010/main" val="151253703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Slide Image Placeholder 1"/>
          <p:cNvSpPr>
            <a:spLocks noGrp="1" noRot="1" noChangeAspect="1" noTextEdit="1"/>
          </p:cNvSpPr>
          <p:nvPr>
            <p:ph type="sldImg"/>
          </p:nvPr>
        </p:nvSpPr>
        <p:spPr>
          <a:xfrm>
            <a:off x="469900" y="727075"/>
            <a:ext cx="6373813" cy="3586163"/>
          </a:xfrm>
          <a:ln/>
        </p:spPr>
      </p:sp>
      <p:sp>
        <p:nvSpPr>
          <p:cNvPr id="11469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solidFill>
                  <a:schemeClr val="bg1"/>
                </a:solidFill>
              </a:rPr>
              <a:t>Maximum achieved load is therefore still </a:t>
            </a:r>
            <a:r>
              <a:rPr lang="en-US" altLang="en-US" i="1">
                <a:solidFill>
                  <a:schemeClr val="bg1"/>
                </a:solidFill>
              </a:rPr>
              <a:t>P=AF</a:t>
            </a:r>
            <a:r>
              <a:rPr lang="en-US" altLang="en-US" i="1" baseline="-25000">
                <a:solidFill>
                  <a:schemeClr val="bg1"/>
                </a:solidFill>
              </a:rPr>
              <a:t>y</a:t>
            </a:r>
            <a:r>
              <a:rPr lang="en-US" altLang="en-US" i="1">
                <a:solidFill>
                  <a:schemeClr val="bg1"/>
                </a:solidFill>
              </a:rPr>
              <a:t>,</a:t>
            </a:r>
            <a:r>
              <a:rPr lang="en-US" altLang="en-US">
                <a:solidFill>
                  <a:schemeClr val="bg1"/>
                </a:solidFill>
              </a:rPr>
              <a:t> but the load deflection curve is very different, stiffness is reduced.</a:t>
            </a:r>
            <a:endParaRPr lang="en-US" altLang="en-US"/>
          </a:p>
        </p:txBody>
      </p:sp>
      <p:sp>
        <p:nvSpPr>
          <p:cNvPr id="28676" name="Slide Number Placeholder 3"/>
          <p:cNvSpPr txBox="1">
            <a:spLocks noGrp="1"/>
          </p:cNvSpPr>
          <p:nvPr/>
        </p:nvSpPr>
        <p:spPr bwMode="auto">
          <a:xfrm>
            <a:off x="4144963" y="9120188"/>
            <a:ext cx="3170237" cy="481012"/>
          </a:xfrm>
          <a:prstGeom prst="rect">
            <a:avLst/>
          </a:prstGeom>
          <a:noFill/>
          <a:ln>
            <a:miter lim="800000"/>
            <a:headEnd/>
            <a:tailEnd/>
          </a:ln>
        </p:spPr>
        <p:txBody>
          <a:bodyPr lIns="20368" tIns="0" rIns="20368" bIns="0" anchor="b"/>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r"/>
            <a:fld id="{237A02B8-5DC2-43F9-81BB-16DA5376822A}" type="slidenum">
              <a:rPr lang="en-US" altLang="en-US" sz="1100" i="1">
                <a:latin typeface="Times New Roman" panose="02020603050405020304" pitchFamily="18" charset="0"/>
              </a:rPr>
              <a:pPr algn="r"/>
              <a:t>9</a:t>
            </a:fld>
            <a:endParaRPr lang="en-US" altLang="en-US" sz="1100" i="1">
              <a:latin typeface="Times New Roman" panose="02020603050405020304" pitchFamily="18" charset="0"/>
            </a:endParaRPr>
          </a:p>
        </p:txBody>
      </p:sp>
    </p:spTree>
    <p:extLst>
      <p:ext uri="{BB962C8B-B14F-4D97-AF65-F5344CB8AC3E}">
        <p14:creationId xmlns:p14="http://schemas.microsoft.com/office/powerpoint/2010/main" val="2903838016"/>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7634" name="Slide Image Placeholder 1"/>
          <p:cNvSpPr>
            <a:spLocks noGrp="1" noRot="1" noChangeAspect="1" noTextEdit="1"/>
          </p:cNvSpPr>
          <p:nvPr>
            <p:ph type="sldImg"/>
          </p:nvPr>
        </p:nvSpPr>
        <p:spPr>
          <a:xfrm>
            <a:off x="469900" y="727075"/>
            <a:ext cx="6373813" cy="3586163"/>
          </a:xfrm>
          <a:ln/>
        </p:spPr>
      </p:sp>
      <p:sp>
        <p:nvSpPr>
          <p:cNvPr id="19763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4" name="Slide Number Placeholder 3"/>
          <p:cNvSpPr>
            <a:spLocks noGrp="1"/>
          </p:cNvSpPr>
          <p:nvPr>
            <p:ph type="sldNum" sz="quarter" idx="5"/>
          </p:nvPr>
        </p:nvSpPr>
        <p:spPr/>
        <p:txBody>
          <a:bodyP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fld id="{C955C219-DCAC-46F7-8C4F-600716D529D6}" type="slidenum">
              <a:rPr lang="en-US" altLang="en-US" sz="1100">
                <a:latin typeface="Times New Roman" panose="02020603050405020304" pitchFamily="18" charset="0"/>
              </a:rPr>
              <a:pPr/>
              <a:t>90</a:t>
            </a:fld>
            <a:endParaRPr lang="en-US" altLang="en-US" sz="1100">
              <a:latin typeface="Times New Roman" panose="02020603050405020304" pitchFamily="18" charset="0"/>
            </a:endParaRPr>
          </a:p>
        </p:txBody>
      </p:sp>
    </p:spTree>
    <p:extLst>
      <p:ext uri="{BB962C8B-B14F-4D97-AF65-F5344CB8AC3E}">
        <p14:creationId xmlns:p14="http://schemas.microsoft.com/office/powerpoint/2010/main" val="1798729419"/>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8658" name="Slide Image Placeholder 1"/>
          <p:cNvSpPr>
            <a:spLocks noGrp="1" noRot="1" noChangeAspect="1" noTextEdit="1"/>
          </p:cNvSpPr>
          <p:nvPr>
            <p:ph type="sldImg"/>
          </p:nvPr>
        </p:nvSpPr>
        <p:spPr>
          <a:xfrm>
            <a:off x="469900" y="727075"/>
            <a:ext cx="6373813" cy="3586163"/>
          </a:xfrm>
          <a:ln/>
        </p:spPr>
      </p:sp>
      <p:sp>
        <p:nvSpPr>
          <p:cNvPr id="19865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4" name="Slide Number Placeholder 3"/>
          <p:cNvSpPr>
            <a:spLocks noGrp="1"/>
          </p:cNvSpPr>
          <p:nvPr>
            <p:ph type="sldNum" sz="quarter" idx="5"/>
          </p:nvPr>
        </p:nvSpPr>
        <p:spPr/>
        <p:txBody>
          <a:bodyP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fld id="{1D443781-5765-4D8F-9390-A3C8A7AF7FD6}" type="slidenum">
              <a:rPr lang="en-US" altLang="en-US" sz="1100">
                <a:latin typeface="Times New Roman" panose="02020603050405020304" pitchFamily="18" charset="0"/>
              </a:rPr>
              <a:pPr/>
              <a:t>91</a:t>
            </a:fld>
            <a:endParaRPr lang="en-US" altLang="en-US" sz="1100">
              <a:latin typeface="Times New Roman" panose="02020603050405020304" pitchFamily="18" charset="0"/>
            </a:endParaRPr>
          </a:p>
        </p:txBody>
      </p:sp>
    </p:spTree>
    <p:extLst>
      <p:ext uri="{BB962C8B-B14F-4D97-AF65-F5344CB8AC3E}">
        <p14:creationId xmlns:p14="http://schemas.microsoft.com/office/powerpoint/2010/main" val="582138030"/>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9682" name="Slide Image Placeholder 1"/>
          <p:cNvSpPr>
            <a:spLocks noGrp="1" noRot="1" noChangeAspect="1" noTextEdit="1"/>
          </p:cNvSpPr>
          <p:nvPr>
            <p:ph type="sldImg"/>
          </p:nvPr>
        </p:nvSpPr>
        <p:spPr>
          <a:xfrm>
            <a:off x="469900" y="727075"/>
            <a:ext cx="6373813" cy="3586163"/>
          </a:xfrm>
          <a:ln/>
        </p:spPr>
      </p:sp>
      <p:sp>
        <p:nvSpPr>
          <p:cNvPr id="19968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35844" name="Slide Number Placeholder 3"/>
          <p:cNvSpPr>
            <a:spLocks noGrp="1"/>
          </p:cNvSpPr>
          <p:nvPr>
            <p:ph type="sldNum" sz="quarter" idx="5"/>
          </p:nvPr>
        </p:nvSpPr>
        <p:spPr/>
        <p:txBody>
          <a:bodyP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fld id="{23AEE7DB-BF3E-41D0-9A5F-869DB6C0F473}" type="slidenum">
              <a:rPr lang="en-US" altLang="en-US" sz="1100">
                <a:latin typeface="Times New Roman" panose="02020603050405020304" pitchFamily="18" charset="0"/>
              </a:rPr>
              <a:pPr/>
              <a:t>92</a:t>
            </a:fld>
            <a:endParaRPr lang="en-US" altLang="en-US" sz="1100">
              <a:latin typeface="Times New Roman" panose="02020603050405020304" pitchFamily="18" charset="0"/>
            </a:endParaRPr>
          </a:p>
        </p:txBody>
      </p:sp>
    </p:spTree>
    <p:extLst>
      <p:ext uri="{BB962C8B-B14F-4D97-AF65-F5344CB8AC3E}">
        <p14:creationId xmlns:p14="http://schemas.microsoft.com/office/powerpoint/2010/main" val="3106109557"/>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0706" name="Slide Image Placeholder 1"/>
          <p:cNvSpPr>
            <a:spLocks noGrp="1" noRot="1" noChangeAspect="1" noTextEdit="1"/>
          </p:cNvSpPr>
          <p:nvPr>
            <p:ph type="sldImg"/>
          </p:nvPr>
        </p:nvSpPr>
        <p:spPr>
          <a:xfrm>
            <a:off x="469900" y="727075"/>
            <a:ext cx="6373813" cy="3586163"/>
          </a:xfrm>
          <a:ln/>
        </p:spPr>
      </p:sp>
      <p:sp>
        <p:nvSpPr>
          <p:cNvPr id="20070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4" name="Slide Number Placeholder 3"/>
          <p:cNvSpPr>
            <a:spLocks noGrp="1"/>
          </p:cNvSpPr>
          <p:nvPr>
            <p:ph type="sldNum" sz="quarter" idx="5"/>
          </p:nvPr>
        </p:nvSpPr>
        <p:spPr/>
        <p:txBody>
          <a:bodyP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fld id="{E3C5748A-0414-42E7-A284-8F492BCD39C9}" type="slidenum">
              <a:rPr lang="en-US" altLang="en-US" sz="1100">
                <a:latin typeface="Times New Roman" panose="02020603050405020304" pitchFamily="18" charset="0"/>
              </a:rPr>
              <a:pPr/>
              <a:t>93</a:t>
            </a:fld>
            <a:endParaRPr lang="en-US" altLang="en-US" sz="1100">
              <a:latin typeface="Times New Roman" panose="02020603050405020304" pitchFamily="18" charset="0"/>
            </a:endParaRPr>
          </a:p>
        </p:txBody>
      </p:sp>
    </p:spTree>
    <p:extLst>
      <p:ext uri="{BB962C8B-B14F-4D97-AF65-F5344CB8AC3E}">
        <p14:creationId xmlns:p14="http://schemas.microsoft.com/office/powerpoint/2010/main" val="3543339209"/>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1730" name="Slide Image Placeholder 1"/>
          <p:cNvSpPr>
            <a:spLocks noGrp="1" noRot="1" noChangeAspect="1" noTextEdit="1"/>
          </p:cNvSpPr>
          <p:nvPr>
            <p:ph type="sldImg"/>
          </p:nvPr>
        </p:nvSpPr>
        <p:spPr>
          <a:xfrm>
            <a:off x="469900" y="727075"/>
            <a:ext cx="6373813" cy="3586163"/>
          </a:xfrm>
          <a:ln/>
        </p:spPr>
      </p:sp>
      <p:sp>
        <p:nvSpPr>
          <p:cNvPr id="20173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p>
        </p:txBody>
      </p:sp>
      <p:sp>
        <p:nvSpPr>
          <p:cNvPr id="4" name="Slide Number Placeholder 3"/>
          <p:cNvSpPr>
            <a:spLocks noGrp="1"/>
          </p:cNvSpPr>
          <p:nvPr>
            <p:ph type="sldNum" sz="quarter" idx="5"/>
          </p:nvPr>
        </p:nvSpPr>
        <p:spPr/>
        <p:txBody>
          <a:bodyP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fld id="{82E44056-3167-4DAB-9DB4-52B1D9EBB6B2}" type="slidenum">
              <a:rPr lang="en-US" altLang="en-US" sz="1100">
                <a:latin typeface="Times New Roman" panose="02020603050405020304" pitchFamily="18" charset="0"/>
              </a:rPr>
              <a:pPr/>
              <a:t>94</a:t>
            </a:fld>
            <a:endParaRPr lang="en-US" altLang="en-US" sz="1100">
              <a:latin typeface="Times New Roman" panose="02020603050405020304" pitchFamily="18" charset="0"/>
            </a:endParaRPr>
          </a:p>
        </p:txBody>
      </p:sp>
    </p:spTree>
    <p:extLst>
      <p:ext uri="{BB962C8B-B14F-4D97-AF65-F5344CB8AC3E}">
        <p14:creationId xmlns:p14="http://schemas.microsoft.com/office/powerpoint/2010/main" val="2287800213"/>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2754" name="Slide Image Placeholder 1"/>
          <p:cNvSpPr>
            <a:spLocks noGrp="1" noRot="1" noChangeAspect="1" noTextEdit="1"/>
          </p:cNvSpPr>
          <p:nvPr>
            <p:ph type="sldImg"/>
          </p:nvPr>
        </p:nvSpPr>
        <p:spPr>
          <a:xfrm>
            <a:off x="469900" y="727075"/>
            <a:ext cx="6373813" cy="3586163"/>
          </a:xfrm>
          <a:ln/>
        </p:spPr>
      </p:sp>
      <p:sp>
        <p:nvSpPr>
          <p:cNvPr id="20275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4" name="Slide Number Placeholder 3"/>
          <p:cNvSpPr>
            <a:spLocks noGrp="1"/>
          </p:cNvSpPr>
          <p:nvPr>
            <p:ph type="sldNum" sz="quarter" idx="5"/>
          </p:nvPr>
        </p:nvSpPr>
        <p:spPr/>
        <p:txBody>
          <a:bodyP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fld id="{CE927E50-8749-4340-9354-11230EF2CD57}" type="slidenum">
              <a:rPr lang="en-US" altLang="en-US" sz="1100">
                <a:latin typeface="Times New Roman" panose="02020603050405020304" pitchFamily="18" charset="0"/>
              </a:rPr>
              <a:pPr/>
              <a:t>95</a:t>
            </a:fld>
            <a:endParaRPr lang="en-US" altLang="en-US" sz="1100">
              <a:latin typeface="Times New Roman" panose="02020603050405020304" pitchFamily="18" charset="0"/>
            </a:endParaRPr>
          </a:p>
        </p:txBody>
      </p:sp>
    </p:spTree>
    <p:extLst>
      <p:ext uri="{BB962C8B-B14F-4D97-AF65-F5344CB8AC3E}">
        <p14:creationId xmlns:p14="http://schemas.microsoft.com/office/powerpoint/2010/main" val="4015122152"/>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3778" name="Slide Image Placeholder 1"/>
          <p:cNvSpPr>
            <a:spLocks noGrp="1" noRot="1" noChangeAspect="1" noTextEdit="1"/>
          </p:cNvSpPr>
          <p:nvPr>
            <p:ph type="sldImg"/>
          </p:nvPr>
        </p:nvSpPr>
        <p:spPr>
          <a:xfrm>
            <a:off x="469900" y="727075"/>
            <a:ext cx="6373813" cy="3586163"/>
          </a:xfrm>
          <a:ln/>
        </p:spPr>
      </p:sp>
      <p:sp>
        <p:nvSpPr>
          <p:cNvPr id="20377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4" name="Slide Number Placeholder 3"/>
          <p:cNvSpPr>
            <a:spLocks noGrp="1"/>
          </p:cNvSpPr>
          <p:nvPr>
            <p:ph type="sldNum" sz="quarter" idx="5"/>
          </p:nvPr>
        </p:nvSpPr>
        <p:spPr/>
        <p:txBody>
          <a:bodyP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fld id="{32D1F209-E94C-44B0-AD53-68A386E55639}" type="slidenum">
              <a:rPr lang="en-US" altLang="en-US" sz="1100">
                <a:latin typeface="Times New Roman" panose="02020603050405020304" pitchFamily="18" charset="0"/>
              </a:rPr>
              <a:pPr/>
              <a:t>96</a:t>
            </a:fld>
            <a:endParaRPr lang="en-US" altLang="en-US" sz="1100">
              <a:latin typeface="Times New Roman" panose="02020603050405020304" pitchFamily="18" charset="0"/>
            </a:endParaRPr>
          </a:p>
        </p:txBody>
      </p:sp>
    </p:spTree>
    <p:extLst>
      <p:ext uri="{BB962C8B-B14F-4D97-AF65-F5344CB8AC3E}">
        <p14:creationId xmlns:p14="http://schemas.microsoft.com/office/powerpoint/2010/main" val="1355642116"/>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02" name="Slide Image Placeholder 1"/>
          <p:cNvSpPr>
            <a:spLocks noGrp="1" noRot="1" noChangeAspect="1" noTextEdit="1"/>
          </p:cNvSpPr>
          <p:nvPr>
            <p:ph type="sldImg"/>
          </p:nvPr>
        </p:nvSpPr>
        <p:spPr>
          <a:xfrm>
            <a:off x="469900" y="727075"/>
            <a:ext cx="6373813" cy="3586163"/>
          </a:xfrm>
          <a:ln/>
        </p:spPr>
      </p:sp>
      <p:sp>
        <p:nvSpPr>
          <p:cNvPr id="20480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28676" name="Slide Number Placeholder 3"/>
          <p:cNvSpPr>
            <a:spLocks noGrp="1"/>
          </p:cNvSpPr>
          <p:nvPr>
            <p:ph type="sldNum" sz="quarter" idx="5"/>
          </p:nvPr>
        </p:nvSpPr>
        <p:spPr/>
        <p:txBody>
          <a:bodyP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fld id="{9D4482A3-E2AF-4D3B-AD50-337897B7AAC3}" type="slidenum">
              <a:rPr lang="en-US" altLang="en-US" sz="1100">
                <a:latin typeface="Times New Roman" panose="02020603050405020304" pitchFamily="18" charset="0"/>
              </a:rPr>
              <a:pPr/>
              <a:t>97</a:t>
            </a:fld>
            <a:endParaRPr lang="en-US" altLang="en-US" sz="1100">
              <a:latin typeface="Times New Roman" panose="02020603050405020304" pitchFamily="18" charset="0"/>
            </a:endParaRPr>
          </a:p>
        </p:txBody>
      </p:sp>
    </p:spTree>
    <p:extLst>
      <p:ext uri="{BB962C8B-B14F-4D97-AF65-F5344CB8AC3E}">
        <p14:creationId xmlns:p14="http://schemas.microsoft.com/office/powerpoint/2010/main" val="3266667776"/>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826" name="Slide Image Placeholder 1"/>
          <p:cNvSpPr>
            <a:spLocks noGrp="1" noRot="1" noChangeAspect="1" noTextEdit="1"/>
          </p:cNvSpPr>
          <p:nvPr>
            <p:ph type="sldImg"/>
          </p:nvPr>
        </p:nvSpPr>
        <p:spPr>
          <a:xfrm>
            <a:off x="469900" y="727075"/>
            <a:ext cx="6373813" cy="3586163"/>
          </a:xfrm>
          <a:ln/>
        </p:spPr>
      </p:sp>
      <p:sp>
        <p:nvSpPr>
          <p:cNvPr id="20582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t>Alternatively, Direct Analysis Methods are more common in international codes and are included in AISC publications, with the likelihood of being the dominant design method in the future. This method is also easier to program for analysis and design in typical software packages. In this method, all members are designed as beam-columns with a “K” factor of 1.0. However, to account for structure interaction a series of notional loads are applied to the structure to develop moments in all “columns”, and these combined forces are calibrated to column capacities with K=1. As will be shown in beam-column modules these loads are based on rational principles, but require a slight “leap of faith” from the students to accept their values. If this method is chosen for instruction, it may be preferable to skip to beam-column design directly after addressing single column behavior and design.</a:t>
            </a:r>
          </a:p>
        </p:txBody>
      </p:sp>
      <p:sp>
        <p:nvSpPr>
          <p:cNvPr id="28676" name="Slide Number Placeholder 3"/>
          <p:cNvSpPr>
            <a:spLocks noGrp="1"/>
          </p:cNvSpPr>
          <p:nvPr>
            <p:ph type="sldNum" sz="quarter" idx="5"/>
          </p:nvPr>
        </p:nvSpPr>
        <p:spPr/>
        <p:txBody>
          <a:bodyP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fld id="{515E1D96-C6EE-4F09-AFF4-D5DA96F058DD}" type="slidenum">
              <a:rPr lang="en-US" altLang="en-US" sz="1100">
                <a:latin typeface="Times New Roman" panose="02020603050405020304" pitchFamily="18" charset="0"/>
              </a:rPr>
              <a:pPr/>
              <a:t>98</a:t>
            </a:fld>
            <a:endParaRPr lang="en-US" altLang="en-US" sz="1100">
              <a:latin typeface="Times New Roman" panose="02020603050405020304" pitchFamily="18" charset="0"/>
            </a:endParaRPr>
          </a:p>
        </p:txBody>
      </p:sp>
    </p:spTree>
    <p:extLst>
      <p:ext uri="{BB962C8B-B14F-4D97-AF65-F5344CB8AC3E}">
        <p14:creationId xmlns:p14="http://schemas.microsoft.com/office/powerpoint/2010/main" val="3400401874"/>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6850" name="Slide Image Placeholder 1"/>
          <p:cNvSpPr>
            <a:spLocks noGrp="1" noRot="1" noChangeAspect="1" noTextEdit="1"/>
          </p:cNvSpPr>
          <p:nvPr>
            <p:ph type="sldImg"/>
          </p:nvPr>
        </p:nvSpPr>
        <p:spPr>
          <a:xfrm>
            <a:off x="469900" y="727075"/>
            <a:ext cx="6373813" cy="3586163"/>
          </a:xfrm>
          <a:ln/>
        </p:spPr>
      </p:sp>
      <p:sp>
        <p:nvSpPr>
          <p:cNvPr id="20685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28676" name="Slide Number Placeholder 3"/>
          <p:cNvSpPr>
            <a:spLocks noGrp="1"/>
          </p:cNvSpPr>
          <p:nvPr>
            <p:ph type="sldNum" sz="quarter" idx="5"/>
          </p:nvPr>
        </p:nvSpPr>
        <p:spPr/>
        <p:txBody>
          <a:bodyP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fld id="{437C35F6-FA18-4AAC-ACDF-C54B5E995097}" type="slidenum">
              <a:rPr lang="en-US" altLang="en-US" sz="1100">
                <a:latin typeface="Times New Roman" panose="02020603050405020304" pitchFamily="18" charset="0"/>
              </a:rPr>
              <a:pPr/>
              <a:t>99</a:t>
            </a:fld>
            <a:endParaRPr lang="en-US" altLang="en-US" sz="1100">
              <a:latin typeface="Times New Roman" panose="02020603050405020304" pitchFamily="18" charset="0"/>
            </a:endParaRPr>
          </a:p>
        </p:txBody>
      </p:sp>
    </p:spTree>
    <p:extLst>
      <p:ext uri="{BB962C8B-B14F-4D97-AF65-F5344CB8AC3E}">
        <p14:creationId xmlns:p14="http://schemas.microsoft.com/office/powerpoint/2010/main" val="187606033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Footer Placeholder 2"/>
          <p:cNvSpPr>
            <a:spLocks noGrp="1"/>
          </p:cNvSpPr>
          <p:nvPr>
            <p:ph type="ftr" sz="quarter" idx="10"/>
          </p:nvPr>
        </p:nvSpPr>
        <p:spPr/>
        <p:txBody>
          <a:bodyPr/>
          <a:lstStyle>
            <a:lvl1pPr>
              <a:defRPr/>
            </a:lvl1pPr>
          </a:lstStyle>
          <a:p>
            <a:pPr>
              <a:defRPr/>
            </a:pPr>
            <a:r>
              <a:rPr lang="en-US"/>
              <a:t>Compression Theory</a:t>
            </a:r>
          </a:p>
        </p:txBody>
      </p:sp>
      <p:sp>
        <p:nvSpPr>
          <p:cNvPr id="5" name="Slide Number Placeholder 22"/>
          <p:cNvSpPr>
            <a:spLocks noGrp="1"/>
          </p:cNvSpPr>
          <p:nvPr>
            <p:ph type="sldNum" sz="quarter" idx="11"/>
          </p:nvPr>
        </p:nvSpPr>
        <p:spPr/>
        <p:txBody>
          <a:bodyPr/>
          <a:lstStyle>
            <a:lvl1pPr>
              <a:defRPr/>
            </a:lvl1pPr>
          </a:lstStyle>
          <a:p>
            <a:fld id="{425E3958-395F-4146-A8E2-86F13ED0634D}" type="slidenum">
              <a:rPr lang="en-US" altLang="en-US"/>
              <a:pPr/>
              <a:t>‹#›</a:t>
            </a:fld>
            <a:endParaRPr lang="en-US" altLang="en-US"/>
          </a:p>
        </p:txBody>
      </p:sp>
    </p:spTree>
    <p:extLst>
      <p:ext uri="{BB962C8B-B14F-4D97-AF65-F5344CB8AC3E}">
        <p14:creationId xmlns:p14="http://schemas.microsoft.com/office/powerpoint/2010/main" val="172637327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Footer Placeholder 2"/>
          <p:cNvSpPr>
            <a:spLocks noGrp="1"/>
          </p:cNvSpPr>
          <p:nvPr>
            <p:ph type="ftr" sz="quarter" idx="10"/>
          </p:nvPr>
        </p:nvSpPr>
        <p:spPr/>
        <p:txBody>
          <a:bodyPr/>
          <a:lstStyle>
            <a:lvl1pPr>
              <a:defRPr/>
            </a:lvl1pPr>
          </a:lstStyle>
          <a:p>
            <a:pPr>
              <a:defRPr/>
            </a:pPr>
            <a:r>
              <a:rPr lang="en-US"/>
              <a:t>Compression Theory</a:t>
            </a:r>
          </a:p>
        </p:txBody>
      </p:sp>
      <p:sp>
        <p:nvSpPr>
          <p:cNvPr id="3" name="Slide Number Placeholder 22"/>
          <p:cNvSpPr>
            <a:spLocks noGrp="1"/>
          </p:cNvSpPr>
          <p:nvPr>
            <p:ph type="sldNum" sz="quarter" idx="11"/>
          </p:nvPr>
        </p:nvSpPr>
        <p:spPr/>
        <p:txBody>
          <a:bodyPr/>
          <a:lstStyle>
            <a:lvl1pPr>
              <a:defRPr/>
            </a:lvl1pPr>
          </a:lstStyle>
          <a:p>
            <a:fld id="{81245429-97FB-4921-8E06-F915FCEDFC2F}" type="slidenum">
              <a:rPr lang="en-US" altLang="en-US"/>
              <a:pPr/>
              <a:t>‹#›</a:t>
            </a:fld>
            <a:endParaRPr lang="en-US" altLang="en-US"/>
          </a:p>
        </p:txBody>
      </p:sp>
    </p:spTree>
    <p:extLst>
      <p:ext uri="{BB962C8B-B14F-4D97-AF65-F5344CB8AC3E}">
        <p14:creationId xmlns:p14="http://schemas.microsoft.com/office/powerpoint/2010/main" val="901714922"/>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4"/>
          <a:srcRect/>
          <a:stretch>
            <a:fillRect/>
          </a:stretch>
        </a:blipFill>
        <a:effectLst/>
      </p:bgPr>
    </p:bg>
    <p:spTree>
      <p:nvGrpSpPr>
        <p:cNvPr id="1" name=""/>
        <p:cNvGrpSpPr/>
        <p:nvPr/>
      </p:nvGrpSpPr>
      <p:grpSpPr>
        <a:xfrm>
          <a:off x="0" y="0"/>
          <a:ext cx="0" cy="0"/>
          <a:chOff x="0" y="0"/>
          <a:chExt cx="0" cy="0"/>
        </a:xfrm>
      </p:grpSpPr>
      <p:sp>
        <p:nvSpPr>
          <p:cNvPr id="22" name="Title Placeholder 21"/>
          <p:cNvSpPr>
            <a:spLocks noGrp="1"/>
          </p:cNvSpPr>
          <p:nvPr>
            <p:ph type="title"/>
          </p:nvPr>
        </p:nvSpPr>
        <p:spPr>
          <a:xfrm>
            <a:off x="609600" y="274638"/>
            <a:ext cx="10972800" cy="1143000"/>
          </a:xfrm>
          <a:prstGeom prst="rect">
            <a:avLst/>
          </a:prstGeom>
        </p:spPr>
        <p:txBody>
          <a:bodyPr vert="horz" anchor="ctr">
            <a:normAutofit/>
            <a:scene3d>
              <a:camera prst="orthographicFront"/>
              <a:lightRig rig="soft" dir="t">
                <a:rot lat="0" lon="0" rev="16800000"/>
              </a:lightRig>
            </a:scene3d>
            <a:sp3d prstMaterial="softEdge">
              <a:bevelT w="38100" h="38100"/>
            </a:sp3d>
          </a:bodyPr>
          <a:lstStyle/>
          <a:p>
            <a:r>
              <a:rPr lang="en-US"/>
              <a:t>Click to edit Master title style</a:t>
            </a:r>
          </a:p>
        </p:txBody>
      </p:sp>
      <p:sp>
        <p:nvSpPr>
          <p:cNvPr id="1027" name="Text Placeholder 12"/>
          <p:cNvSpPr>
            <a:spLocks noGrp="1"/>
          </p:cNvSpPr>
          <p:nvPr>
            <p:ph type="body" idx="1"/>
          </p:nvPr>
        </p:nvSpPr>
        <p:spPr bwMode="auto">
          <a:xfrm>
            <a:off x="609600" y="1600201"/>
            <a:ext cx="10972800" cy="4708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3" name="Footer Placeholder 2"/>
          <p:cNvSpPr>
            <a:spLocks noGrp="1"/>
          </p:cNvSpPr>
          <p:nvPr>
            <p:ph type="ftr" sz="quarter" idx="3"/>
          </p:nvPr>
        </p:nvSpPr>
        <p:spPr>
          <a:xfrm>
            <a:off x="4165600" y="6416676"/>
            <a:ext cx="3860800" cy="365125"/>
          </a:xfrm>
          <a:prstGeom prst="rect">
            <a:avLst/>
          </a:prstGeom>
        </p:spPr>
        <p:txBody>
          <a:bodyPr vert="horz" anchor="b"/>
          <a:lstStyle>
            <a:lvl1pPr algn="ctr" eaLnBrk="1" latinLnBrk="0" hangingPunct="1">
              <a:defRPr kumimoji="0" sz="1200">
                <a:solidFill>
                  <a:schemeClr val="tx1">
                    <a:shade val="50000"/>
                  </a:schemeClr>
                </a:solidFill>
                <a:latin typeface="Times New Roman" pitchFamily="18" charset="0"/>
                <a:cs typeface="+mn-cs"/>
              </a:defRPr>
            </a:lvl1pPr>
          </a:lstStyle>
          <a:p>
            <a:pPr>
              <a:defRPr/>
            </a:pPr>
            <a:r>
              <a:rPr lang="en-US"/>
              <a:t>Compression Theory</a:t>
            </a:r>
          </a:p>
        </p:txBody>
      </p:sp>
      <p:sp>
        <p:nvSpPr>
          <p:cNvPr id="23" name="Slide Number Placeholder 22"/>
          <p:cNvSpPr>
            <a:spLocks noGrp="1"/>
          </p:cNvSpPr>
          <p:nvPr>
            <p:ph type="sldNum" sz="quarter" idx="4"/>
          </p:nvPr>
        </p:nvSpPr>
        <p:spPr>
          <a:xfrm>
            <a:off x="10566400" y="6416676"/>
            <a:ext cx="1016000" cy="365125"/>
          </a:xfrm>
          <a:prstGeom prst="rect">
            <a:avLst/>
          </a:prstGeom>
        </p:spPr>
        <p:txBody>
          <a:bodyPr vert="horz" wrap="square" lIns="0" tIns="45720" rIns="0" bIns="45720" numCol="1" anchor="b" anchorCtr="0" compatLnSpc="1">
            <a:prstTxWarp prst="textNoShape">
              <a:avLst/>
            </a:prstTxWarp>
          </a:bodyPr>
          <a:lstStyle>
            <a:lvl1pPr algn="r">
              <a:defRPr sz="1200">
                <a:solidFill>
                  <a:srgbClr val="BCBCBC"/>
                </a:solidFill>
                <a:latin typeface="Times New Roman" panose="02020603050405020304" pitchFamily="18" charset="0"/>
              </a:defRPr>
            </a:lvl1pPr>
          </a:lstStyle>
          <a:p>
            <a:fld id="{C01DA154-4E00-4747-B7BF-7F4658F47FB3}" type="slidenum">
              <a:rPr lang="en-US" altLang="en-US"/>
              <a:pPr/>
              <a:t>‹#›</a:t>
            </a:fld>
            <a:endParaRPr lang="en-US" altLang="en-US"/>
          </a:p>
        </p:txBody>
      </p:sp>
      <p:sp>
        <p:nvSpPr>
          <p:cNvPr id="8" name="Date Placeholder 13"/>
          <p:cNvSpPr>
            <a:spLocks noGrp="1"/>
          </p:cNvSpPr>
          <p:nvPr>
            <p:ph type="dt" sz="half" idx="2"/>
          </p:nvPr>
        </p:nvSpPr>
        <p:spPr>
          <a:xfrm>
            <a:off x="1367367" y="6416676"/>
            <a:ext cx="2844800" cy="365125"/>
          </a:xfrm>
          <a:prstGeom prst="rect">
            <a:avLst/>
          </a:prstGeom>
        </p:spPr>
        <p:txBody>
          <a:bodyPr vert="horz" anchor="b"/>
          <a:lstStyle>
            <a:lvl1pPr algn="l" eaLnBrk="1" latinLnBrk="0" hangingPunct="1">
              <a:defRPr kumimoji="0" sz="1200">
                <a:solidFill>
                  <a:schemeClr val="tx1">
                    <a:shade val="50000"/>
                  </a:schemeClr>
                </a:solidFill>
                <a:latin typeface="Times New Roman" pitchFamily="18" charset="0"/>
                <a:cs typeface="Arial" pitchFamily="34" charset="0"/>
              </a:defRPr>
            </a:lvl1pPr>
          </a:lstStyle>
          <a:p>
            <a:pPr>
              <a:defRPr/>
            </a:pPr>
            <a:fld id="{3A8C7883-3C8B-4659-8D62-5CBE78DA6D27}" type="datetime1">
              <a:rPr lang="en-US"/>
              <a:pPr>
                <a:defRPr/>
              </a:pPr>
              <a:t>7/31/2024</a:t>
            </a:fld>
            <a:endParaRPr lang="en-US"/>
          </a:p>
        </p:txBody>
      </p:sp>
      <p:pic>
        <p:nvPicPr>
          <p:cNvPr id="2" name="Picture 1">
            <a:extLst>
              <a:ext uri="{FF2B5EF4-FFF2-40B4-BE49-F238E27FC236}">
                <a16:creationId xmlns:a16="http://schemas.microsoft.com/office/drawing/2014/main" id="{30C75E7B-30B1-4756-20AF-8ED3B65F08DC}"/>
              </a:ext>
            </a:extLst>
          </p:cNvPr>
          <p:cNvPicPr>
            <a:picLocks noChangeAspect="1"/>
          </p:cNvPicPr>
          <p:nvPr userDrawn="1"/>
        </p:nvPicPr>
        <p:blipFill>
          <a:blip r:embed="rId5"/>
          <a:stretch>
            <a:fillRect/>
          </a:stretch>
        </p:blipFill>
        <p:spPr>
          <a:xfrm>
            <a:off x="168462" y="5760720"/>
            <a:ext cx="920376" cy="914400"/>
          </a:xfrm>
          <a:prstGeom prst="rect">
            <a:avLst/>
          </a:prstGeom>
        </p:spPr>
      </p:pic>
    </p:spTree>
  </p:cSld>
  <p:clrMap bg1="dk1" tx1="lt1" bg2="dk2" tx2="lt2" accent1="accent1" accent2="accent2" accent3="accent3" accent4="accent4" accent5="accent5" accent6="accent6" hlink="hlink" folHlink="folHlink"/>
  <p:sldLayoutIdLst>
    <p:sldLayoutId id="2147484152" r:id="rId1"/>
    <p:sldLayoutId id="2147484153" r:id="rId2"/>
  </p:sldLayoutIdLst>
  <p:hf hdr="0" dt="0"/>
  <p:txStyles>
    <p:titleStyle>
      <a:lvl1pPr algn="ctr" rtl="0" eaLnBrk="0" fontAlgn="base" hangingPunct="0">
        <a:spcBef>
          <a:spcPct val="0"/>
        </a:spcBef>
        <a:spcAft>
          <a:spcPct val="0"/>
        </a:spcAft>
        <a:defRPr sz="4100" b="1" kern="120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14300" dist="101600" dir="2700000" algn="tl" rotWithShape="0">
              <a:srgbClr val="000000">
                <a:alpha val="40000"/>
              </a:srgbClr>
            </a:outerShdw>
          </a:effectLst>
          <a:latin typeface="+mj-lt"/>
          <a:ea typeface="+mj-ea"/>
          <a:cs typeface="+mj-cs"/>
        </a:defRPr>
      </a:lvl1pPr>
      <a:lvl2pPr algn="ctr" rtl="0" eaLnBrk="0" fontAlgn="base" hangingPunct="0">
        <a:spcBef>
          <a:spcPct val="0"/>
        </a:spcBef>
        <a:spcAft>
          <a:spcPct val="0"/>
        </a:spcAft>
        <a:defRPr sz="4100" b="1">
          <a:solidFill>
            <a:schemeClr val="tx1"/>
          </a:solidFill>
          <a:latin typeface="Lucida Sans"/>
        </a:defRPr>
      </a:lvl2pPr>
      <a:lvl3pPr algn="ctr" rtl="0" eaLnBrk="0" fontAlgn="base" hangingPunct="0">
        <a:spcBef>
          <a:spcPct val="0"/>
        </a:spcBef>
        <a:spcAft>
          <a:spcPct val="0"/>
        </a:spcAft>
        <a:defRPr sz="4100" b="1">
          <a:solidFill>
            <a:schemeClr val="tx1"/>
          </a:solidFill>
          <a:latin typeface="Lucida Sans"/>
        </a:defRPr>
      </a:lvl3pPr>
      <a:lvl4pPr algn="ctr" rtl="0" eaLnBrk="0" fontAlgn="base" hangingPunct="0">
        <a:spcBef>
          <a:spcPct val="0"/>
        </a:spcBef>
        <a:spcAft>
          <a:spcPct val="0"/>
        </a:spcAft>
        <a:defRPr sz="4100" b="1">
          <a:solidFill>
            <a:schemeClr val="tx1"/>
          </a:solidFill>
          <a:latin typeface="Lucida Sans"/>
        </a:defRPr>
      </a:lvl4pPr>
      <a:lvl5pPr algn="ctr" rtl="0" eaLnBrk="0" fontAlgn="base" hangingPunct="0">
        <a:spcBef>
          <a:spcPct val="0"/>
        </a:spcBef>
        <a:spcAft>
          <a:spcPct val="0"/>
        </a:spcAft>
        <a:defRPr sz="4100" b="1">
          <a:solidFill>
            <a:schemeClr val="tx1"/>
          </a:solidFill>
          <a:latin typeface="Lucida Sans"/>
        </a:defRPr>
      </a:lvl5pPr>
      <a:lvl6pPr marL="457200" algn="ctr" rtl="0" fontAlgn="base">
        <a:spcBef>
          <a:spcPct val="0"/>
        </a:spcBef>
        <a:spcAft>
          <a:spcPct val="0"/>
        </a:spcAft>
        <a:defRPr sz="4100" b="1">
          <a:solidFill>
            <a:schemeClr val="tx1"/>
          </a:solidFill>
          <a:latin typeface="Lucida Sans"/>
        </a:defRPr>
      </a:lvl6pPr>
      <a:lvl7pPr marL="914400" algn="ctr" rtl="0" fontAlgn="base">
        <a:spcBef>
          <a:spcPct val="0"/>
        </a:spcBef>
        <a:spcAft>
          <a:spcPct val="0"/>
        </a:spcAft>
        <a:defRPr sz="4100" b="1">
          <a:solidFill>
            <a:schemeClr val="tx1"/>
          </a:solidFill>
          <a:latin typeface="Lucida Sans"/>
        </a:defRPr>
      </a:lvl7pPr>
      <a:lvl8pPr marL="1371600" algn="ctr" rtl="0" fontAlgn="base">
        <a:spcBef>
          <a:spcPct val="0"/>
        </a:spcBef>
        <a:spcAft>
          <a:spcPct val="0"/>
        </a:spcAft>
        <a:defRPr sz="4100" b="1">
          <a:solidFill>
            <a:schemeClr val="tx1"/>
          </a:solidFill>
          <a:latin typeface="Lucida Sans"/>
        </a:defRPr>
      </a:lvl8pPr>
      <a:lvl9pPr marL="1828800" algn="ctr" rtl="0" fontAlgn="base">
        <a:spcBef>
          <a:spcPct val="0"/>
        </a:spcBef>
        <a:spcAft>
          <a:spcPct val="0"/>
        </a:spcAft>
        <a:defRPr sz="4100" b="1">
          <a:solidFill>
            <a:schemeClr val="tx1"/>
          </a:solidFill>
          <a:latin typeface="Lucida Sans"/>
        </a:defRPr>
      </a:lvl9pPr>
    </p:titleStyle>
    <p:bodyStyle>
      <a:lvl1pPr marL="547688" indent="-411163" algn="l" rtl="0" eaLnBrk="0" fontAlgn="base" hangingPunct="0">
        <a:spcBef>
          <a:spcPct val="20000"/>
        </a:spcBef>
        <a:spcAft>
          <a:spcPct val="0"/>
        </a:spcAft>
        <a:buClr>
          <a:srgbClr val="F9F9F9"/>
        </a:buClr>
        <a:buSzPct val="65000"/>
        <a:buFont typeface="Wingdings 2" panose="05020102010507070707" pitchFamily="18" charset="2"/>
        <a:buChar char=""/>
        <a:defRPr sz="2800" kern="1200">
          <a:solidFill>
            <a:schemeClr val="tx1"/>
          </a:solidFill>
          <a:latin typeface="+mn-lt"/>
          <a:ea typeface="+mn-ea"/>
          <a:cs typeface="+mn-cs"/>
        </a:defRPr>
      </a:lvl1pPr>
      <a:lvl2pPr marL="868363" indent="-282575" algn="l" rtl="0" eaLnBrk="0" fontAlgn="base" hangingPunct="0">
        <a:spcBef>
          <a:spcPct val="20000"/>
        </a:spcBef>
        <a:spcAft>
          <a:spcPct val="0"/>
        </a:spcAft>
        <a:buClr>
          <a:schemeClr val="tx1"/>
        </a:buClr>
        <a:buSzPct val="80000"/>
        <a:buFont typeface="Wingdings 2" panose="05020102010507070707" pitchFamily="18" charset="2"/>
        <a:buChar char=""/>
        <a:defRPr sz="2400" kern="1200">
          <a:solidFill>
            <a:schemeClr val="tx1"/>
          </a:solidFill>
          <a:latin typeface="+mn-lt"/>
          <a:ea typeface="+mn-ea"/>
          <a:cs typeface="+mn-cs"/>
        </a:defRPr>
      </a:lvl2pPr>
      <a:lvl3pPr marL="1133475" indent="-228600" algn="l" rtl="0" eaLnBrk="0" fontAlgn="base" hangingPunct="0">
        <a:spcBef>
          <a:spcPct val="20000"/>
        </a:spcBef>
        <a:spcAft>
          <a:spcPct val="0"/>
        </a:spcAft>
        <a:buClr>
          <a:schemeClr val="tx1"/>
        </a:buClr>
        <a:buSzPct val="95000"/>
        <a:buFont typeface="Wingdings" panose="05000000000000000000" pitchFamily="2" charset="2"/>
        <a:buChar char=""/>
        <a:defRPr sz="2200" kern="1200">
          <a:solidFill>
            <a:schemeClr val="tx1"/>
          </a:solidFill>
          <a:latin typeface="+mn-lt"/>
          <a:ea typeface="+mn-ea"/>
          <a:cs typeface="+mn-cs"/>
        </a:defRPr>
      </a:lvl3pPr>
      <a:lvl4pPr marL="1352550" indent="-182563" algn="l" rtl="0" eaLnBrk="0" fontAlgn="base" hangingPunct="0">
        <a:spcBef>
          <a:spcPct val="20000"/>
        </a:spcBef>
        <a:spcAft>
          <a:spcPct val="0"/>
        </a:spcAft>
        <a:buClr>
          <a:schemeClr val="tx1"/>
        </a:buClr>
        <a:buSzPct val="100000"/>
        <a:buFont typeface="Wingdings 3" panose="05040102010807070707" pitchFamily="18" charset="2"/>
        <a:buChar char=""/>
        <a:defRPr sz="2000" kern="1200">
          <a:solidFill>
            <a:schemeClr val="tx1"/>
          </a:solidFill>
          <a:latin typeface="+mn-lt"/>
          <a:ea typeface="+mn-ea"/>
          <a:cs typeface="+mn-cs"/>
        </a:defRPr>
      </a:lvl4pPr>
      <a:lvl5pPr marL="1544638" indent="-182563" algn="l" rtl="0" eaLnBrk="0" fontAlgn="base" hangingPunct="0">
        <a:spcBef>
          <a:spcPct val="20000"/>
        </a:spcBef>
        <a:spcAft>
          <a:spcPct val="0"/>
        </a:spcAft>
        <a:buClr>
          <a:schemeClr val="tx1"/>
        </a:buClr>
        <a:buFont typeface="Wingdings 2" panose="05020102010507070707" pitchFamily="18" charset="2"/>
        <a:buChar char=""/>
        <a:defRPr sz="2000" kern="1200">
          <a:solidFill>
            <a:schemeClr val="tx1"/>
          </a:solidFill>
          <a:latin typeface="+mn-lt"/>
          <a:ea typeface="+mn-ea"/>
          <a:cs typeface="+mn-cs"/>
        </a:defRPr>
      </a:lvl5pPr>
      <a:lvl6pPr marL="1764792" indent="-182880" algn="l" rtl="0" eaLnBrk="1" latinLnBrk="0" hangingPunct="1">
        <a:spcBef>
          <a:spcPct val="20000"/>
        </a:spcBef>
        <a:buClr>
          <a:schemeClr val="tx1"/>
        </a:buClr>
        <a:buFont typeface="Wingdings 3"/>
        <a:buChar char=""/>
        <a:defRPr kumimoji="0" sz="1800" kern="1200">
          <a:solidFill>
            <a:schemeClr val="tx1"/>
          </a:solidFill>
          <a:latin typeface="+mn-lt"/>
          <a:ea typeface="+mn-ea"/>
          <a:cs typeface="+mn-cs"/>
        </a:defRPr>
      </a:lvl6pPr>
      <a:lvl7pPr marL="1965960" indent="-182880" algn="l" rtl="0" eaLnBrk="1" latinLnBrk="0" hangingPunct="1">
        <a:spcBef>
          <a:spcPct val="20000"/>
        </a:spcBef>
        <a:buClr>
          <a:schemeClr val="tx1"/>
        </a:buClr>
        <a:buFont typeface="Wingdings 2"/>
        <a:buChar char=""/>
        <a:defRPr kumimoji="0" sz="1600" kern="1200">
          <a:solidFill>
            <a:schemeClr val="tx1"/>
          </a:solidFill>
          <a:latin typeface="+mn-lt"/>
          <a:ea typeface="+mn-ea"/>
          <a:cs typeface="+mn-cs"/>
        </a:defRPr>
      </a:lvl7pPr>
      <a:lvl8pPr marL="2167128" indent="-182880" algn="l" rtl="0" eaLnBrk="1" latinLnBrk="0" hangingPunct="1">
        <a:spcBef>
          <a:spcPct val="20000"/>
        </a:spcBef>
        <a:buClr>
          <a:schemeClr val="tx1"/>
        </a:buClr>
        <a:buFont typeface="Wingdings 2"/>
        <a:buChar char=""/>
        <a:defRPr kumimoji="0" sz="1400" kern="1200">
          <a:solidFill>
            <a:schemeClr val="tx1"/>
          </a:solidFill>
          <a:latin typeface="+mn-lt"/>
          <a:ea typeface="+mn-ea"/>
          <a:cs typeface="+mn-cs"/>
        </a:defRPr>
      </a:lvl8pPr>
      <a:lvl9pPr marL="2368296" indent="-182880" algn="l" rtl="0" eaLnBrk="1" latinLnBrk="0" hangingPunct="1">
        <a:spcBef>
          <a:spcPct val="20000"/>
        </a:spcBef>
        <a:buClr>
          <a:schemeClr val="tx1"/>
        </a:buClr>
        <a:buFont typeface="Wingdings 2"/>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notesSlide" Target="../notesSlides/notesSlide13.xml"/><Relationship Id="rId1" Type="http://schemas.openxmlformats.org/officeDocument/2006/relationships/slideLayout" Target="../slideLayouts/slideLayout1.xml"/><Relationship Id="rId4" Type="http://schemas.openxmlformats.org/officeDocument/2006/relationships/image" Target="../media/image4.wmf"/></Relationships>
</file>

<file path=ppt/slides/_rels/slide14.xml.rels><?xml version="1.0" encoding="UTF-8" standalone="yes"?>
<Relationships xmlns="http://schemas.openxmlformats.org/package/2006/relationships"><Relationship Id="rId3" Type="http://schemas.openxmlformats.org/officeDocument/2006/relationships/image" Target="../media/image5.jpeg"/><Relationship Id="rId7" Type="http://schemas.openxmlformats.org/officeDocument/2006/relationships/image" Target="../media/image7.wmf"/><Relationship Id="rId2" Type="http://schemas.openxmlformats.org/officeDocument/2006/relationships/notesSlide" Target="../notesSlides/notesSlide14.xml"/><Relationship Id="rId1" Type="http://schemas.openxmlformats.org/officeDocument/2006/relationships/slideLayout" Target="../slideLayouts/slideLayout1.xml"/><Relationship Id="rId6" Type="http://schemas.openxmlformats.org/officeDocument/2006/relationships/oleObject" Target="../embeddings/oleObject3.bin"/><Relationship Id="rId5" Type="http://schemas.openxmlformats.org/officeDocument/2006/relationships/image" Target="../media/image6.wmf"/><Relationship Id="rId4" Type="http://schemas.openxmlformats.org/officeDocument/2006/relationships/oleObject" Target="../embeddings/oleObject2.bin"/></Relationships>
</file>

<file path=ppt/slides/_rels/slide15.xml.rels><?xml version="1.0" encoding="UTF-8" standalone="yes"?>
<Relationships xmlns="http://schemas.openxmlformats.org/package/2006/relationships"><Relationship Id="rId8" Type="http://schemas.openxmlformats.org/officeDocument/2006/relationships/image" Target="../media/image10.wmf"/><Relationship Id="rId3" Type="http://schemas.openxmlformats.org/officeDocument/2006/relationships/oleObject" Target="../embeddings/oleObject4.bin"/><Relationship Id="rId7" Type="http://schemas.openxmlformats.org/officeDocument/2006/relationships/oleObject" Target="../embeddings/oleObject6.bin"/><Relationship Id="rId2" Type="http://schemas.openxmlformats.org/officeDocument/2006/relationships/notesSlide" Target="../notesSlides/notesSlide15.xml"/><Relationship Id="rId1" Type="http://schemas.openxmlformats.org/officeDocument/2006/relationships/slideLayout" Target="../slideLayouts/slideLayout1.xml"/><Relationship Id="rId6" Type="http://schemas.openxmlformats.org/officeDocument/2006/relationships/image" Target="../media/image9.wmf"/><Relationship Id="rId5" Type="http://schemas.openxmlformats.org/officeDocument/2006/relationships/oleObject" Target="../embeddings/oleObject5.bin"/><Relationship Id="rId4" Type="http://schemas.openxmlformats.org/officeDocument/2006/relationships/image" Target="../media/image8.wmf"/></Relationships>
</file>

<file path=ppt/slides/_rels/slide16.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6.xml"/><Relationship Id="rId1" Type="http://schemas.openxmlformats.org/officeDocument/2006/relationships/slideLayout" Target="../slideLayouts/slideLayout1.xml"/><Relationship Id="rId5" Type="http://schemas.openxmlformats.org/officeDocument/2006/relationships/image" Target="../media/image12.wmf"/><Relationship Id="rId4" Type="http://schemas.openxmlformats.org/officeDocument/2006/relationships/oleObject" Target="../embeddings/oleObject7.bin"/></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oleObject" Target="../embeddings/oleObject8.bin"/><Relationship Id="rId2" Type="http://schemas.openxmlformats.org/officeDocument/2006/relationships/notesSlide" Target="../notesSlides/notesSlide19.xml"/><Relationship Id="rId1" Type="http://schemas.openxmlformats.org/officeDocument/2006/relationships/slideLayout" Target="../slideLayouts/slideLayout1.xml"/><Relationship Id="rId4" Type="http://schemas.openxmlformats.org/officeDocument/2006/relationships/image" Target="../media/image13.wmf"/></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oleObject" Target="../embeddings/oleObject9.bin"/><Relationship Id="rId2" Type="http://schemas.openxmlformats.org/officeDocument/2006/relationships/notesSlide" Target="../notesSlides/notesSlide20.xml"/><Relationship Id="rId1" Type="http://schemas.openxmlformats.org/officeDocument/2006/relationships/slideLayout" Target="../slideLayouts/slideLayout1.xml"/><Relationship Id="rId4" Type="http://schemas.openxmlformats.org/officeDocument/2006/relationships/image" Target="../media/image13.wmf"/></Relationships>
</file>

<file path=ppt/slides/_rels/slide21.xml.rels><?xml version="1.0" encoding="UTF-8" standalone="yes"?>
<Relationships xmlns="http://schemas.openxmlformats.org/package/2006/relationships"><Relationship Id="rId3" Type="http://schemas.openxmlformats.org/officeDocument/2006/relationships/oleObject" Target="../embeddings/oleObject10.bin"/><Relationship Id="rId2" Type="http://schemas.openxmlformats.org/officeDocument/2006/relationships/notesSlide" Target="../notesSlides/notesSlide21.xml"/><Relationship Id="rId1" Type="http://schemas.openxmlformats.org/officeDocument/2006/relationships/slideLayout" Target="../slideLayouts/slideLayout1.xml"/><Relationship Id="rId4" Type="http://schemas.openxmlformats.org/officeDocument/2006/relationships/image" Target="../media/image13.wmf"/></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oleObject" Target="../embeddings/oleObject11.bin"/><Relationship Id="rId2" Type="http://schemas.openxmlformats.org/officeDocument/2006/relationships/notesSlide" Target="../notesSlides/notesSlide23.xml"/><Relationship Id="rId1" Type="http://schemas.openxmlformats.org/officeDocument/2006/relationships/slideLayout" Target="../slideLayouts/slideLayout1.xml"/><Relationship Id="rId4" Type="http://schemas.openxmlformats.org/officeDocument/2006/relationships/image" Target="../media/image13.wmf"/></Relationships>
</file>

<file path=ppt/slides/_rels/slide24.xml.rels><?xml version="1.0" encoding="UTF-8" standalone="yes"?>
<Relationships xmlns="http://schemas.openxmlformats.org/package/2006/relationships"><Relationship Id="rId3" Type="http://schemas.openxmlformats.org/officeDocument/2006/relationships/oleObject" Target="../embeddings/oleObject12.bin"/><Relationship Id="rId2" Type="http://schemas.openxmlformats.org/officeDocument/2006/relationships/notesSlide" Target="../notesSlides/notesSlide24.xml"/><Relationship Id="rId1" Type="http://schemas.openxmlformats.org/officeDocument/2006/relationships/slideLayout" Target="../slideLayouts/slideLayout1.xml"/><Relationship Id="rId4" Type="http://schemas.openxmlformats.org/officeDocument/2006/relationships/image" Target="../media/image13.wmf"/></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8" Type="http://schemas.openxmlformats.org/officeDocument/2006/relationships/image" Target="../media/image16.wmf"/><Relationship Id="rId3" Type="http://schemas.openxmlformats.org/officeDocument/2006/relationships/oleObject" Target="../embeddings/oleObject13.bin"/><Relationship Id="rId7" Type="http://schemas.openxmlformats.org/officeDocument/2006/relationships/oleObject" Target="../embeddings/oleObject15.bin"/><Relationship Id="rId2" Type="http://schemas.openxmlformats.org/officeDocument/2006/relationships/notesSlide" Target="../notesSlides/notesSlide26.xml"/><Relationship Id="rId1" Type="http://schemas.openxmlformats.org/officeDocument/2006/relationships/slideLayout" Target="../slideLayouts/slideLayout1.xml"/><Relationship Id="rId6" Type="http://schemas.openxmlformats.org/officeDocument/2006/relationships/image" Target="../media/image15.wmf"/><Relationship Id="rId5" Type="http://schemas.openxmlformats.org/officeDocument/2006/relationships/oleObject" Target="../embeddings/oleObject14.bin"/><Relationship Id="rId4" Type="http://schemas.openxmlformats.org/officeDocument/2006/relationships/image" Target="../media/image14.wmf"/></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oleObject" Target="../embeddings/oleObject16.bin"/><Relationship Id="rId2" Type="http://schemas.openxmlformats.org/officeDocument/2006/relationships/notesSlide" Target="../notesSlides/notesSlide30.xml"/><Relationship Id="rId1" Type="http://schemas.openxmlformats.org/officeDocument/2006/relationships/slideLayout" Target="../slideLayouts/slideLayout1.xml"/><Relationship Id="rId4" Type="http://schemas.openxmlformats.org/officeDocument/2006/relationships/image" Target="../media/image18.wmf"/></Relationships>
</file>

<file path=ppt/slides/_rels/slide31.xml.rels><?xml version="1.0" encoding="UTF-8" standalone="yes"?>
<Relationships xmlns="http://schemas.openxmlformats.org/package/2006/relationships"><Relationship Id="rId3" Type="http://schemas.openxmlformats.org/officeDocument/2006/relationships/oleObject" Target="../embeddings/oleObject17.bin"/><Relationship Id="rId2" Type="http://schemas.openxmlformats.org/officeDocument/2006/relationships/notesSlide" Target="../notesSlides/notesSlide31.xml"/><Relationship Id="rId1" Type="http://schemas.openxmlformats.org/officeDocument/2006/relationships/slideLayout" Target="../slideLayouts/slideLayout1.xml"/><Relationship Id="rId6" Type="http://schemas.openxmlformats.org/officeDocument/2006/relationships/image" Target="../media/image19.wmf"/><Relationship Id="rId5" Type="http://schemas.openxmlformats.org/officeDocument/2006/relationships/oleObject" Target="../embeddings/oleObject18.bin"/><Relationship Id="rId4" Type="http://schemas.openxmlformats.org/officeDocument/2006/relationships/image" Target="../media/image18.wmf"/></Relationships>
</file>

<file path=ppt/slides/_rels/slide32.xml.rels><?xml version="1.0" encoding="UTF-8" standalone="yes"?>
<Relationships xmlns="http://schemas.openxmlformats.org/package/2006/relationships"><Relationship Id="rId3" Type="http://schemas.openxmlformats.org/officeDocument/2006/relationships/oleObject" Target="../embeddings/oleObject19.bin"/><Relationship Id="rId2" Type="http://schemas.openxmlformats.org/officeDocument/2006/relationships/notesSlide" Target="../notesSlides/notesSlide32.xml"/><Relationship Id="rId1" Type="http://schemas.openxmlformats.org/officeDocument/2006/relationships/slideLayout" Target="../slideLayouts/slideLayout1.xml"/><Relationship Id="rId6" Type="http://schemas.openxmlformats.org/officeDocument/2006/relationships/image" Target="../media/image19.wmf"/><Relationship Id="rId5" Type="http://schemas.openxmlformats.org/officeDocument/2006/relationships/oleObject" Target="../embeddings/oleObject20.bin"/><Relationship Id="rId4" Type="http://schemas.openxmlformats.org/officeDocument/2006/relationships/image" Target="../media/image18.wmf"/></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3" Type="http://schemas.openxmlformats.org/officeDocument/2006/relationships/oleObject" Target="../embeddings/oleObject21.bin"/><Relationship Id="rId2" Type="http://schemas.openxmlformats.org/officeDocument/2006/relationships/notesSlide" Target="../notesSlides/notesSlide34.xml"/><Relationship Id="rId1" Type="http://schemas.openxmlformats.org/officeDocument/2006/relationships/slideLayout" Target="../slideLayouts/slideLayout2.xml"/><Relationship Id="rId4" Type="http://schemas.openxmlformats.org/officeDocument/2006/relationships/image" Target="../media/image20.wmf"/></Relationships>
</file>

<file path=ppt/slides/_rels/slide35.xml.rels><?xml version="1.0" encoding="UTF-8" standalone="yes"?>
<Relationships xmlns="http://schemas.openxmlformats.org/package/2006/relationships"><Relationship Id="rId3" Type="http://schemas.openxmlformats.org/officeDocument/2006/relationships/oleObject" Target="../embeddings/oleObject22.bin"/><Relationship Id="rId2" Type="http://schemas.openxmlformats.org/officeDocument/2006/relationships/notesSlide" Target="../notesSlides/notesSlide35.xml"/><Relationship Id="rId1" Type="http://schemas.openxmlformats.org/officeDocument/2006/relationships/slideLayout" Target="../slideLayouts/slideLayout2.xml"/><Relationship Id="rId4" Type="http://schemas.openxmlformats.org/officeDocument/2006/relationships/image" Target="../media/image20.wmf"/></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38.xml"/><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39.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40.xml"/><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41.xml"/><Relationship Id="rId1" Type="http://schemas.openxmlformats.org/officeDocument/2006/relationships/slideLayout" Target="../slideLayouts/slideLayout1.xml"/><Relationship Id="rId4" Type="http://schemas.openxmlformats.org/officeDocument/2006/relationships/image" Target="../media/image23.png"/></Relationships>
</file>

<file path=ppt/slides/_rels/slide42.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42.xml"/><Relationship Id="rId1" Type="http://schemas.openxmlformats.org/officeDocument/2006/relationships/slideLayout" Target="../slideLayouts/slideLayout1.xml"/><Relationship Id="rId4" Type="http://schemas.openxmlformats.org/officeDocument/2006/relationships/image" Target="../media/image23.png"/></Relationships>
</file>

<file path=ppt/slides/_rels/slide43.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43.xml"/><Relationship Id="rId1" Type="http://schemas.openxmlformats.org/officeDocument/2006/relationships/slideLayout" Target="../slideLayouts/slideLayout1.xml"/><Relationship Id="rId4" Type="http://schemas.openxmlformats.org/officeDocument/2006/relationships/image" Target="../media/image23.png"/></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3" Type="http://schemas.openxmlformats.org/officeDocument/2006/relationships/oleObject" Target="../embeddings/oleObject23.bin"/><Relationship Id="rId2" Type="http://schemas.openxmlformats.org/officeDocument/2006/relationships/notesSlide" Target="../notesSlides/notesSlide63.xml"/><Relationship Id="rId1" Type="http://schemas.openxmlformats.org/officeDocument/2006/relationships/slideLayout" Target="../slideLayouts/slideLayout2.xml"/><Relationship Id="rId4" Type="http://schemas.openxmlformats.org/officeDocument/2006/relationships/image" Target="../media/image24.wmf"/></Relationships>
</file>

<file path=ppt/slides/_rels/slide64.xml.rels><?xml version="1.0" encoding="UTF-8" standalone="yes"?>
<Relationships xmlns="http://schemas.openxmlformats.org/package/2006/relationships"><Relationship Id="rId3" Type="http://schemas.openxmlformats.org/officeDocument/2006/relationships/image" Target="../media/image25.emf"/><Relationship Id="rId2" Type="http://schemas.openxmlformats.org/officeDocument/2006/relationships/notesSlide" Target="../notesSlides/notesSlide64.xml"/><Relationship Id="rId1" Type="http://schemas.openxmlformats.org/officeDocument/2006/relationships/slideLayout" Target="../slideLayouts/slideLayout2.xml"/><Relationship Id="rId4" Type="http://schemas.openxmlformats.org/officeDocument/2006/relationships/image" Target="../media/image26.emf"/></Relationships>
</file>

<file path=ppt/slides/_rels/slide65.xml.rels><?xml version="1.0" encoding="UTF-8" standalone="yes"?>
<Relationships xmlns="http://schemas.openxmlformats.org/package/2006/relationships"><Relationship Id="rId3" Type="http://schemas.openxmlformats.org/officeDocument/2006/relationships/image" Target="../media/image25.emf"/><Relationship Id="rId2" Type="http://schemas.openxmlformats.org/officeDocument/2006/relationships/notesSlide" Target="../notesSlides/notesSlide65.xml"/><Relationship Id="rId1" Type="http://schemas.openxmlformats.org/officeDocument/2006/relationships/slideLayout" Target="../slideLayouts/slideLayout2.xml"/><Relationship Id="rId4" Type="http://schemas.openxmlformats.org/officeDocument/2006/relationships/image" Target="../media/image26.emf"/></Relationships>
</file>

<file path=ppt/slides/_rels/slide66.xml.rels><?xml version="1.0" encoding="UTF-8" standalone="yes"?>
<Relationships xmlns="http://schemas.openxmlformats.org/package/2006/relationships"><Relationship Id="rId3" Type="http://schemas.openxmlformats.org/officeDocument/2006/relationships/image" Target="../media/image25.emf"/><Relationship Id="rId2" Type="http://schemas.openxmlformats.org/officeDocument/2006/relationships/notesSlide" Target="../notesSlides/notesSlide66.xml"/><Relationship Id="rId1" Type="http://schemas.openxmlformats.org/officeDocument/2006/relationships/slideLayout" Target="../slideLayouts/slideLayout2.xml"/><Relationship Id="rId4" Type="http://schemas.openxmlformats.org/officeDocument/2006/relationships/image" Target="../media/image26.emf"/></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3" Type="http://schemas.openxmlformats.org/officeDocument/2006/relationships/oleObject" Target="../embeddings/oleObject24.bin"/><Relationship Id="rId2" Type="http://schemas.openxmlformats.org/officeDocument/2006/relationships/notesSlide" Target="../notesSlides/notesSlide75.xml"/><Relationship Id="rId1" Type="http://schemas.openxmlformats.org/officeDocument/2006/relationships/slideLayout" Target="../slideLayouts/slideLayout2.xml"/><Relationship Id="rId4" Type="http://schemas.openxmlformats.org/officeDocument/2006/relationships/image" Target="../media/image27.wmf"/></Relationships>
</file>

<file path=ppt/slides/_rels/slide76.xml.rels><?xml version="1.0" encoding="UTF-8" standalone="yes"?>
<Relationships xmlns="http://schemas.openxmlformats.org/package/2006/relationships"><Relationship Id="rId8" Type="http://schemas.openxmlformats.org/officeDocument/2006/relationships/image" Target="../media/image30.wmf"/><Relationship Id="rId3" Type="http://schemas.openxmlformats.org/officeDocument/2006/relationships/oleObject" Target="../embeddings/oleObject25.bin"/><Relationship Id="rId7" Type="http://schemas.openxmlformats.org/officeDocument/2006/relationships/oleObject" Target="../embeddings/oleObject27.bin"/><Relationship Id="rId2" Type="http://schemas.openxmlformats.org/officeDocument/2006/relationships/notesSlide" Target="../notesSlides/notesSlide76.xml"/><Relationship Id="rId1" Type="http://schemas.openxmlformats.org/officeDocument/2006/relationships/slideLayout" Target="../slideLayouts/slideLayout2.xml"/><Relationship Id="rId6" Type="http://schemas.openxmlformats.org/officeDocument/2006/relationships/image" Target="../media/image29.wmf"/><Relationship Id="rId5" Type="http://schemas.openxmlformats.org/officeDocument/2006/relationships/oleObject" Target="../embeddings/oleObject26.bin"/><Relationship Id="rId4" Type="http://schemas.openxmlformats.org/officeDocument/2006/relationships/image" Target="../media/image28.wmf"/></Relationships>
</file>

<file path=ppt/slides/_rels/slide77.xml.rels><?xml version="1.0" encoding="UTF-8" standalone="yes"?>
<Relationships xmlns="http://schemas.openxmlformats.org/package/2006/relationships"><Relationship Id="rId8" Type="http://schemas.openxmlformats.org/officeDocument/2006/relationships/image" Target="../media/image30.wmf"/><Relationship Id="rId3" Type="http://schemas.openxmlformats.org/officeDocument/2006/relationships/oleObject" Target="../embeddings/oleObject28.bin"/><Relationship Id="rId7" Type="http://schemas.openxmlformats.org/officeDocument/2006/relationships/oleObject" Target="../embeddings/oleObject30.bin"/><Relationship Id="rId2" Type="http://schemas.openxmlformats.org/officeDocument/2006/relationships/notesSlide" Target="../notesSlides/notesSlide77.xml"/><Relationship Id="rId1" Type="http://schemas.openxmlformats.org/officeDocument/2006/relationships/slideLayout" Target="../slideLayouts/slideLayout2.xml"/><Relationship Id="rId6" Type="http://schemas.openxmlformats.org/officeDocument/2006/relationships/image" Target="../media/image29.wmf"/><Relationship Id="rId5" Type="http://schemas.openxmlformats.org/officeDocument/2006/relationships/oleObject" Target="../embeddings/oleObject29.bin"/><Relationship Id="rId4" Type="http://schemas.openxmlformats.org/officeDocument/2006/relationships/image" Target="../media/image31.wmf"/></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79.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80.xml"/><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81.xml"/><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82.xml"/><Relationship Id="rId1" Type="http://schemas.openxmlformats.org/officeDocument/2006/relationships/slideLayout" Target="../slideLayouts/slideLayout1.xml"/></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83.xml"/><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3" Type="http://schemas.openxmlformats.org/officeDocument/2006/relationships/image" Target="../media/image32.emf"/><Relationship Id="rId2" Type="http://schemas.openxmlformats.org/officeDocument/2006/relationships/notesSlide" Target="../notesSlides/notesSlide84.xml"/><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2" Type="http://schemas.openxmlformats.org/officeDocument/2006/relationships/notesSlide" Target="../notesSlides/notesSlide85.xml"/><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2" Type="http://schemas.openxmlformats.org/officeDocument/2006/relationships/notesSlide" Target="../notesSlides/notesSlide86.xml"/><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87.xml"/><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2" Type="http://schemas.openxmlformats.org/officeDocument/2006/relationships/notesSlide" Target="../notesSlides/notesSlide88.xml"/><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2" Type="http://schemas.openxmlformats.org/officeDocument/2006/relationships/notesSlide" Target="../notesSlides/notesSlide89.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90.xml.rels><?xml version="1.0" encoding="UTF-8" standalone="yes"?>
<Relationships xmlns="http://schemas.openxmlformats.org/package/2006/relationships"><Relationship Id="rId2" Type="http://schemas.openxmlformats.org/officeDocument/2006/relationships/notesSlide" Target="../notesSlides/notesSlide90.xml"/><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2" Type="http://schemas.openxmlformats.org/officeDocument/2006/relationships/notesSlide" Target="../notesSlides/notesSlide91.xml"/><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2" Type="http://schemas.openxmlformats.org/officeDocument/2006/relationships/notesSlide" Target="../notesSlides/notesSlide92.xml"/><Relationship Id="rId1" Type="http://schemas.openxmlformats.org/officeDocument/2006/relationships/slideLayout" Target="../slideLayouts/slideLayout1.xml"/></Relationships>
</file>

<file path=ppt/slides/_rels/slide93.xml.rels><?xml version="1.0" encoding="UTF-8" standalone="yes"?>
<Relationships xmlns="http://schemas.openxmlformats.org/package/2006/relationships"><Relationship Id="rId2" Type="http://schemas.openxmlformats.org/officeDocument/2006/relationships/notesSlide" Target="../notesSlides/notesSlide93.xml"/><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2" Type="http://schemas.openxmlformats.org/officeDocument/2006/relationships/notesSlide" Target="../notesSlides/notesSlide94.xml"/><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2" Type="http://schemas.openxmlformats.org/officeDocument/2006/relationships/notesSlide" Target="../notesSlides/notesSlide95.xml"/><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2" Type="http://schemas.openxmlformats.org/officeDocument/2006/relationships/notesSlide" Target="../notesSlides/notesSlide96.xml"/><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2" Type="http://schemas.openxmlformats.org/officeDocument/2006/relationships/notesSlide" Target="../notesSlides/notesSlide97.xml"/><Relationship Id="rId1" Type="http://schemas.openxmlformats.org/officeDocument/2006/relationships/slideLayout" Target="../slideLayouts/slideLayout1.xml"/></Relationships>
</file>

<file path=ppt/slides/_rels/slide98.xml.rels><?xml version="1.0" encoding="UTF-8" standalone="yes"?>
<Relationships xmlns="http://schemas.openxmlformats.org/package/2006/relationships"><Relationship Id="rId2" Type="http://schemas.openxmlformats.org/officeDocument/2006/relationships/notesSlide" Target="../notesSlides/notesSlide98.xml"/><Relationship Id="rId1" Type="http://schemas.openxmlformats.org/officeDocument/2006/relationships/slideLayout" Target="../slideLayouts/slideLayout1.xml"/></Relationships>
</file>

<file path=ppt/slides/_rels/slide99.xml.rels><?xml version="1.0" encoding="UTF-8" standalone="yes"?>
<Relationships xmlns="http://schemas.openxmlformats.org/package/2006/relationships"><Relationship Id="rId2" Type="http://schemas.openxmlformats.org/officeDocument/2006/relationships/notesSlide" Target="../notesSlides/notesSlide9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2"/>
          <p:cNvSpPr txBox="1">
            <a:spLocks noChangeArrowheads="1"/>
          </p:cNvSpPr>
          <p:nvPr/>
        </p:nvSpPr>
        <p:spPr>
          <a:xfrm>
            <a:off x="1974273" y="2965896"/>
            <a:ext cx="8243453" cy="1657139"/>
          </a:xfrm>
          <a:prstGeom prst="rect">
            <a:avLst/>
          </a:prstGeom>
          <a:solidFill>
            <a:schemeClr val="bg1">
              <a:lumMod val="65000"/>
              <a:lumOff val="35000"/>
              <a:alpha val="62000"/>
            </a:schemeClr>
          </a:solidFill>
          <a:ln w="101600">
            <a:solidFill>
              <a:schemeClr val="tx1"/>
            </a:solidFill>
          </a:ln>
          <a:effectLst>
            <a:innerShdw blurRad="63500" dist="50800" dir="2700000">
              <a:schemeClr val="tx1">
                <a:lumMod val="50000"/>
                <a:alpha val="50000"/>
              </a:schemeClr>
            </a:innerShdw>
          </a:effectLst>
          <a:scene3d>
            <a:camera prst="orthographicFront"/>
            <a:lightRig rig="soft" dir="t">
              <a:rot lat="0" lon="0" rev="16800000"/>
            </a:lightRig>
          </a:scene3d>
          <a:sp3d prstMaterial="plastic">
            <a:bevelT w="25400"/>
          </a:sp3d>
        </p:spPr>
        <p:txBody>
          <a:bodyPr anchor="ctr">
            <a:sp3d prstMaterial="softEdge">
              <a:bevelT w="38100" h="38100"/>
            </a:sp3d>
          </a:bodyPr>
          <a:lstStyle/>
          <a:p>
            <a:pPr fontAlgn="auto">
              <a:spcAft>
                <a:spcPts val="0"/>
              </a:spcAft>
              <a:defRPr/>
            </a:pPr>
            <a:r>
              <a:rPr lang="en-US" sz="4800" b="1" dirty="0">
                <a:ln w="6350">
                  <a:noFill/>
                </a:ln>
                <a:solidFill>
                  <a:schemeClr val="tx1">
                    <a:lumMod val="95000"/>
                  </a:schemeClr>
                </a:solidFill>
                <a:effectLst>
                  <a:outerShdw blurRad="114300" dist="101600" dir="2700000" algn="tl" rotWithShape="0">
                    <a:srgbClr val="000000">
                      <a:alpha val="40000"/>
                    </a:srgbClr>
                  </a:outerShdw>
                </a:effectLst>
                <a:latin typeface="+mj-lt"/>
                <a:ea typeface="+mj-ea"/>
                <a:cs typeface="+mj-cs"/>
              </a:rPr>
              <a:t>COMPRESSION THEORY SLIDES</a:t>
            </a:r>
          </a:p>
        </p:txBody>
      </p:sp>
      <p:sp>
        <p:nvSpPr>
          <p:cNvPr id="4" name="Slide Number Placeholder 3"/>
          <p:cNvSpPr>
            <a:spLocks noGrp="1"/>
          </p:cNvSpPr>
          <p:nvPr>
            <p:ph type="sldNum" sz="quarter" idx="11"/>
          </p:nvPr>
        </p:nvSpPr>
        <p:spPr/>
        <p:txBody>
          <a:bodyP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eaLnBrk="1" hangingPunct="1"/>
            <a:fld id="{7076DBFC-8BDF-4BE6-A6A2-1DD6F9A8AA3C}" type="slidenum">
              <a:rPr lang="en-US" altLang="en-US" sz="1200">
                <a:solidFill>
                  <a:srgbClr val="BCBCBC"/>
                </a:solidFill>
                <a:latin typeface="Times New Roman" panose="02020603050405020304" pitchFamily="18" charset="0"/>
              </a:rPr>
              <a:pPr eaLnBrk="1" hangingPunct="1"/>
              <a:t>1</a:t>
            </a:fld>
            <a:endParaRPr lang="en-US" altLang="en-US" sz="1200">
              <a:solidFill>
                <a:srgbClr val="BCBCBC"/>
              </a:solidFill>
              <a:latin typeface="Times New Roman" panose="02020603050405020304" pitchFamily="18" charset="0"/>
            </a:endParaRPr>
          </a:p>
        </p:txBody>
      </p:sp>
      <p:sp>
        <p:nvSpPr>
          <p:cNvPr id="6" name="TextBox 5"/>
          <p:cNvSpPr txBox="1"/>
          <p:nvPr/>
        </p:nvSpPr>
        <p:spPr>
          <a:xfrm>
            <a:off x="4507737" y="5456367"/>
            <a:ext cx="2536825" cy="460375"/>
          </a:xfrm>
          <a:prstGeom prst="rect">
            <a:avLst/>
          </a:prstGeom>
          <a:solidFill>
            <a:schemeClr val="accent3">
              <a:lumMod val="60000"/>
              <a:lumOff val="40000"/>
            </a:schemeClr>
          </a:solidFill>
          <a:ln>
            <a:solidFill>
              <a:schemeClr val="bg1"/>
            </a:solidFill>
          </a:ln>
        </p:spPr>
        <p:txBody>
          <a:bodyPr>
            <a:spAutoFit/>
          </a:bodyPr>
          <a:lstStyle/>
          <a:p>
            <a:pPr algn="l">
              <a:defRPr/>
            </a:pPr>
            <a:r>
              <a:rPr lang="en-US" sz="1200" dirty="0">
                <a:solidFill>
                  <a:schemeClr val="bg1"/>
                </a:solidFill>
                <a:latin typeface="Times New Roman" pitchFamily="18" charset="0"/>
              </a:rPr>
              <a:t>Developed by Scott Civjan</a:t>
            </a:r>
          </a:p>
          <a:p>
            <a:pPr algn="l">
              <a:defRPr/>
            </a:pPr>
            <a:r>
              <a:rPr lang="en-US" sz="1200" dirty="0">
                <a:solidFill>
                  <a:schemeClr val="bg1"/>
                </a:solidFill>
                <a:latin typeface="Times New Roman" pitchFamily="18" charset="0"/>
              </a:rPr>
              <a:t>University of Massachusetts, Amherst</a:t>
            </a:r>
          </a:p>
        </p:txBody>
      </p:sp>
      <p:sp>
        <p:nvSpPr>
          <p:cNvPr id="9" name="Rectangle 2"/>
          <p:cNvSpPr txBox="1">
            <a:spLocks noChangeArrowheads="1"/>
          </p:cNvSpPr>
          <p:nvPr/>
        </p:nvSpPr>
        <p:spPr>
          <a:xfrm>
            <a:off x="1959418" y="303764"/>
            <a:ext cx="8229600" cy="1828800"/>
          </a:xfrm>
          <a:prstGeom prst="rect">
            <a:avLst/>
          </a:prstGeom>
          <a:noFill/>
          <a:ln>
            <a:solidFill>
              <a:schemeClr val="tx1"/>
            </a:solidFill>
          </a:ln>
          <a:effectLst>
            <a:innerShdw blurRad="63500" dist="50800" dir="2700000">
              <a:schemeClr val="tx1">
                <a:lumMod val="50000"/>
                <a:alpha val="50000"/>
              </a:schemeClr>
            </a:innerShdw>
          </a:effectLst>
          <a:scene3d>
            <a:camera prst="orthographicFront"/>
            <a:lightRig rig="soft" dir="t">
              <a:rot lat="0" lon="0" rev="16800000"/>
            </a:lightRig>
          </a:scene3d>
          <a:sp3d prstMaterial="plastic">
            <a:bevelT w="25400"/>
          </a:sp3d>
        </p:spPr>
        <p:txBody>
          <a:bodyPr anchor="ctr">
            <a:sp3d prstMaterial="softEdge">
              <a:bevelT w="38100" h="38100"/>
            </a:sp3d>
          </a:bodyPr>
          <a:lstStyle/>
          <a:p>
            <a:pPr fontAlgn="auto">
              <a:spcAft>
                <a:spcPts val="0"/>
              </a:spcAft>
              <a:defRPr/>
            </a:pPr>
            <a:r>
              <a:rPr lang="en-US" sz="4800" b="1" dirty="0">
                <a:ln w="6350">
                  <a:noFill/>
                </a:ln>
                <a:solidFill>
                  <a:schemeClr val="tx1">
                    <a:lumMod val="95000"/>
                  </a:schemeClr>
                </a:solidFill>
                <a:effectLst>
                  <a:outerShdw blurRad="114300" dist="101600" dir="2700000" algn="tl" rotWithShape="0">
                    <a:srgbClr val="000000">
                      <a:alpha val="40000"/>
                    </a:srgbClr>
                  </a:outerShdw>
                </a:effectLst>
                <a:latin typeface="+mj-lt"/>
                <a:ea typeface="+mj-ea"/>
                <a:cs typeface="+mj-cs"/>
              </a:rPr>
              <a:t>Teaching Modules for </a:t>
            </a:r>
          </a:p>
          <a:p>
            <a:pPr fontAlgn="auto">
              <a:spcAft>
                <a:spcPts val="0"/>
              </a:spcAft>
              <a:defRPr/>
            </a:pPr>
            <a:r>
              <a:rPr lang="en-US" sz="4800" b="1" dirty="0">
                <a:ln w="6350">
                  <a:noFill/>
                </a:ln>
                <a:solidFill>
                  <a:schemeClr val="tx1">
                    <a:lumMod val="95000"/>
                  </a:schemeClr>
                </a:solidFill>
                <a:effectLst>
                  <a:outerShdw blurRad="114300" dist="101600" dir="2700000" algn="tl" rotWithShape="0">
                    <a:srgbClr val="000000">
                      <a:alpha val="40000"/>
                    </a:srgbClr>
                  </a:outerShdw>
                </a:effectLst>
                <a:latin typeface="+mj-lt"/>
                <a:ea typeface="+mj-ea"/>
                <a:cs typeface="+mj-cs"/>
              </a:rPr>
              <a:t>Steel Instruction</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 name="Rectangle 60"/>
          <p:cNvSpPr/>
          <p:nvPr/>
        </p:nvSpPr>
        <p:spPr>
          <a:xfrm>
            <a:off x="8715376" y="0"/>
            <a:ext cx="1952625"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en-US" sz="2400"/>
          </a:p>
        </p:txBody>
      </p:sp>
      <p:sp>
        <p:nvSpPr>
          <p:cNvPr id="13315" name="Freeform 3"/>
          <p:cNvSpPr>
            <a:spLocks/>
          </p:cNvSpPr>
          <p:nvPr/>
        </p:nvSpPr>
        <p:spPr bwMode="auto">
          <a:xfrm>
            <a:off x="9110664" y="3524250"/>
            <a:ext cx="942975" cy="1301750"/>
          </a:xfrm>
          <a:custGeom>
            <a:avLst/>
            <a:gdLst>
              <a:gd name="T0" fmla="*/ 2147483647 w 594"/>
              <a:gd name="T1" fmla="*/ 0 h 820"/>
              <a:gd name="T2" fmla="*/ 2147483647 w 594"/>
              <a:gd name="T3" fmla="*/ 0 h 820"/>
              <a:gd name="T4" fmla="*/ 2147483647 w 594"/>
              <a:gd name="T5" fmla="*/ 2147483647 h 820"/>
              <a:gd name="T6" fmla="*/ 2147483647 w 594"/>
              <a:gd name="T7" fmla="*/ 2147483647 h 820"/>
              <a:gd name="T8" fmla="*/ 2147483647 w 594"/>
              <a:gd name="T9" fmla="*/ 2147483647 h 820"/>
              <a:gd name="T10" fmla="*/ 2147483647 w 594"/>
              <a:gd name="T11" fmla="*/ 2147483647 h 820"/>
              <a:gd name="T12" fmla="*/ 2147483647 w 594"/>
              <a:gd name="T13" fmla="*/ 2147483647 h 820"/>
              <a:gd name="T14" fmla="*/ 0 w 594"/>
              <a:gd name="T15" fmla="*/ 2147483647 h 820"/>
              <a:gd name="T16" fmla="*/ 0 w 594"/>
              <a:gd name="T17" fmla="*/ 2147483647 h 820"/>
              <a:gd name="T18" fmla="*/ 2147483647 w 594"/>
              <a:gd name="T19" fmla="*/ 2147483647 h 820"/>
              <a:gd name="T20" fmla="*/ 2147483647 w 594"/>
              <a:gd name="T21" fmla="*/ 2147483647 h 820"/>
              <a:gd name="T22" fmla="*/ 2147483647 w 594"/>
              <a:gd name="T23" fmla="*/ 2147483647 h 820"/>
              <a:gd name="T24" fmla="*/ 2147483647 w 594"/>
              <a:gd name="T25" fmla="*/ 0 h 82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594"/>
              <a:gd name="T40" fmla="*/ 0 h 820"/>
              <a:gd name="T41" fmla="*/ 594 w 594"/>
              <a:gd name="T42" fmla="*/ 820 h 820"/>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594" h="820">
                <a:moveTo>
                  <a:pt x="10" y="0"/>
                </a:moveTo>
                <a:lnTo>
                  <a:pt x="594" y="0"/>
                </a:lnTo>
                <a:lnTo>
                  <a:pt x="594" y="148"/>
                </a:lnTo>
                <a:lnTo>
                  <a:pt x="344" y="148"/>
                </a:lnTo>
                <a:lnTo>
                  <a:pt x="344" y="670"/>
                </a:lnTo>
                <a:lnTo>
                  <a:pt x="590" y="670"/>
                </a:lnTo>
                <a:lnTo>
                  <a:pt x="590" y="820"/>
                </a:lnTo>
                <a:lnTo>
                  <a:pt x="0" y="820"/>
                </a:lnTo>
                <a:lnTo>
                  <a:pt x="0" y="670"/>
                </a:lnTo>
                <a:lnTo>
                  <a:pt x="254" y="670"/>
                </a:lnTo>
                <a:lnTo>
                  <a:pt x="254" y="152"/>
                </a:lnTo>
                <a:lnTo>
                  <a:pt x="10" y="152"/>
                </a:lnTo>
                <a:lnTo>
                  <a:pt x="10" y="0"/>
                </a:lnTo>
                <a:close/>
              </a:path>
            </a:pathLst>
          </a:custGeom>
          <a:solidFill>
            <a:schemeClr val="accent1"/>
          </a:solidFill>
          <a:ln w="44450">
            <a:solidFill>
              <a:schemeClr val="bg1"/>
            </a:solidFill>
            <a:round/>
            <a:headEnd/>
            <a:tailEnd/>
          </a:ln>
        </p:spPr>
        <p:txBody>
          <a:bodyPr/>
          <a:lstStyle/>
          <a:p>
            <a:endParaRPr lang="en-US"/>
          </a:p>
        </p:txBody>
      </p:sp>
      <p:sp>
        <p:nvSpPr>
          <p:cNvPr id="13316" name="Freeform 4"/>
          <p:cNvSpPr>
            <a:spLocks/>
          </p:cNvSpPr>
          <p:nvPr/>
        </p:nvSpPr>
        <p:spPr bwMode="auto">
          <a:xfrm>
            <a:off x="9080501" y="158750"/>
            <a:ext cx="942975" cy="1301750"/>
          </a:xfrm>
          <a:custGeom>
            <a:avLst/>
            <a:gdLst>
              <a:gd name="T0" fmla="*/ 2147483647 w 594"/>
              <a:gd name="T1" fmla="*/ 0 h 820"/>
              <a:gd name="T2" fmla="*/ 2147483647 w 594"/>
              <a:gd name="T3" fmla="*/ 0 h 820"/>
              <a:gd name="T4" fmla="*/ 2147483647 w 594"/>
              <a:gd name="T5" fmla="*/ 2147483647 h 820"/>
              <a:gd name="T6" fmla="*/ 2147483647 w 594"/>
              <a:gd name="T7" fmla="*/ 2147483647 h 820"/>
              <a:gd name="T8" fmla="*/ 2147483647 w 594"/>
              <a:gd name="T9" fmla="*/ 2147483647 h 820"/>
              <a:gd name="T10" fmla="*/ 2147483647 w 594"/>
              <a:gd name="T11" fmla="*/ 2147483647 h 820"/>
              <a:gd name="T12" fmla="*/ 2147483647 w 594"/>
              <a:gd name="T13" fmla="*/ 2147483647 h 820"/>
              <a:gd name="T14" fmla="*/ 0 w 594"/>
              <a:gd name="T15" fmla="*/ 2147483647 h 820"/>
              <a:gd name="T16" fmla="*/ 0 w 594"/>
              <a:gd name="T17" fmla="*/ 2147483647 h 820"/>
              <a:gd name="T18" fmla="*/ 2147483647 w 594"/>
              <a:gd name="T19" fmla="*/ 2147483647 h 820"/>
              <a:gd name="T20" fmla="*/ 2147483647 w 594"/>
              <a:gd name="T21" fmla="*/ 2147483647 h 820"/>
              <a:gd name="T22" fmla="*/ 2147483647 w 594"/>
              <a:gd name="T23" fmla="*/ 2147483647 h 820"/>
              <a:gd name="T24" fmla="*/ 2147483647 w 594"/>
              <a:gd name="T25" fmla="*/ 0 h 82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594"/>
              <a:gd name="T40" fmla="*/ 0 h 820"/>
              <a:gd name="T41" fmla="*/ 594 w 594"/>
              <a:gd name="T42" fmla="*/ 820 h 820"/>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594" h="820">
                <a:moveTo>
                  <a:pt x="10" y="0"/>
                </a:moveTo>
                <a:lnTo>
                  <a:pt x="594" y="0"/>
                </a:lnTo>
                <a:lnTo>
                  <a:pt x="594" y="148"/>
                </a:lnTo>
                <a:lnTo>
                  <a:pt x="344" y="148"/>
                </a:lnTo>
                <a:lnTo>
                  <a:pt x="344" y="670"/>
                </a:lnTo>
                <a:lnTo>
                  <a:pt x="590" y="670"/>
                </a:lnTo>
                <a:lnTo>
                  <a:pt x="590" y="820"/>
                </a:lnTo>
                <a:lnTo>
                  <a:pt x="0" y="820"/>
                </a:lnTo>
                <a:lnTo>
                  <a:pt x="0" y="670"/>
                </a:lnTo>
                <a:lnTo>
                  <a:pt x="254" y="670"/>
                </a:lnTo>
                <a:lnTo>
                  <a:pt x="254" y="152"/>
                </a:lnTo>
                <a:lnTo>
                  <a:pt x="10" y="152"/>
                </a:lnTo>
                <a:lnTo>
                  <a:pt x="10" y="0"/>
                </a:lnTo>
                <a:close/>
              </a:path>
            </a:pathLst>
          </a:custGeom>
          <a:solidFill>
            <a:schemeClr val="accent1"/>
          </a:solidFill>
          <a:ln w="44450">
            <a:solidFill>
              <a:schemeClr val="bg1"/>
            </a:solidFill>
            <a:round/>
            <a:headEnd/>
            <a:tailEnd/>
          </a:ln>
        </p:spPr>
        <p:txBody>
          <a:bodyPr/>
          <a:lstStyle/>
          <a:p>
            <a:endParaRPr lang="en-US"/>
          </a:p>
        </p:txBody>
      </p:sp>
      <p:sp>
        <p:nvSpPr>
          <p:cNvPr id="63" name="Rectangle 62"/>
          <p:cNvSpPr/>
          <p:nvPr/>
        </p:nvSpPr>
        <p:spPr>
          <a:xfrm>
            <a:off x="7142164" y="1"/>
            <a:ext cx="1919287" cy="887413"/>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en-US" sz="2400"/>
          </a:p>
        </p:txBody>
      </p:sp>
      <p:sp>
        <p:nvSpPr>
          <p:cNvPr id="68" name="TextBox 67"/>
          <p:cNvSpPr txBox="1"/>
          <p:nvPr/>
        </p:nvSpPr>
        <p:spPr>
          <a:xfrm>
            <a:off x="2757489" y="2932113"/>
            <a:ext cx="5661025" cy="3122612"/>
          </a:xfrm>
          <a:prstGeom prst="rect">
            <a:avLst/>
          </a:prstGeom>
          <a:solidFill>
            <a:schemeClr val="tx1"/>
          </a:solidFill>
          <a:ln w="38100" cap="flat">
            <a:solidFill>
              <a:schemeClr val="bg1"/>
            </a:solidFill>
            <a:bevel/>
          </a:ln>
        </p:spPr>
        <p:txBody>
          <a:bodyPr anchor="ctr" anchorCtr="1"/>
          <a:lstStyle/>
          <a:p>
            <a:pPr algn="l" eaLnBrk="0" hangingPunct="0">
              <a:defRPr/>
            </a:pPr>
            <a:endParaRPr lang="en-US" sz="2400" dirty="0">
              <a:solidFill>
                <a:schemeClr val="bg1"/>
              </a:solidFill>
              <a:latin typeface="Times New Roman" pitchFamily="18" charset="0"/>
              <a:cs typeface="+mn-cs"/>
            </a:endParaRPr>
          </a:p>
        </p:txBody>
      </p:sp>
      <p:sp>
        <p:nvSpPr>
          <p:cNvPr id="29" name="TextBox 28"/>
          <p:cNvSpPr txBox="1"/>
          <p:nvPr/>
        </p:nvSpPr>
        <p:spPr>
          <a:xfrm>
            <a:off x="2028826" y="1001713"/>
            <a:ext cx="6665913" cy="1865312"/>
          </a:xfrm>
          <a:prstGeom prst="rect">
            <a:avLst/>
          </a:prstGeom>
          <a:solidFill>
            <a:schemeClr val="tx1">
              <a:lumMod val="95000"/>
              <a:alpha val="62000"/>
            </a:schemeClr>
          </a:solidFill>
          <a:ln w="38100" cap="flat">
            <a:solidFill>
              <a:schemeClr val="bg1"/>
            </a:solidFill>
            <a:bevel/>
          </a:ln>
        </p:spPr>
        <p:txBody>
          <a:bodyPr>
            <a:spAutoFit/>
          </a:bodyPr>
          <a:lstStyle/>
          <a:p>
            <a:pPr algn="l">
              <a:defRPr/>
            </a:pPr>
            <a:r>
              <a:rPr lang="en-US" sz="2400">
                <a:solidFill>
                  <a:schemeClr val="bg1"/>
                </a:solidFill>
                <a:latin typeface="Times New Roman" pitchFamily="18" charset="0"/>
                <a:cs typeface="Arial" charset="0"/>
              </a:rPr>
              <a:t>With residual stresses, flange tips yield first at </a:t>
            </a:r>
          </a:p>
          <a:p>
            <a:pPr algn="l">
              <a:defRPr/>
            </a:pPr>
            <a:r>
              <a:rPr lang="en-US" sz="2400">
                <a:solidFill>
                  <a:schemeClr val="bg1"/>
                </a:solidFill>
                <a:latin typeface="Times New Roman" pitchFamily="18" charset="0"/>
                <a:cs typeface="Arial" charset="0"/>
              </a:rPr>
              <a:t>	</a:t>
            </a:r>
            <a:r>
              <a:rPr lang="en-US" sz="2400" i="1">
                <a:solidFill>
                  <a:schemeClr val="bg1"/>
                </a:solidFill>
                <a:latin typeface="Times New Roman" pitchFamily="18" charset="0"/>
                <a:cs typeface="Arial" charset="0"/>
              </a:rPr>
              <a:t>P/A </a:t>
            </a:r>
            <a:r>
              <a:rPr lang="en-US" sz="2400">
                <a:solidFill>
                  <a:schemeClr val="bg1"/>
                </a:solidFill>
                <a:latin typeface="Times New Roman" pitchFamily="18" charset="0"/>
                <a:cs typeface="Arial" charset="0"/>
              </a:rPr>
              <a:t>+ residual stress = </a:t>
            </a:r>
            <a:r>
              <a:rPr lang="en-US" sz="2400" i="1">
                <a:solidFill>
                  <a:schemeClr val="bg1"/>
                </a:solidFill>
                <a:latin typeface="Times New Roman" pitchFamily="18" charset="0"/>
                <a:cs typeface="Arial" charset="0"/>
              </a:rPr>
              <a:t>F</a:t>
            </a:r>
            <a:r>
              <a:rPr lang="en-US" sz="2400" i="1" baseline="-25000">
                <a:solidFill>
                  <a:schemeClr val="bg1"/>
                </a:solidFill>
                <a:latin typeface="Times New Roman" pitchFamily="18" charset="0"/>
                <a:cs typeface="Arial" charset="0"/>
              </a:rPr>
              <a:t>y</a:t>
            </a:r>
            <a:endParaRPr lang="en-US" sz="2400" i="1">
              <a:solidFill>
                <a:schemeClr val="bg1"/>
              </a:solidFill>
              <a:latin typeface="Times New Roman" pitchFamily="18" charset="0"/>
              <a:cs typeface="Arial" charset="0"/>
            </a:endParaRPr>
          </a:p>
          <a:p>
            <a:pPr algn="l">
              <a:defRPr/>
            </a:pPr>
            <a:r>
              <a:rPr lang="en-US" sz="2400">
                <a:solidFill>
                  <a:schemeClr val="bg1"/>
                </a:solidFill>
                <a:latin typeface="Times New Roman" pitchFamily="18" charset="0"/>
                <a:cs typeface="Arial" charset="0"/>
              </a:rPr>
              <a:t>Gradually get yield of entire cross section.</a:t>
            </a:r>
          </a:p>
          <a:p>
            <a:pPr algn="l">
              <a:defRPr/>
            </a:pPr>
            <a:endParaRPr lang="en-US" sz="1800">
              <a:solidFill>
                <a:schemeClr val="bg1"/>
              </a:solidFill>
              <a:latin typeface="Times New Roman" pitchFamily="18" charset="0"/>
              <a:cs typeface="Arial" charset="0"/>
            </a:endParaRPr>
          </a:p>
          <a:p>
            <a:pPr algn="l">
              <a:defRPr/>
            </a:pPr>
            <a:r>
              <a:rPr lang="en-US" sz="2400">
                <a:solidFill>
                  <a:schemeClr val="bg1"/>
                </a:solidFill>
                <a:latin typeface="Times New Roman" pitchFamily="18" charset="0"/>
                <a:cs typeface="Arial" charset="0"/>
              </a:rPr>
              <a:t>Stiffness is reduced after 1</a:t>
            </a:r>
            <a:r>
              <a:rPr lang="en-US" sz="2400" baseline="30000">
                <a:solidFill>
                  <a:schemeClr val="bg1"/>
                </a:solidFill>
                <a:latin typeface="Times New Roman" pitchFamily="18" charset="0"/>
                <a:cs typeface="Arial" charset="0"/>
              </a:rPr>
              <a:t>st</a:t>
            </a:r>
            <a:r>
              <a:rPr lang="en-US" sz="2400">
                <a:solidFill>
                  <a:schemeClr val="bg1"/>
                </a:solidFill>
                <a:latin typeface="Times New Roman" pitchFamily="18" charset="0"/>
                <a:cs typeface="Arial" charset="0"/>
              </a:rPr>
              <a:t> yield.</a:t>
            </a:r>
          </a:p>
        </p:txBody>
      </p:sp>
      <p:sp>
        <p:nvSpPr>
          <p:cNvPr id="13320" name="Line 5"/>
          <p:cNvSpPr>
            <a:spLocks noChangeShapeType="1"/>
          </p:cNvSpPr>
          <p:nvPr/>
        </p:nvSpPr>
        <p:spPr bwMode="auto">
          <a:xfrm>
            <a:off x="4502150" y="3041650"/>
            <a:ext cx="0" cy="2452688"/>
          </a:xfrm>
          <a:prstGeom prst="line">
            <a:avLst/>
          </a:prstGeom>
          <a:noFill/>
          <a:ln w="3810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3321" name="Line 6"/>
          <p:cNvSpPr>
            <a:spLocks noChangeShapeType="1"/>
          </p:cNvSpPr>
          <p:nvPr/>
        </p:nvSpPr>
        <p:spPr bwMode="auto">
          <a:xfrm>
            <a:off x="4487864" y="5480050"/>
            <a:ext cx="3214687" cy="0"/>
          </a:xfrm>
          <a:prstGeom prst="line">
            <a:avLst/>
          </a:prstGeom>
          <a:noFill/>
          <a:ln w="3810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3322" name="Text Box 7"/>
          <p:cNvSpPr txBox="1">
            <a:spLocks noChangeArrowheads="1"/>
          </p:cNvSpPr>
          <p:nvPr/>
        </p:nvSpPr>
        <p:spPr bwMode="auto">
          <a:xfrm>
            <a:off x="5949950" y="5480051"/>
            <a:ext cx="68580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spcBef>
                <a:spcPct val="50000"/>
              </a:spcBef>
            </a:pPr>
            <a:r>
              <a:rPr lang="en-US" altLang="en-US" sz="2400">
                <a:solidFill>
                  <a:schemeClr val="bg1"/>
                </a:solidFill>
                <a:latin typeface="Symbol" panose="05050102010706020507" pitchFamily="18" charset="2"/>
              </a:rPr>
              <a:t>D</a:t>
            </a:r>
          </a:p>
        </p:txBody>
      </p:sp>
      <p:sp>
        <p:nvSpPr>
          <p:cNvPr id="13323" name="Text Box 8"/>
          <p:cNvSpPr txBox="1">
            <a:spLocks noChangeArrowheads="1"/>
          </p:cNvSpPr>
          <p:nvPr/>
        </p:nvSpPr>
        <p:spPr bwMode="auto">
          <a:xfrm>
            <a:off x="3463925" y="3546475"/>
            <a:ext cx="1447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spcBef>
                <a:spcPct val="50000"/>
              </a:spcBef>
            </a:pPr>
            <a:r>
              <a:rPr lang="en-US" altLang="en-US" sz="2400" i="1">
                <a:solidFill>
                  <a:schemeClr val="bg1"/>
                </a:solidFill>
                <a:latin typeface="Times New Roman" panose="02020603050405020304" pitchFamily="18" charset="0"/>
              </a:rPr>
              <a:t>P=F</a:t>
            </a:r>
            <a:r>
              <a:rPr lang="en-US" altLang="en-US" sz="2400" i="1" baseline="-25000">
                <a:solidFill>
                  <a:schemeClr val="bg1"/>
                </a:solidFill>
                <a:latin typeface="Times New Roman" panose="02020603050405020304" pitchFamily="18" charset="0"/>
              </a:rPr>
              <a:t>y</a:t>
            </a:r>
            <a:r>
              <a:rPr lang="en-US" altLang="en-US" sz="2400" i="1">
                <a:solidFill>
                  <a:schemeClr val="bg1"/>
                </a:solidFill>
                <a:latin typeface="Times New Roman" panose="02020603050405020304" pitchFamily="18" charset="0"/>
              </a:rPr>
              <a:t>A</a:t>
            </a:r>
            <a:endParaRPr lang="en-US" altLang="en-US" sz="2400" i="1" baseline="-25000">
              <a:solidFill>
                <a:schemeClr val="bg1"/>
              </a:solidFill>
              <a:latin typeface="Times New Roman" panose="02020603050405020304" pitchFamily="18" charset="0"/>
            </a:endParaRPr>
          </a:p>
        </p:txBody>
      </p:sp>
      <p:sp>
        <p:nvSpPr>
          <p:cNvPr id="13324" name="Text Box 15"/>
          <p:cNvSpPr txBox="1">
            <a:spLocks noChangeArrowheads="1"/>
          </p:cNvSpPr>
          <p:nvPr/>
        </p:nvSpPr>
        <p:spPr bwMode="auto">
          <a:xfrm>
            <a:off x="4883150" y="5480051"/>
            <a:ext cx="121920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spcBef>
                <a:spcPct val="50000"/>
              </a:spcBef>
            </a:pPr>
            <a:r>
              <a:rPr lang="en-US" altLang="en-US" sz="2400">
                <a:solidFill>
                  <a:schemeClr val="bg1"/>
                </a:solidFill>
                <a:latin typeface="Symbol" panose="05050102010706020507" pitchFamily="18" charset="2"/>
              </a:rPr>
              <a:t>e</a:t>
            </a:r>
            <a:r>
              <a:rPr lang="en-US" altLang="en-US" sz="2400" baseline="-25000">
                <a:solidFill>
                  <a:schemeClr val="bg1"/>
                </a:solidFill>
                <a:latin typeface="Times New Roman" panose="02020603050405020304" pitchFamily="18" charset="0"/>
              </a:rPr>
              <a:t>y</a:t>
            </a:r>
            <a:r>
              <a:rPr lang="en-US" altLang="en-US" sz="2400" i="1">
                <a:solidFill>
                  <a:schemeClr val="bg1"/>
                </a:solidFill>
                <a:latin typeface="Times New Roman" panose="02020603050405020304" pitchFamily="18" charset="0"/>
              </a:rPr>
              <a:t>L</a:t>
            </a:r>
            <a:r>
              <a:rPr lang="en-US" altLang="en-US" sz="2400" i="1" baseline="-25000">
                <a:solidFill>
                  <a:schemeClr val="bg1"/>
                </a:solidFill>
                <a:latin typeface="Times New Roman" panose="02020603050405020304" pitchFamily="18" charset="0"/>
              </a:rPr>
              <a:t>0</a:t>
            </a:r>
            <a:endParaRPr lang="en-US" altLang="en-US" sz="2400" i="1">
              <a:solidFill>
                <a:schemeClr val="bg1"/>
              </a:solidFill>
              <a:latin typeface="Times New Roman" panose="02020603050405020304" pitchFamily="18" charset="0"/>
            </a:endParaRPr>
          </a:p>
        </p:txBody>
      </p:sp>
      <p:sp>
        <p:nvSpPr>
          <p:cNvPr id="13325" name="Line 23"/>
          <p:cNvSpPr>
            <a:spLocks noChangeShapeType="1"/>
          </p:cNvSpPr>
          <p:nvPr/>
        </p:nvSpPr>
        <p:spPr bwMode="auto">
          <a:xfrm>
            <a:off x="5111750" y="3727450"/>
            <a:ext cx="0" cy="1752600"/>
          </a:xfrm>
          <a:prstGeom prst="line">
            <a:avLst/>
          </a:prstGeom>
          <a:noFill/>
          <a:ln w="28575">
            <a:solidFill>
              <a:schemeClr val="bg1"/>
            </a:solidFill>
            <a:prstDash val="dash"/>
            <a:round/>
            <a:headEnd/>
            <a:tailEnd/>
          </a:ln>
          <a:extLst>
            <a:ext uri="{909E8E84-426E-40DD-AFC4-6F175D3DCCD1}">
              <a14:hiddenFill xmlns:a14="http://schemas.microsoft.com/office/drawing/2010/main">
                <a:noFill/>
              </a14:hiddenFill>
            </a:ext>
          </a:extLst>
        </p:spPr>
        <p:txBody>
          <a:bodyPr/>
          <a:lstStyle/>
          <a:p>
            <a:endParaRPr lang="en-US"/>
          </a:p>
        </p:txBody>
      </p:sp>
      <p:sp>
        <p:nvSpPr>
          <p:cNvPr id="69" name="TextBox 68"/>
          <p:cNvSpPr txBox="1"/>
          <p:nvPr/>
        </p:nvSpPr>
        <p:spPr>
          <a:xfrm>
            <a:off x="2036764" y="339725"/>
            <a:ext cx="4625975" cy="546100"/>
          </a:xfrm>
          <a:prstGeom prst="rect">
            <a:avLst/>
          </a:prstGeom>
          <a:solidFill>
            <a:schemeClr val="tx1">
              <a:lumMod val="95000"/>
              <a:alpha val="62000"/>
            </a:schemeClr>
          </a:solidFill>
          <a:ln w="38100" cap="flat">
            <a:solidFill>
              <a:schemeClr val="bg1"/>
            </a:solidFill>
            <a:bevel/>
          </a:ln>
        </p:spPr>
        <p:txBody>
          <a:bodyPr/>
          <a:lstStyle/>
          <a:p>
            <a:pPr algn="l">
              <a:defRPr/>
            </a:pPr>
            <a:r>
              <a:rPr lang="en-US" sz="2400" b="1">
                <a:solidFill>
                  <a:schemeClr val="bg1"/>
                </a:solidFill>
                <a:latin typeface="Times New Roman" pitchFamily="18" charset="0"/>
                <a:cs typeface="Arial" charset="0"/>
              </a:rPr>
              <a:t>RESIDUAL STRESSES</a:t>
            </a:r>
          </a:p>
        </p:txBody>
      </p:sp>
      <p:sp>
        <p:nvSpPr>
          <p:cNvPr id="71" name="Footer Placeholder 70"/>
          <p:cNvSpPr txBox="1">
            <a:spLocks noGrp="1"/>
          </p:cNvSpPr>
          <p:nvPr/>
        </p:nvSpPr>
        <p:spPr>
          <a:xfrm>
            <a:off x="4648200" y="6416676"/>
            <a:ext cx="2895600" cy="365125"/>
          </a:xfrm>
          <a:prstGeom prst="rect">
            <a:avLst/>
          </a:prstGeom>
          <a:noFill/>
        </p:spPr>
        <p:txBody>
          <a:bodyPr anchor="b"/>
          <a:lstStyle/>
          <a:p>
            <a:pPr>
              <a:defRPr/>
            </a:pPr>
            <a:r>
              <a:rPr lang="en-US" sz="1200">
                <a:solidFill>
                  <a:schemeClr val="tx1">
                    <a:shade val="50000"/>
                  </a:schemeClr>
                </a:solidFill>
                <a:latin typeface="Times New Roman" pitchFamily="18" charset="0"/>
                <a:cs typeface="+mn-cs"/>
              </a:rPr>
              <a:t>Compression Theory</a:t>
            </a:r>
          </a:p>
        </p:txBody>
      </p:sp>
      <p:sp>
        <p:nvSpPr>
          <p:cNvPr id="13328" name="Text Box 26"/>
          <p:cNvSpPr txBox="1">
            <a:spLocks noChangeArrowheads="1"/>
          </p:cNvSpPr>
          <p:nvPr/>
        </p:nvSpPr>
        <p:spPr bwMode="auto">
          <a:xfrm>
            <a:off x="2744788" y="4327525"/>
            <a:ext cx="1905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spcBef>
                <a:spcPct val="50000"/>
              </a:spcBef>
            </a:pPr>
            <a:r>
              <a:rPr lang="en-US" altLang="en-US" sz="2400" i="1">
                <a:solidFill>
                  <a:schemeClr val="bg1"/>
                </a:solidFill>
                <a:latin typeface="Times New Roman" panose="02020603050405020304" pitchFamily="18" charset="0"/>
              </a:rPr>
              <a:t>P=(F</a:t>
            </a:r>
            <a:r>
              <a:rPr lang="en-US" altLang="en-US" sz="2400" i="1" baseline="-25000">
                <a:solidFill>
                  <a:schemeClr val="bg1"/>
                </a:solidFill>
                <a:latin typeface="Times New Roman" panose="02020603050405020304" pitchFamily="18" charset="0"/>
              </a:rPr>
              <a:t>y</a:t>
            </a:r>
            <a:r>
              <a:rPr lang="en-US" altLang="en-US" sz="2400" i="1">
                <a:solidFill>
                  <a:schemeClr val="bg1"/>
                </a:solidFill>
                <a:latin typeface="Times New Roman" panose="02020603050405020304" pitchFamily="18" charset="0"/>
              </a:rPr>
              <a:t>-F</a:t>
            </a:r>
            <a:r>
              <a:rPr lang="en-US" altLang="en-US" sz="2400" i="1" baseline="-25000">
                <a:solidFill>
                  <a:schemeClr val="bg1"/>
                </a:solidFill>
                <a:latin typeface="Times New Roman" panose="02020603050405020304" pitchFamily="18" charset="0"/>
              </a:rPr>
              <a:t>res</a:t>
            </a:r>
            <a:r>
              <a:rPr lang="en-US" altLang="en-US" sz="2400" i="1">
                <a:solidFill>
                  <a:schemeClr val="bg1"/>
                </a:solidFill>
                <a:latin typeface="Times New Roman" panose="02020603050405020304" pitchFamily="18" charset="0"/>
              </a:rPr>
              <a:t>)A</a:t>
            </a:r>
          </a:p>
        </p:txBody>
      </p:sp>
      <p:sp>
        <p:nvSpPr>
          <p:cNvPr id="13329" name="Line 25"/>
          <p:cNvSpPr>
            <a:spLocks noChangeShapeType="1"/>
          </p:cNvSpPr>
          <p:nvPr/>
        </p:nvSpPr>
        <p:spPr bwMode="auto">
          <a:xfrm>
            <a:off x="4503738" y="4565650"/>
            <a:ext cx="334962" cy="0"/>
          </a:xfrm>
          <a:prstGeom prst="line">
            <a:avLst/>
          </a:prstGeom>
          <a:noFill/>
          <a:ln w="28575">
            <a:solidFill>
              <a:schemeClr val="bg1"/>
            </a:solidFill>
            <a:prstDash val="dash"/>
            <a:round/>
            <a:headEnd/>
            <a:tailEnd/>
          </a:ln>
          <a:extLst>
            <a:ext uri="{909E8E84-426E-40DD-AFC4-6F175D3DCCD1}">
              <a14:hiddenFill xmlns:a14="http://schemas.microsoft.com/office/drawing/2010/main">
                <a:noFill/>
              </a14:hiddenFill>
            </a:ext>
          </a:extLst>
        </p:spPr>
        <p:txBody>
          <a:bodyPr/>
          <a:lstStyle/>
          <a:p>
            <a:endParaRPr lang="en-US"/>
          </a:p>
        </p:txBody>
      </p:sp>
      <p:sp>
        <p:nvSpPr>
          <p:cNvPr id="13330" name="Oval 19"/>
          <p:cNvSpPr>
            <a:spLocks noChangeArrowheads="1"/>
          </p:cNvSpPr>
          <p:nvPr/>
        </p:nvSpPr>
        <p:spPr bwMode="auto">
          <a:xfrm>
            <a:off x="4732338" y="4489450"/>
            <a:ext cx="152400" cy="152400"/>
          </a:xfrm>
          <a:prstGeom prst="ellipse">
            <a:avLst/>
          </a:prstGeom>
          <a:solidFill>
            <a:schemeClr val="accent1"/>
          </a:solidFill>
          <a:ln w="38100">
            <a:solidFill>
              <a:schemeClr val="bg1"/>
            </a:solidFill>
            <a:round/>
            <a:headEnd/>
            <a:tailEnd/>
          </a:ln>
        </p:spPr>
        <p:txBody>
          <a:bodyPr wrap="none" anchor="ct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endParaRPr lang="en-US" altLang="en-US" sz="2400">
              <a:solidFill>
                <a:schemeClr val="bg1"/>
              </a:solidFill>
              <a:latin typeface="Times New Roman" panose="02020603050405020304" pitchFamily="18" charset="0"/>
            </a:endParaRPr>
          </a:p>
        </p:txBody>
      </p:sp>
      <p:sp>
        <p:nvSpPr>
          <p:cNvPr id="13331" name="Text Box 31"/>
          <p:cNvSpPr txBox="1">
            <a:spLocks noChangeArrowheads="1"/>
          </p:cNvSpPr>
          <p:nvPr/>
        </p:nvSpPr>
        <p:spPr bwMode="auto">
          <a:xfrm>
            <a:off x="4787901" y="4516438"/>
            <a:ext cx="303213"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spcBef>
                <a:spcPct val="50000"/>
              </a:spcBef>
            </a:pPr>
            <a:r>
              <a:rPr lang="en-US" altLang="en-US" sz="2400">
                <a:solidFill>
                  <a:schemeClr val="bg1"/>
                </a:solidFill>
                <a:latin typeface="Times New Roman" panose="02020603050405020304" pitchFamily="18" charset="0"/>
              </a:rPr>
              <a:t>1</a:t>
            </a:r>
          </a:p>
        </p:txBody>
      </p:sp>
      <p:sp>
        <p:nvSpPr>
          <p:cNvPr id="13332" name="Rectangle 94" descr="Small checker board"/>
          <p:cNvSpPr>
            <a:spLocks noChangeArrowheads="1"/>
          </p:cNvSpPr>
          <p:nvPr/>
        </p:nvSpPr>
        <p:spPr bwMode="auto">
          <a:xfrm>
            <a:off x="7246938" y="100013"/>
            <a:ext cx="228600" cy="228600"/>
          </a:xfrm>
          <a:prstGeom prst="rect">
            <a:avLst/>
          </a:prstGeom>
          <a:pattFill prst="smCheck">
            <a:fgClr>
              <a:schemeClr val="tx1"/>
            </a:fgClr>
            <a:bgClr>
              <a:schemeClr val="bg1"/>
            </a:bgClr>
          </a:pattFill>
          <a:ln w="9525">
            <a:solidFill>
              <a:schemeClr val="bg1"/>
            </a:solidFill>
            <a:miter lim="800000"/>
            <a:headEnd/>
            <a:tailEnd/>
          </a:ln>
        </p:spPr>
        <p:txBody>
          <a:bodyPr wrap="none" anchor="ct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endParaRPr lang="en-US" altLang="en-US" sz="2400">
              <a:solidFill>
                <a:schemeClr val="bg1"/>
              </a:solidFill>
              <a:latin typeface="Times New Roman" panose="02020603050405020304" pitchFamily="18" charset="0"/>
            </a:endParaRPr>
          </a:p>
        </p:txBody>
      </p:sp>
      <p:sp>
        <p:nvSpPr>
          <p:cNvPr id="13333" name="Text Box 95"/>
          <p:cNvSpPr txBox="1">
            <a:spLocks noChangeArrowheads="1"/>
          </p:cNvSpPr>
          <p:nvPr/>
        </p:nvSpPr>
        <p:spPr bwMode="auto">
          <a:xfrm>
            <a:off x="7526338" y="-53975"/>
            <a:ext cx="1379352"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tabLst>
                <a:tab pos="231775" algn="l"/>
              </a:tabLst>
              <a:defRPr sz="1400">
                <a:solidFill>
                  <a:schemeClr val="tx1"/>
                </a:solidFill>
                <a:latin typeface="Tahoma" panose="020B0604030504040204" pitchFamily="34" charset="0"/>
                <a:cs typeface="Arial" panose="020B0604020202020204" pitchFamily="34" charset="0"/>
              </a:defRPr>
            </a:lvl1pPr>
            <a:lvl2pPr marL="742950" indent="-285750" eaLnBrk="0" hangingPunct="0">
              <a:tabLst>
                <a:tab pos="231775" algn="l"/>
              </a:tabLst>
              <a:defRPr sz="1400">
                <a:solidFill>
                  <a:schemeClr val="tx1"/>
                </a:solidFill>
                <a:latin typeface="Tahoma" panose="020B0604030504040204" pitchFamily="34" charset="0"/>
                <a:cs typeface="Arial" panose="020B0604020202020204" pitchFamily="34" charset="0"/>
              </a:defRPr>
            </a:lvl2pPr>
            <a:lvl3pPr marL="1143000" indent="-228600" eaLnBrk="0" hangingPunct="0">
              <a:tabLst>
                <a:tab pos="231775" algn="l"/>
              </a:tabLst>
              <a:defRPr sz="1400">
                <a:solidFill>
                  <a:schemeClr val="tx1"/>
                </a:solidFill>
                <a:latin typeface="Tahoma" panose="020B0604030504040204" pitchFamily="34" charset="0"/>
                <a:cs typeface="Arial" panose="020B0604020202020204" pitchFamily="34" charset="0"/>
              </a:defRPr>
            </a:lvl3pPr>
            <a:lvl4pPr marL="1600200" indent="-228600" eaLnBrk="0" hangingPunct="0">
              <a:tabLst>
                <a:tab pos="231775" algn="l"/>
              </a:tabLst>
              <a:defRPr sz="1400">
                <a:solidFill>
                  <a:schemeClr val="tx1"/>
                </a:solidFill>
                <a:latin typeface="Tahoma" panose="020B0604030504040204" pitchFamily="34" charset="0"/>
                <a:cs typeface="Arial" panose="020B0604020202020204" pitchFamily="34" charset="0"/>
              </a:defRPr>
            </a:lvl4pPr>
            <a:lvl5pPr marL="2057400" indent="-228600" eaLnBrk="0" hangingPunct="0">
              <a:tabLst>
                <a:tab pos="231775" algn="l"/>
              </a:tabLst>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tabLst>
                <a:tab pos="231775" algn="l"/>
              </a:tabLs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tabLst>
                <a:tab pos="231775" algn="l"/>
              </a:tabLs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tabLst>
                <a:tab pos="231775" algn="l"/>
              </a:tabLs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tabLst>
                <a:tab pos="231775" algn="l"/>
              </a:tabLst>
              <a:defRPr sz="1400">
                <a:solidFill>
                  <a:schemeClr val="tx1"/>
                </a:solidFill>
                <a:latin typeface="Tahoma" panose="020B0604030504040204" pitchFamily="34" charset="0"/>
                <a:cs typeface="Arial" panose="020B0604020202020204" pitchFamily="34" charset="0"/>
              </a:defRPr>
            </a:lvl9pPr>
          </a:lstStyle>
          <a:p>
            <a:pPr algn="l" eaLnBrk="1" hangingPunct="1"/>
            <a:r>
              <a:rPr lang="en-US" altLang="en-US" sz="2400">
                <a:solidFill>
                  <a:schemeClr val="bg1"/>
                </a:solidFill>
                <a:latin typeface="Times New Roman" panose="02020603050405020304" pitchFamily="18" charset="0"/>
              </a:rPr>
              <a:t>= Yielded</a:t>
            </a:r>
          </a:p>
          <a:p>
            <a:pPr algn="l" eaLnBrk="1" hangingPunct="1"/>
            <a:r>
              <a:rPr lang="en-US" altLang="en-US" sz="2400">
                <a:solidFill>
                  <a:schemeClr val="bg1"/>
                </a:solidFill>
                <a:latin typeface="Times New Roman" panose="02020603050405020304" pitchFamily="18" charset="0"/>
              </a:rPr>
              <a:t>	Steel</a:t>
            </a:r>
          </a:p>
        </p:txBody>
      </p:sp>
      <p:sp>
        <p:nvSpPr>
          <p:cNvPr id="13334" name="Text Box 51"/>
          <p:cNvSpPr txBox="1">
            <a:spLocks noChangeArrowheads="1"/>
          </p:cNvSpPr>
          <p:nvPr/>
        </p:nvSpPr>
        <p:spPr bwMode="auto">
          <a:xfrm>
            <a:off x="9415463" y="1479551"/>
            <a:ext cx="468312"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spcBef>
                <a:spcPct val="50000"/>
              </a:spcBef>
            </a:pPr>
            <a:r>
              <a:rPr lang="en-US" altLang="en-US" sz="2000">
                <a:solidFill>
                  <a:schemeClr val="bg1"/>
                </a:solidFill>
                <a:latin typeface="Times New Roman" panose="02020603050405020304" pitchFamily="18" charset="0"/>
              </a:rPr>
              <a:t>1</a:t>
            </a:r>
          </a:p>
        </p:txBody>
      </p:sp>
      <p:sp>
        <p:nvSpPr>
          <p:cNvPr id="13335" name="Rectangle 53" descr="Small checker board"/>
          <p:cNvSpPr>
            <a:spLocks noChangeArrowheads="1"/>
          </p:cNvSpPr>
          <p:nvPr/>
        </p:nvSpPr>
        <p:spPr bwMode="auto">
          <a:xfrm>
            <a:off x="9928225" y="180975"/>
            <a:ext cx="76200" cy="190500"/>
          </a:xfrm>
          <a:prstGeom prst="rect">
            <a:avLst/>
          </a:prstGeom>
          <a:pattFill prst="smCheck">
            <a:fgClr>
              <a:schemeClr val="tx1"/>
            </a:fgClr>
            <a:bgClr>
              <a:schemeClr val="bg1"/>
            </a:bgClr>
          </a:patt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endParaRPr lang="en-US" altLang="en-US" sz="2000">
              <a:solidFill>
                <a:schemeClr val="bg1"/>
              </a:solidFill>
              <a:latin typeface="Times New Roman" panose="02020603050405020304" pitchFamily="18" charset="0"/>
            </a:endParaRPr>
          </a:p>
        </p:txBody>
      </p:sp>
      <p:sp>
        <p:nvSpPr>
          <p:cNvPr id="13336" name="Rectangle 55" descr="Small checker board"/>
          <p:cNvSpPr>
            <a:spLocks noChangeArrowheads="1"/>
          </p:cNvSpPr>
          <p:nvPr/>
        </p:nvSpPr>
        <p:spPr bwMode="auto">
          <a:xfrm>
            <a:off x="9109075" y="180975"/>
            <a:ext cx="76200" cy="196850"/>
          </a:xfrm>
          <a:prstGeom prst="rect">
            <a:avLst/>
          </a:prstGeom>
          <a:pattFill prst="smCheck">
            <a:fgClr>
              <a:schemeClr val="tx1"/>
            </a:fgClr>
            <a:bgClr>
              <a:schemeClr val="bg1"/>
            </a:bgClr>
          </a:patt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endParaRPr lang="en-US" altLang="en-US" sz="2000">
              <a:solidFill>
                <a:schemeClr val="bg1"/>
              </a:solidFill>
              <a:latin typeface="Times New Roman" panose="02020603050405020304" pitchFamily="18" charset="0"/>
            </a:endParaRPr>
          </a:p>
        </p:txBody>
      </p:sp>
      <p:sp>
        <p:nvSpPr>
          <p:cNvPr id="13337" name="Rectangle 53" descr="Small checker board"/>
          <p:cNvSpPr>
            <a:spLocks noChangeArrowheads="1"/>
          </p:cNvSpPr>
          <p:nvPr/>
        </p:nvSpPr>
        <p:spPr bwMode="auto">
          <a:xfrm>
            <a:off x="9921875" y="1244601"/>
            <a:ext cx="76200" cy="193675"/>
          </a:xfrm>
          <a:prstGeom prst="rect">
            <a:avLst/>
          </a:prstGeom>
          <a:pattFill prst="smCheck">
            <a:fgClr>
              <a:schemeClr val="tx1"/>
            </a:fgClr>
            <a:bgClr>
              <a:schemeClr val="bg1"/>
            </a:bgClr>
          </a:patt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endParaRPr lang="en-US" altLang="en-US" sz="2000">
              <a:solidFill>
                <a:schemeClr val="bg1"/>
              </a:solidFill>
              <a:latin typeface="Times New Roman" panose="02020603050405020304" pitchFamily="18" charset="0"/>
            </a:endParaRPr>
          </a:p>
        </p:txBody>
      </p:sp>
      <p:sp>
        <p:nvSpPr>
          <p:cNvPr id="13338" name="Rectangle 55" descr="Small checker board"/>
          <p:cNvSpPr>
            <a:spLocks noChangeArrowheads="1"/>
          </p:cNvSpPr>
          <p:nvPr/>
        </p:nvSpPr>
        <p:spPr bwMode="auto">
          <a:xfrm>
            <a:off x="9102725" y="1244601"/>
            <a:ext cx="76200" cy="193675"/>
          </a:xfrm>
          <a:prstGeom prst="rect">
            <a:avLst/>
          </a:prstGeom>
          <a:pattFill prst="smCheck">
            <a:fgClr>
              <a:schemeClr val="tx1"/>
            </a:fgClr>
            <a:bgClr>
              <a:schemeClr val="bg1"/>
            </a:bgClr>
          </a:patt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endParaRPr lang="en-US" altLang="en-US" sz="2000">
              <a:solidFill>
                <a:schemeClr val="bg1"/>
              </a:solidFill>
              <a:latin typeface="Times New Roman" panose="02020603050405020304" pitchFamily="18" charset="0"/>
            </a:endParaRPr>
          </a:p>
        </p:txBody>
      </p:sp>
      <p:sp>
        <p:nvSpPr>
          <p:cNvPr id="13339" name="Oval 28"/>
          <p:cNvSpPr>
            <a:spLocks noChangeArrowheads="1"/>
          </p:cNvSpPr>
          <p:nvPr/>
        </p:nvSpPr>
        <p:spPr bwMode="auto">
          <a:xfrm>
            <a:off x="5111750" y="4030663"/>
            <a:ext cx="152400" cy="152400"/>
          </a:xfrm>
          <a:prstGeom prst="ellipse">
            <a:avLst/>
          </a:prstGeom>
          <a:solidFill>
            <a:schemeClr val="accent1"/>
          </a:solidFill>
          <a:ln w="38100">
            <a:solidFill>
              <a:schemeClr val="bg1"/>
            </a:solidFill>
            <a:round/>
            <a:headEnd/>
            <a:tailEnd/>
          </a:ln>
        </p:spPr>
        <p:txBody>
          <a:bodyPr wrap="none" anchor="ct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endParaRPr lang="en-US" altLang="en-US" sz="2400">
              <a:solidFill>
                <a:schemeClr val="bg1"/>
              </a:solidFill>
              <a:latin typeface="Times New Roman" panose="02020603050405020304" pitchFamily="18" charset="0"/>
            </a:endParaRPr>
          </a:p>
        </p:txBody>
      </p:sp>
      <p:sp>
        <p:nvSpPr>
          <p:cNvPr id="13340" name="Text Box 34"/>
          <p:cNvSpPr txBox="1">
            <a:spLocks noChangeArrowheads="1"/>
          </p:cNvSpPr>
          <p:nvPr/>
        </p:nvSpPr>
        <p:spPr bwMode="auto">
          <a:xfrm>
            <a:off x="5187950" y="4030663"/>
            <a:ext cx="304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spcBef>
                <a:spcPct val="50000"/>
              </a:spcBef>
            </a:pPr>
            <a:r>
              <a:rPr lang="en-US" altLang="en-US" sz="2400">
                <a:solidFill>
                  <a:schemeClr val="bg1"/>
                </a:solidFill>
                <a:latin typeface="Times New Roman" panose="02020603050405020304" pitchFamily="18" charset="0"/>
              </a:rPr>
              <a:t>2</a:t>
            </a:r>
          </a:p>
        </p:txBody>
      </p:sp>
      <p:sp>
        <p:nvSpPr>
          <p:cNvPr id="13341" name="Text Box 75"/>
          <p:cNvSpPr txBox="1">
            <a:spLocks noChangeArrowheads="1"/>
          </p:cNvSpPr>
          <p:nvPr/>
        </p:nvSpPr>
        <p:spPr bwMode="auto">
          <a:xfrm>
            <a:off x="9415464" y="3148014"/>
            <a:ext cx="439737"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spcBef>
                <a:spcPct val="50000"/>
              </a:spcBef>
            </a:pPr>
            <a:r>
              <a:rPr lang="en-US" altLang="en-US" sz="2000">
                <a:solidFill>
                  <a:schemeClr val="bg1"/>
                </a:solidFill>
                <a:latin typeface="Times New Roman" panose="02020603050405020304" pitchFamily="18" charset="0"/>
              </a:rPr>
              <a:t>2</a:t>
            </a:r>
          </a:p>
        </p:txBody>
      </p:sp>
      <p:sp>
        <p:nvSpPr>
          <p:cNvPr id="13342" name="Freeform 36"/>
          <p:cNvSpPr>
            <a:spLocks/>
          </p:cNvSpPr>
          <p:nvPr/>
        </p:nvSpPr>
        <p:spPr bwMode="auto">
          <a:xfrm>
            <a:off x="9102726" y="1878013"/>
            <a:ext cx="942975" cy="1301750"/>
          </a:xfrm>
          <a:custGeom>
            <a:avLst/>
            <a:gdLst>
              <a:gd name="T0" fmla="*/ 2147483647 w 594"/>
              <a:gd name="T1" fmla="*/ 0 h 820"/>
              <a:gd name="T2" fmla="*/ 2147483647 w 594"/>
              <a:gd name="T3" fmla="*/ 0 h 820"/>
              <a:gd name="T4" fmla="*/ 2147483647 w 594"/>
              <a:gd name="T5" fmla="*/ 2147483647 h 820"/>
              <a:gd name="T6" fmla="*/ 2147483647 w 594"/>
              <a:gd name="T7" fmla="*/ 2147483647 h 820"/>
              <a:gd name="T8" fmla="*/ 2147483647 w 594"/>
              <a:gd name="T9" fmla="*/ 2147483647 h 820"/>
              <a:gd name="T10" fmla="*/ 2147483647 w 594"/>
              <a:gd name="T11" fmla="*/ 2147483647 h 820"/>
              <a:gd name="T12" fmla="*/ 2147483647 w 594"/>
              <a:gd name="T13" fmla="*/ 2147483647 h 820"/>
              <a:gd name="T14" fmla="*/ 0 w 594"/>
              <a:gd name="T15" fmla="*/ 2147483647 h 820"/>
              <a:gd name="T16" fmla="*/ 0 w 594"/>
              <a:gd name="T17" fmla="*/ 2147483647 h 820"/>
              <a:gd name="T18" fmla="*/ 2147483647 w 594"/>
              <a:gd name="T19" fmla="*/ 2147483647 h 820"/>
              <a:gd name="T20" fmla="*/ 2147483647 w 594"/>
              <a:gd name="T21" fmla="*/ 2147483647 h 820"/>
              <a:gd name="T22" fmla="*/ 2147483647 w 594"/>
              <a:gd name="T23" fmla="*/ 2147483647 h 820"/>
              <a:gd name="T24" fmla="*/ 2147483647 w 594"/>
              <a:gd name="T25" fmla="*/ 0 h 82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594"/>
              <a:gd name="T40" fmla="*/ 0 h 820"/>
              <a:gd name="T41" fmla="*/ 594 w 594"/>
              <a:gd name="T42" fmla="*/ 820 h 820"/>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594" h="820">
                <a:moveTo>
                  <a:pt x="10" y="0"/>
                </a:moveTo>
                <a:lnTo>
                  <a:pt x="594" y="0"/>
                </a:lnTo>
                <a:lnTo>
                  <a:pt x="594" y="148"/>
                </a:lnTo>
                <a:lnTo>
                  <a:pt x="344" y="148"/>
                </a:lnTo>
                <a:lnTo>
                  <a:pt x="344" y="670"/>
                </a:lnTo>
                <a:lnTo>
                  <a:pt x="590" y="670"/>
                </a:lnTo>
                <a:lnTo>
                  <a:pt x="590" y="820"/>
                </a:lnTo>
                <a:lnTo>
                  <a:pt x="0" y="820"/>
                </a:lnTo>
                <a:lnTo>
                  <a:pt x="0" y="670"/>
                </a:lnTo>
                <a:lnTo>
                  <a:pt x="254" y="670"/>
                </a:lnTo>
                <a:lnTo>
                  <a:pt x="254" y="152"/>
                </a:lnTo>
                <a:lnTo>
                  <a:pt x="10" y="152"/>
                </a:lnTo>
                <a:lnTo>
                  <a:pt x="10" y="0"/>
                </a:lnTo>
                <a:close/>
              </a:path>
            </a:pathLst>
          </a:custGeom>
          <a:solidFill>
            <a:schemeClr val="accent1"/>
          </a:solidFill>
          <a:ln w="44450">
            <a:solidFill>
              <a:schemeClr val="bg1"/>
            </a:solidFill>
            <a:round/>
            <a:headEnd/>
            <a:tailEnd/>
          </a:ln>
        </p:spPr>
        <p:txBody>
          <a:bodyPr/>
          <a:lstStyle/>
          <a:p>
            <a:endParaRPr lang="en-US"/>
          </a:p>
        </p:txBody>
      </p:sp>
      <p:sp>
        <p:nvSpPr>
          <p:cNvPr id="13343" name="Rectangle 79" descr="Small checker board"/>
          <p:cNvSpPr>
            <a:spLocks noChangeArrowheads="1"/>
          </p:cNvSpPr>
          <p:nvPr/>
        </p:nvSpPr>
        <p:spPr bwMode="auto">
          <a:xfrm>
            <a:off x="9136063" y="1893888"/>
            <a:ext cx="152400" cy="203200"/>
          </a:xfrm>
          <a:prstGeom prst="rect">
            <a:avLst/>
          </a:prstGeom>
          <a:pattFill prst="smCheck">
            <a:fgClr>
              <a:schemeClr val="tx1"/>
            </a:fgClr>
            <a:bgClr>
              <a:schemeClr val="bg1"/>
            </a:bgClr>
          </a:patt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endParaRPr lang="en-US" altLang="en-US" sz="2000">
              <a:solidFill>
                <a:schemeClr val="bg1"/>
              </a:solidFill>
              <a:latin typeface="Times New Roman" panose="02020603050405020304" pitchFamily="18" charset="0"/>
            </a:endParaRPr>
          </a:p>
        </p:txBody>
      </p:sp>
      <p:sp>
        <p:nvSpPr>
          <p:cNvPr id="13344" name="Rectangle 92" descr="Small checker board"/>
          <p:cNvSpPr>
            <a:spLocks noChangeArrowheads="1"/>
          </p:cNvSpPr>
          <p:nvPr/>
        </p:nvSpPr>
        <p:spPr bwMode="auto">
          <a:xfrm>
            <a:off x="9525001" y="2392363"/>
            <a:ext cx="104775" cy="228600"/>
          </a:xfrm>
          <a:prstGeom prst="rect">
            <a:avLst/>
          </a:prstGeom>
          <a:pattFill prst="smCheck">
            <a:fgClr>
              <a:schemeClr val="tx1"/>
            </a:fgClr>
            <a:bgClr>
              <a:schemeClr val="bg1"/>
            </a:bgClr>
          </a:patt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endParaRPr lang="en-US" altLang="en-US" sz="2000">
              <a:solidFill>
                <a:schemeClr val="bg1"/>
              </a:solidFill>
              <a:latin typeface="Times New Roman" panose="02020603050405020304" pitchFamily="18" charset="0"/>
            </a:endParaRPr>
          </a:p>
        </p:txBody>
      </p:sp>
      <p:sp>
        <p:nvSpPr>
          <p:cNvPr id="13345" name="Rectangle 79" descr="Small checker board"/>
          <p:cNvSpPr>
            <a:spLocks noChangeArrowheads="1"/>
          </p:cNvSpPr>
          <p:nvPr/>
        </p:nvSpPr>
        <p:spPr bwMode="auto">
          <a:xfrm>
            <a:off x="9872663" y="1901826"/>
            <a:ext cx="152400" cy="193675"/>
          </a:xfrm>
          <a:prstGeom prst="rect">
            <a:avLst/>
          </a:prstGeom>
          <a:pattFill prst="smCheck">
            <a:fgClr>
              <a:schemeClr val="tx1"/>
            </a:fgClr>
            <a:bgClr>
              <a:schemeClr val="bg1"/>
            </a:bgClr>
          </a:patt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endParaRPr lang="en-US" altLang="en-US" sz="2000">
              <a:solidFill>
                <a:schemeClr val="bg1"/>
              </a:solidFill>
              <a:latin typeface="Times New Roman" panose="02020603050405020304" pitchFamily="18" charset="0"/>
            </a:endParaRPr>
          </a:p>
        </p:txBody>
      </p:sp>
      <p:sp>
        <p:nvSpPr>
          <p:cNvPr id="13346" name="Rectangle 79" descr="Small checker board"/>
          <p:cNvSpPr>
            <a:spLocks noChangeArrowheads="1"/>
          </p:cNvSpPr>
          <p:nvPr/>
        </p:nvSpPr>
        <p:spPr bwMode="auto">
          <a:xfrm>
            <a:off x="9123363" y="2960688"/>
            <a:ext cx="152400" cy="203200"/>
          </a:xfrm>
          <a:prstGeom prst="rect">
            <a:avLst/>
          </a:prstGeom>
          <a:pattFill prst="smCheck">
            <a:fgClr>
              <a:schemeClr val="tx1"/>
            </a:fgClr>
            <a:bgClr>
              <a:schemeClr val="bg1"/>
            </a:bgClr>
          </a:patt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endParaRPr lang="en-US" altLang="en-US" sz="2000">
              <a:solidFill>
                <a:schemeClr val="bg1"/>
              </a:solidFill>
              <a:latin typeface="Times New Roman" panose="02020603050405020304" pitchFamily="18" charset="0"/>
            </a:endParaRPr>
          </a:p>
        </p:txBody>
      </p:sp>
      <p:sp>
        <p:nvSpPr>
          <p:cNvPr id="13347" name="Rectangle 79" descr="Small checker board"/>
          <p:cNvSpPr>
            <a:spLocks noChangeArrowheads="1"/>
          </p:cNvSpPr>
          <p:nvPr/>
        </p:nvSpPr>
        <p:spPr bwMode="auto">
          <a:xfrm>
            <a:off x="9869488" y="2959100"/>
            <a:ext cx="152400" cy="198438"/>
          </a:xfrm>
          <a:prstGeom prst="rect">
            <a:avLst/>
          </a:prstGeom>
          <a:pattFill prst="smCheck">
            <a:fgClr>
              <a:schemeClr val="tx1"/>
            </a:fgClr>
            <a:bgClr>
              <a:schemeClr val="bg1"/>
            </a:bgClr>
          </a:patt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endParaRPr lang="en-US" altLang="en-US" sz="2000">
              <a:solidFill>
                <a:schemeClr val="bg1"/>
              </a:solidFill>
              <a:latin typeface="Times New Roman" panose="02020603050405020304" pitchFamily="18" charset="0"/>
            </a:endParaRPr>
          </a:p>
        </p:txBody>
      </p:sp>
      <p:sp>
        <p:nvSpPr>
          <p:cNvPr id="13348" name="Oval 29"/>
          <p:cNvSpPr>
            <a:spLocks noChangeArrowheads="1"/>
          </p:cNvSpPr>
          <p:nvPr/>
        </p:nvSpPr>
        <p:spPr bwMode="auto">
          <a:xfrm>
            <a:off x="5492750" y="3803650"/>
            <a:ext cx="152400" cy="152400"/>
          </a:xfrm>
          <a:prstGeom prst="ellipse">
            <a:avLst/>
          </a:prstGeom>
          <a:solidFill>
            <a:schemeClr val="accent1"/>
          </a:solidFill>
          <a:ln w="38100">
            <a:solidFill>
              <a:schemeClr val="bg1"/>
            </a:solidFill>
            <a:round/>
            <a:headEnd/>
            <a:tailEnd/>
          </a:ln>
        </p:spPr>
        <p:txBody>
          <a:bodyPr wrap="none" anchor="ct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endParaRPr lang="en-US" altLang="en-US" sz="2400">
              <a:solidFill>
                <a:schemeClr val="bg1"/>
              </a:solidFill>
              <a:latin typeface="Times New Roman" panose="02020603050405020304" pitchFamily="18" charset="0"/>
            </a:endParaRPr>
          </a:p>
        </p:txBody>
      </p:sp>
      <p:sp>
        <p:nvSpPr>
          <p:cNvPr id="13349" name="Text Box 33"/>
          <p:cNvSpPr txBox="1">
            <a:spLocks noChangeArrowheads="1"/>
          </p:cNvSpPr>
          <p:nvPr/>
        </p:nvSpPr>
        <p:spPr bwMode="auto">
          <a:xfrm>
            <a:off x="5568950" y="3803650"/>
            <a:ext cx="304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spcBef>
                <a:spcPct val="50000"/>
              </a:spcBef>
            </a:pPr>
            <a:r>
              <a:rPr lang="en-US" altLang="en-US" sz="2400">
                <a:solidFill>
                  <a:schemeClr val="bg1"/>
                </a:solidFill>
                <a:latin typeface="Times New Roman" panose="02020603050405020304" pitchFamily="18" charset="0"/>
              </a:rPr>
              <a:t>3</a:t>
            </a:r>
          </a:p>
        </p:txBody>
      </p:sp>
      <p:sp>
        <p:nvSpPr>
          <p:cNvPr id="13350" name="Text Box 81"/>
          <p:cNvSpPr txBox="1">
            <a:spLocks noChangeArrowheads="1"/>
          </p:cNvSpPr>
          <p:nvPr/>
        </p:nvSpPr>
        <p:spPr bwMode="auto">
          <a:xfrm>
            <a:off x="9436101" y="4813301"/>
            <a:ext cx="290513"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spcBef>
                <a:spcPct val="50000"/>
              </a:spcBef>
            </a:pPr>
            <a:r>
              <a:rPr lang="en-US" altLang="en-US" sz="2000">
                <a:solidFill>
                  <a:schemeClr val="bg1"/>
                </a:solidFill>
                <a:latin typeface="Times New Roman" panose="02020603050405020304" pitchFamily="18" charset="0"/>
              </a:rPr>
              <a:t>3</a:t>
            </a:r>
          </a:p>
        </p:txBody>
      </p:sp>
      <p:sp>
        <p:nvSpPr>
          <p:cNvPr id="13351" name="Rectangle 83" descr="Small checker board"/>
          <p:cNvSpPr>
            <a:spLocks noChangeArrowheads="1"/>
          </p:cNvSpPr>
          <p:nvPr/>
        </p:nvSpPr>
        <p:spPr bwMode="auto">
          <a:xfrm>
            <a:off x="9804400" y="3541714"/>
            <a:ext cx="230188" cy="200025"/>
          </a:xfrm>
          <a:prstGeom prst="rect">
            <a:avLst/>
          </a:prstGeom>
          <a:pattFill prst="smCheck">
            <a:fgClr>
              <a:schemeClr val="tx1"/>
            </a:fgClr>
            <a:bgClr>
              <a:schemeClr val="bg1"/>
            </a:bgClr>
          </a:patt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endParaRPr lang="en-US" altLang="en-US" sz="2000">
              <a:solidFill>
                <a:schemeClr val="bg1"/>
              </a:solidFill>
              <a:latin typeface="Times New Roman" panose="02020603050405020304" pitchFamily="18" charset="0"/>
            </a:endParaRPr>
          </a:p>
        </p:txBody>
      </p:sp>
      <p:sp>
        <p:nvSpPr>
          <p:cNvPr id="13352" name="Rectangle 85" descr="Small checker board"/>
          <p:cNvSpPr>
            <a:spLocks noChangeArrowheads="1"/>
          </p:cNvSpPr>
          <p:nvPr/>
        </p:nvSpPr>
        <p:spPr bwMode="auto">
          <a:xfrm>
            <a:off x="9142413" y="3541714"/>
            <a:ext cx="304800" cy="206375"/>
          </a:xfrm>
          <a:prstGeom prst="rect">
            <a:avLst/>
          </a:prstGeom>
          <a:pattFill prst="smCheck">
            <a:fgClr>
              <a:schemeClr val="tx1"/>
            </a:fgClr>
            <a:bgClr>
              <a:schemeClr val="bg1"/>
            </a:bgClr>
          </a:patt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endParaRPr lang="en-US" altLang="en-US" sz="2000">
              <a:solidFill>
                <a:schemeClr val="bg1"/>
              </a:solidFill>
              <a:latin typeface="Times New Roman" panose="02020603050405020304" pitchFamily="18" charset="0"/>
            </a:endParaRPr>
          </a:p>
        </p:txBody>
      </p:sp>
      <p:sp>
        <p:nvSpPr>
          <p:cNvPr id="13353" name="Rectangle 93" descr="Small checker board"/>
          <p:cNvSpPr>
            <a:spLocks noChangeArrowheads="1"/>
          </p:cNvSpPr>
          <p:nvPr/>
        </p:nvSpPr>
        <p:spPr bwMode="auto">
          <a:xfrm>
            <a:off x="9536114" y="3908425"/>
            <a:ext cx="104775" cy="457200"/>
          </a:xfrm>
          <a:prstGeom prst="rect">
            <a:avLst/>
          </a:prstGeom>
          <a:pattFill prst="smCheck">
            <a:fgClr>
              <a:schemeClr val="tx1"/>
            </a:fgClr>
            <a:bgClr>
              <a:schemeClr val="bg1"/>
            </a:bgClr>
          </a:patt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endParaRPr lang="en-US" altLang="en-US" sz="2000">
              <a:solidFill>
                <a:schemeClr val="bg1"/>
              </a:solidFill>
              <a:latin typeface="Times New Roman" panose="02020603050405020304" pitchFamily="18" charset="0"/>
            </a:endParaRPr>
          </a:p>
        </p:txBody>
      </p:sp>
      <p:sp>
        <p:nvSpPr>
          <p:cNvPr id="13354" name="Rectangle 83" descr="Small checker board"/>
          <p:cNvSpPr>
            <a:spLocks noChangeArrowheads="1"/>
          </p:cNvSpPr>
          <p:nvPr/>
        </p:nvSpPr>
        <p:spPr bwMode="auto">
          <a:xfrm>
            <a:off x="9794875" y="4611689"/>
            <a:ext cx="230188" cy="200025"/>
          </a:xfrm>
          <a:prstGeom prst="rect">
            <a:avLst/>
          </a:prstGeom>
          <a:pattFill prst="smCheck">
            <a:fgClr>
              <a:schemeClr val="tx1"/>
            </a:fgClr>
            <a:bgClr>
              <a:schemeClr val="bg1"/>
            </a:bgClr>
          </a:patt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endParaRPr lang="en-US" altLang="en-US" sz="2000">
              <a:solidFill>
                <a:schemeClr val="bg1"/>
              </a:solidFill>
              <a:latin typeface="Times New Roman" panose="02020603050405020304" pitchFamily="18" charset="0"/>
            </a:endParaRPr>
          </a:p>
        </p:txBody>
      </p:sp>
      <p:sp>
        <p:nvSpPr>
          <p:cNvPr id="13355" name="Rectangle 85" descr="Small checker board"/>
          <p:cNvSpPr>
            <a:spLocks noChangeArrowheads="1"/>
          </p:cNvSpPr>
          <p:nvPr/>
        </p:nvSpPr>
        <p:spPr bwMode="auto">
          <a:xfrm>
            <a:off x="9123363" y="4608513"/>
            <a:ext cx="304800" cy="201612"/>
          </a:xfrm>
          <a:prstGeom prst="rect">
            <a:avLst/>
          </a:prstGeom>
          <a:pattFill prst="smCheck">
            <a:fgClr>
              <a:schemeClr val="tx1"/>
            </a:fgClr>
            <a:bgClr>
              <a:schemeClr val="bg1"/>
            </a:bgClr>
          </a:patt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endParaRPr lang="en-US" altLang="en-US" sz="2000">
              <a:solidFill>
                <a:schemeClr val="bg1"/>
              </a:solidFill>
              <a:latin typeface="Times New Roman" panose="02020603050405020304" pitchFamily="18" charset="0"/>
            </a:endParaRPr>
          </a:p>
        </p:txBody>
      </p:sp>
      <p:sp>
        <p:nvSpPr>
          <p:cNvPr id="13356" name="Text Box 16"/>
          <p:cNvSpPr txBox="1">
            <a:spLocks noChangeArrowheads="1"/>
          </p:cNvSpPr>
          <p:nvPr/>
        </p:nvSpPr>
        <p:spPr bwMode="auto">
          <a:xfrm>
            <a:off x="5645150" y="4032251"/>
            <a:ext cx="2819400"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spcBef>
                <a:spcPct val="50000"/>
              </a:spcBef>
            </a:pPr>
            <a:r>
              <a:rPr lang="en-US" altLang="en-US" sz="2400">
                <a:solidFill>
                  <a:schemeClr val="bg1"/>
                </a:solidFill>
                <a:latin typeface="Times New Roman" panose="02020603050405020304" pitchFamily="18" charset="0"/>
              </a:rPr>
              <a:t>Effects of Residual Stress</a:t>
            </a:r>
          </a:p>
        </p:txBody>
      </p:sp>
      <p:grpSp>
        <p:nvGrpSpPr>
          <p:cNvPr id="13357" name="Group 69"/>
          <p:cNvGrpSpPr>
            <a:grpSpLocks/>
          </p:cNvGrpSpPr>
          <p:nvPr/>
        </p:nvGrpSpPr>
        <p:grpSpPr bwMode="auto">
          <a:xfrm>
            <a:off x="4806950" y="3651251"/>
            <a:ext cx="1828800" cy="919163"/>
            <a:chOff x="3283526" y="3650673"/>
            <a:chExt cx="1828800" cy="919163"/>
          </a:xfrm>
        </p:grpSpPr>
        <p:grpSp>
          <p:nvGrpSpPr>
            <p:cNvPr id="13365" name="Group 68"/>
            <p:cNvGrpSpPr>
              <a:grpSpLocks/>
            </p:cNvGrpSpPr>
            <p:nvPr/>
          </p:nvGrpSpPr>
          <p:grpSpPr bwMode="auto">
            <a:xfrm>
              <a:off x="3283526" y="3650673"/>
              <a:ext cx="1828800" cy="919163"/>
              <a:chOff x="3283526" y="3650673"/>
              <a:chExt cx="1828800" cy="919163"/>
            </a:xfrm>
          </p:grpSpPr>
          <p:sp>
            <p:nvSpPr>
              <p:cNvPr id="13367" name="Text Box 32"/>
              <p:cNvSpPr txBox="1">
                <a:spLocks noChangeArrowheads="1"/>
              </p:cNvSpPr>
              <p:nvPr/>
            </p:nvSpPr>
            <p:spPr bwMode="auto">
              <a:xfrm>
                <a:off x="4807526" y="3650673"/>
                <a:ext cx="304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spcBef>
                    <a:spcPct val="50000"/>
                  </a:spcBef>
                </a:pPr>
                <a:r>
                  <a:rPr lang="en-US" altLang="en-US" sz="2400">
                    <a:solidFill>
                      <a:schemeClr val="bg1"/>
                    </a:solidFill>
                    <a:latin typeface="Times New Roman" panose="02020603050405020304" pitchFamily="18" charset="0"/>
                  </a:rPr>
                  <a:t>4</a:t>
                </a:r>
              </a:p>
            </p:txBody>
          </p:sp>
          <p:sp>
            <p:nvSpPr>
              <p:cNvPr id="13368" name="Freeform 13"/>
              <p:cNvSpPr>
                <a:spLocks/>
              </p:cNvSpPr>
              <p:nvPr/>
            </p:nvSpPr>
            <p:spPr bwMode="auto">
              <a:xfrm>
                <a:off x="3283526" y="3726873"/>
                <a:ext cx="1685925" cy="842963"/>
              </a:xfrm>
              <a:custGeom>
                <a:avLst/>
                <a:gdLst>
                  <a:gd name="T0" fmla="*/ 0 w 1062"/>
                  <a:gd name="T1" fmla="*/ 2147483647 h 531"/>
                  <a:gd name="T2" fmla="*/ 2147483647 w 1062"/>
                  <a:gd name="T3" fmla="*/ 2147483647 h 531"/>
                  <a:gd name="T4" fmla="*/ 2147483647 w 1062"/>
                  <a:gd name="T5" fmla="*/ 2147483647 h 531"/>
                  <a:gd name="T6" fmla="*/ 2147483647 w 1062"/>
                  <a:gd name="T7" fmla="*/ 2147483647 h 531"/>
                  <a:gd name="T8" fmla="*/ 2147483647 w 1062"/>
                  <a:gd name="T9" fmla="*/ 0 h 531"/>
                  <a:gd name="T10" fmla="*/ 0 60000 65536"/>
                  <a:gd name="T11" fmla="*/ 0 60000 65536"/>
                  <a:gd name="T12" fmla="*/ 0 60000 65536"/>
                  <a:gd name="T13" fmla="*/ 0 60000 65536"/>
                  <a:gd name="T14" fmla="*/ 0 60000 65536"/>
                  <a:gd name="T15" fmla="*/ 0 w 1062"/>
                  <a:gd name="T16" fmla="*/ 0 h 531"/>
                  <a:gd name="T17" fmla="*/ 1062 w 1062"/>
                  <a:gd name="T18" fmla="*/ 531 h 531"/>
                </a:gdLst>
                <a:ahLst/>
                <a:cxnLst>
                  <a:cxn ang="T10">
                    <a:pos x="T0" y="T1"/>
                  </a:cxn>
                  <a:cxn ang="T11">
                    <a:pos x="T2" y="T3"/>
                  </a:cxn>
                  <a:cxn ang="T12">
                    <a:pos x="T4" y="T5"/>
                  </a:cxn>
                  <a:cxn ang="T13">
                    <a:pos x="T6" y="T7"/>
                  </a:cxn>
                  <a:cxn ang="T14">
                    <a:pos x="T8" y="T9"/>
                  </a:cxn>
                </a:cxnLst>
                <a:rect l="T15" t="T16" r="T17" b="T18"/>
                <a:pathLst>
                  <a:path w="1062" h="531">
                    <a:moveTo>
                      <a:pt x="0" y="531"/>
                    </a:moveTo>
                    <a:cubicBezTo>
                      <a:pt x="24" y="495"/>
                      <a:pt x="77" y="378"/>
                      <a:pt x="147" y="316"/>
                    </a:cubicBezTo>
                    <a:cubicBezTo>
                      <a:pt x="217" y="254"/>
                      <a:pt x="332" y="203"/>
                      <a:pt x="418" y="158"/>
                    </a:cubicBezTo>
                    <a:cubicBezTo>
                      <a:pt x="504" y="113"/>
                      <a:pt x="559" y="71"/>
                      <a:pt x="666" y="45"/>
                    </a:cubicBezTo>
                    <a:cubicBezTo>
                      <a:pt x="773" y="19"/>
                      <a:pt x="980" y="9"/>
                      <a:pt x="1062" y="0"/>
                    </a:cubicBezTo>
                  </a:path>
                </a:pathLst>
              </a:custGeom>
              <a:noFill/>
              <a:ln w="76200">
                <a:solidFill>
                  <a:srgbClr val="FF0000"/>
                </a:solidFill>
                <a:prstDash val="dash"/>
                <a:round/>
                <a:headEnd/>
                <a:tailEnd type="stealth" w="med" len="lg"/>
              </a:ln>
              <a:extLst>
                <a:ext uri="{909E8E84-426E-40DD-AFC4-6F175D3DCCD1}">
                  <a14:hiddenFill xmlns:a14="http://schemas.microsoft.com/office/drawing/2010/main">
                    <a:solidFill>
                      <a:srgbClr val="FFFFFF"/>
                    </a:solidFill>
                  </a14:hiddenFill>
                </a:ext>
              </a:extLst>
            </p:spPr>
            <p:txBody>
              <a:bodyPr/>
              <a:lstStyle/>
              <a:p>
                <a:endParaRPr lang="en-US"/>
              </a:p>
            </p:txBody>
          </p:sp>
        </p:grpSp>
        <p:sp>
          <p:nvSpPr>
            <p:cNvPr id="13366" name="Oval 30"/>
            <p:cNvSpPr>
              <a:spLocks noChangeArrowheads="1"/>
            </p:cNvSpPr>
            <p:nvPr/>
          </p:nvSpPr>
          <p:spPr bwMode="auto">
            <a:xfrm>
              <a:off x="4731326" y="3650673"/>
              <a:ext cx="152400" cy="152400"/>
            </a:xfrm>
            <a:prstGeom prst="ellipse">
              <a:avLst/>
            </a:prstGeom>
            <a:solidFill>
              <a:schemeClr val="accent1"/>
            </a:solidFill>
            <a:ln w="38100">
              <a:solidFill>
                <a:schemeClr val="bg1"/>
              </a:solidFill>
              <a:round/>
              <a:headEnd/>
              <a:tailEnd/>
            </a:ln>
          </p:spPr>
          <p:txBody>
            <a:bodyPr wrap="none" anchor="ct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endParaRPr lang="en-US" altLang="en-US" sz="2400">
                <a:solidFill>
                  <a:schemeClr val="bg1"/>
                </a:solidFill>
                <a:latin typeface="Times New Roman" panose="02020603050405020304" pitchFamily="18" charset="0"/>
              </a:endParaRPr>
            </a:p>
          </p:txBody>
        </p:sp>
      </p:grpSp>
      <p:sp>
        <p:nvSpPr>
          <p:cNvPr id="70" name="Slide Number Placeholder 69"/>
          <p:cNvSpPr txBox="1">
            <a:spLocks noGrp="1"/>
          </p:cNvSpPr>
          <p:nvPr/>
        </p:nvSpPr>
        <p:spPr>
          <a:xfrm>
            <a:off x="11095039" y="6416675"/>
            <a:ext cx="762000" cy="365125"/>
          </a:xfrm>
          <a:prstGeom prst="rect">
            <a:avLst/>
          </a:prstGeom>
          <a:noFill/>
        </p:spPr>
        <p:txBody>
          <a:bodyPr lIns="0" rIns="0" anchor="b"/>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r" eaLnBrk="1" hangingPunct="1"/>
            <a:fld id="{B6B260E5-2861-4D33-9CBE-DA54D9D8353B}" type="slidenum">
              <a:rPr lang="en-US" altLang="en-US" sz="1200">
                <a:solidFill>
                  <a:srgbClr val="BCBCBC"/>
                </a:solidFill>
                <a:latin typeface="Times New Roman" panose="02020603050405020304" pitchFamily="18" charset="0"/>
              </a:rPr>
              <a:pPr algn="r" eaLnBrk="1" hangingPunct="1"/>
              <a:t>10</a:t>
            </a:fld>
            <a:endParaRPr lang="en-US" altLang="en-US" sz="1200" dirty="0">
              <a:solidFill>
                <a:srgbClr val="BCBCBC"/>
              </a:solidFill>
              <a:latin typeface="Times New Roman" panose="02020603050405020304" pitchFamily="18" charset="0"/>
            </a:endParaRPr>
          </a:p>
        </p:txBody>
      </p:sp>
      <p:sp>
        <p:nvSpPr>
          <p:cNvPr id="13359" name="Freeform 72" descr="Small checker board"/>
          <p:cNvSpPr>
            <a:spLocks/>
          </p:cNvSpPr>
          <p:nvPr/>
        </p:nvSpPr>
        <p:spPr bwMode="auto">
          <a:xfrm>
            <a:off x="9086851" y="5157788"/>
            <a:ext cx="942975" cy="1301750"/>
          </a:xfrm>
          <a:custGeom>
            <a:avLst/>
            <a:gdLst>
              <a:gd name="T0" fmla="*/ 2147483647 w 594"/>
              <a:gd name="T1" fmla="*/ 0 h 820"/>
              <a:gd name="T2" fmla="*/ 2147483647 w 594"/>
              <a:gd name="T3" fmla="*/ 0 h 820"/>
              <a:gd name="T4" fmla="*/ 2147483647 w 594"/>
              <a:gd name="T5" fmla="*/ 2147483647 h 820"/>
              <a:gd name="T6" fmla="*/ 2147483647 w 594"/>
              <a:gd name="T7" fmla="*/ 2147483647 h 820"/>
              <a:gd name="T8" fmla="*/ 2147483647 w 594"/>
              <a:gd name="T9" fmla="*/ 2147483647 h 820"/>
              <a:gd name="T10" fmla="*/ 2147483647 w 594"/>
              <a:gd name="T11" fmla="*/ 2147483647 h 820"/>
              <a:gd name="T12" fmla="*/ 2147483647 w 594"/>
              <a:gd name="T13" fmla="*/ 2147483647 h 820"/>
              <a:gd name="T14" fmla="*/ 0 w 594"/>
              <a:gd name="T15" fmla="*/ 2147483647 h 820"/>
              <a:gd name="T16" fmla="*/ 0 w 594"/>
              <a:gd name="T17" fmla="*/ 2147483647 h 820"/>
              <a:gd name="T18" fmla="*/ 2147483647 w 594"/>
              <a:gd name="T19" fmla="*/ 2147483647 h 820"/>
              <a:gd name="T20" fmla="*/ 2147483647 w 594"/>
              <a:gd name="T21" fmla="*/ 2147483647 h 820"/>
              <a:gd name="T22" fmla="*/ 2147483647 w 594"/>
              <a:gd name="T23" fmla="*/ 2147483647 h 820"/>
              <a:gd name="T24" fmla="*/ 2147483647 w 594"/>
              <a:gd name="T25" fmla="*/ 0 h 82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594"/>
              <a:gd name="T40" fmla="*/ 0 h 820"/>
              <a:gd name="T41" fmla="*/ 594 w 594"/>
              <a:gd name="T42" fmla="*/ 820 h 820"/>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594" h="820">
                <a:moveTo>
                  <a:pt x="10" y="0"/>
                </a:moveTo>
                <a:lnTo>
                  <a:pt x="594" y="0"/>
                </a:lnTo>
                <a:lnTo>
                  <a:pt x="594" y="148"/>
                </a:lnTo>
                <a:lnTo>
                  <a:pt x="344" y="148"/>
                </a:lnTo>
                <a:lnTo>
                  <a:pt x="344" y="670"/>
                </a:lnTo>
                <a:lnTo>
                  <a:pt x="590" y="670"/>
                </a:lnTo>
                <a:lnTo>
                  <a:pt x="590" y="820"/>
                </a:lnTo>
                <a:lnTo>
                  <a:pt x="0" y="820"/>
                </a:lnTo>
                <a:lnTo>
                  <a:pt x="0" y="670"/>
                </a:lnTo>
                <a:lnTo>
                  <a:pt x="254" y="670"/>
                </a:lnTo>
                <a:lnTo>
                  <a:pt x="254" y="152"/>
                </a:lnTo>
                <a:lnTo>
                  <a:pt x="10" y="152"/>
                </a:lnTo>
                <a:lnTo>
                  <a:pt x="10" y="0"/>
                </a:lnTo>
                <a:close/>
              </a:path>
            </a:pathLst>
          </a:custGeom>
          <a:pattFill prst="smCheck">
            <a:fgClr>
              <a:schemeClr val="tx1"/>
            </a:fgClr>
            <a:bgClr>
              <a:schemeClr val="bg1"/>
            </a:bgClr>
          </a:pattFill>
          <a:ln w="44450">
            <a:solidFill>
              <a:schemeClr val="bg1"/>
            </a:solidFill>
            <a:round/>
            <a:headEnd/>
            <a:tailEnd/>
          </a:ln>
        </p:spPr>
        <p:txBody>
          <a:bodyPr/>
          <a:lstStyle/>
          <a:p>
            <a:endParaRPr lang="en-US"/>
          </a:p>
        </p:txBody>
      </p:sp>
      <p:sp>
        <p:nvSpPr>
          <p:cNvPr id="13360" name="Text Box 81"/>
          <p:cNvSpPr txBox="1">
            <a:spLocks noChangeArrowheads="1"/>
          </p:cNvSpPr>
          <p:nvPr/>
        </p:nvSpPr>
        <p:spPr bwMode="auto">
          <a:xfrm>
            <a:off x="9450388" y="6461126"/>
            <a:ext cx="290512"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spcBef>
                <a:spcPct val="50000"/>
              </a:spcBef>
            </a:pPr>
            <a:r>
              <a:rPr lang="en-US" altLang="en-US" sz="2000">
                <a:solidFill>
                  <a:schemeClr val="bg1"/>
                </a:solidFill>
                <a:latin typeface="Times New Roman" panose="02020603050405020304" pitchFamily="18" charset="0"/>
              </a:rPr>
              <a:t>4</a:t>
            </a:r>
          </a:p>
        </p:txBody>
      </p:sp>
      <p:sp>
        <p:nvSpPr>
          <p:cNvPr id="13361" name="Text Box 17"/>
          <p:cNvSpPr txBox="1">
            <a:spLocks noChangeArrowheads="1"/>
          </p:cNvSpPr>
          <p:nvPr/>
        </p:nvSpPr>
        <p:spPr bwMode="auto">
          <a:xfrm>
            <a:off x="5641975" y="3159125"/>
            <a:ext cx="2667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spcBef>
                <a:spcPct val="50000"/>
              </a:spcBef>
            </a:pPr>
            <a:r>
              <a:rPr lang="en-US" altLang="en-US" sz="2400">
                <a:solidFill>
                  <a:schemeClr val="bg1"/>
                </a:solidFill>
                <a:latin typeface="Times New Roman" panose="02020603050405020304" pitchFamily="18" charset="0"/>
              </a:rPr>
              <a:t>No Residual Stress</a:t>
            </a:r>
          </a:p>
        </p:txBody>
      </p:sp>
      <p:sp>
        <p:nvSpPr>
          <p:cNvPr id="13362" name="Line 22"/>
          <p:cNvSpPr>
            <a:spLocks noChangeShapeType="1"/>
          </p:cNvSpPr>
          <p:nvPr/>
        </p:nvSpPr>
        <p:spPr bwMode="auto">
          <a:xfrm flipH="1">
            <a:off x="5340351" y="3400426"/>
            <a:ext cx="314325" cy="327025"/>
          </a:xfrm>
          <a:prstGeom prst="line">
            <a:avLst/>
          </a:prstGeom>
          <a:noFill/>
          <a:ln w="28575">
            <a:solidFill>
              <a:schemeClr val="bg1"/>
            </a:solidFill>
            <a:round/>
            <a:headEnd/>
            <a:tailEnd type="arrow" w="med" len="med"/>
          </a:ln>
          <a:extLst>
            <a:ext uri="{909E8E84-426E-40DD-AFC4-6F175D3DCCD1}">
              <a14:hiddenFill xmlns:a14="http://schemas.microsoft.com/office/drawing/2010/main">
                <a:noFill/>
              </a14:hiddenFill>
            </a:ext>
          </a:extLst>
        </p:spPr>
        <p:txBody>
          <a:bodyPr/>
          <a:lstStyle/>
          <a:p>
            <a:endParaRPr lang="en-US"/>
          </a:p>
        </p:txBody>
      </p:sp>
      <p:sp>
        <p:nvSpPr>
          <p:cNvPr id="13363" name="Line 24"/>
          <p:cNvSpPr>
            <a:spLocks noChangeShapeType="1"/>
          </p:cNvSpPr>
          <p:nvPr/>
        </p:nvSpPr>
        <p:spPr bwMode="auto">
          <a:xfrm>
            <a:off x="4502150" y="3727450"/>
            <a:ext cx="541338" cy="0"/>
          </a:xfrm>
          <a:prstGeom prst="line">
            <a:avLst/>
          </a:prstGeom>
          <a:noFill/>
          <a:ln w="28575">
            <a:solidFill>
              <a:schemeClr val="bg1"/>
            </a:solidFill>
            <a:prstDash val="dash"/>
            <a:round/>
            <a:headEnd/>
            <a:tailEnd/>
          </a:ln>
          <a:extLst>
            <a:ext uri="{909E8E84-426E-40DD-AFC4-6F175D3DCCD1}">
              <a14:hiddenFill xmlns:a14="http://schemas.microsoft.com/office/drawing/2010/main">
                <a:noFill/>
              </a14:hiddenFill>
            </a:ext>
          </a:extLst>
        </p:spPr>
        <p:txBody>
          <a:bodyPr/>
          <a:lstStyle/>
          <a:p>
            <a:endParaRPr lang="en-US"/>
          </a:p>
        </p:txBody>
      </p:sp>
      <p:sp>
        <p:nvSpPr>
          <p:cNvPr id="13364" name="Freeform 59"/>
          <p:cNvSpPr>
            <a:spLocks/>
          </p:cNvSpPr>
          <p:nvPr/>
        </p:nvSpPr>
        <p:spPr bwMode="auto">
          <a:xfrm>
            <a:off x="4505326" y="3724275"/>
            <a:ext cx="2771775" cy="1752600"/>
          </a:xfrm>
          <a:custGeom>
            <a:avLst/>
            <a:gdLst>
              <a:gd name="T0" fmla="*/ 0 w 1746"/>
              <a:gd name="T1" fmla="*/ 2147483647 h 1104"/>
              <a:gd name="T2" fmla="*/ 937498125 w 1746"/>
              <a:gd name="T3" fmla="*/ 0 h 1104"/>
              <a:gd name="T4" fmla="*/ 2147483647 w 1746"/>
              <a:gd name="T5" fmla="*/ 0 h 1104"/>
              <a:gd name="T6" fmla="*/ 0 60000 65536"/>
              <a:gd name="T7" fmla="*/ 0 60000 65536"/>
              <a:gd name="T8" fmla="*/ 0 60000 65536"/>
              <a:gd name="T9" fmla="*/ 0 w 1746"/>
              <a:gd name="T10" fmla="*/ 0 h 1104"/>
              <a:gd name="T11" fmla="*/ 1746 w 1746"/>
              <a:gd name="T12" fmla="*/ 1104 h 1104"/>
            </a:gdLst>
            <a:ahLst/>
            <a:cxnLst>
              <a:cxn ang="T6">
                <a:pos x="T0" y="T1"/>
              </a:cxn>
              <a:cxn ang="T7">
                <a:pos x="T2" y="T3"/>
              </a:cxn>
              <a:cxn ang="T8">
                <a:pos x="T4" y="T5"/>
              </a:cxn>
            </a:cxnLst>
            <a:rect l="T9" t="T10" r="T11" b="T12"/>
            <a:pathLst>
              <a:path w="1746" h="1104">
                <a:moveTo>
                  <a:pt x="0" y="1104"/>
                </a:moveTo>
                <a:lnTo>
                  <a:pt x="372" y="0"/>
                </a:lnTo>
                <a:lnTo>
                  <a:pt x="1746" y="0"/>
                </a:lnTo>
              </a:path>
            </a:pathLst>
          </a:custGeom>
          <a:noFill/>
          <a:ln w="38100" cap="flat" cmpd="sng">
            <a:solidFill>
              <a:schemeClr val="bg1"/>
            </a:solidFill>
            <a:prstDash val="solid"/>
            <a:round/>
            <a:headEnd type="none" w="med" len="med"/>
            <a:tailEnd type="triangle" w="med" len="med"/>
          </a:ln>
          <a:extLst>
            <a:ext uri="{909E8E84-426E-40DD-AFC4-6F175D3DCCD1}">
              <a14:hiddenFill xmlns:a14="http://schemas.microsoft.com/office/drawing/2010/main">
                <a:solidFill>
                  <a:srgbClr val="FFFFFF"/>
                </a:solidFill>
              </a14:hiddenFill>
            </a:ext>
          </a:extLst>
        </p:spPr>
        <p:txBody>
          <a:bodyPr rot="10800000" wrap="none"/>
          <a:lstStyle/>
          <a:p>
            <a:endParaRPr lang="en-US"/>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2443956" y="649188"/>
            <a:ext cx="7304087" cy="4938713"/>
          </a:xfrm>
          <a:prstGeom prst="rect">
            <a:avLst/>
          </a:prstGeom>
          <a:solidFill>
            <a:schemeClr val="tx1">
              <a:lumMod val="95000"/>
              <a:alpha val="62000"/>
            </a:schemeClr>
          </a:solidFill>
          <a:ln w="38100" cap="flat">
            <a:solidFill>
              <a:schemeClr val="bg1"/>
            </a:solidFill>
            <a:bevel/>
          </a:ln>
        </p:spPr>
        <p:txBody>
          <a:bodyPr anchor="ctr" anchorCtr="1"/>
          <a:lstStyle/>
          <a:p>
            <a:pPr eaLnBrk="0" hangingPunct="0">
              <a:defRPr/>
            </a:pPr>
            <a:r>
              <a:rPr lang="en-US" sz="4000" b="1">
                <a:solidFill>
                  <a:schemeClr val="bg1"/>
                </a:solidFill>
                <a:latin typeface="Times New Roman" pitchFamily="18" charset="0"/>
                <a:cs typeface="Arial" charset="0"/>
              </a:rPr>
              <a:t>Euler Buckling</a:t>
            </a:r>
          </a:p>
        </p:txBody>
      </p:sp>
      <p:sp>
        <p:nvSpPr>
          <p:cNvPr id="4" name="Slide Number Placeholder 3"/>
          <p:cNvSpPr>
            <a:spLocks noGrp="1"/>
          </p:cNvSpPr>
          <p:nvPr>
            <p:ph type="sldNum" sz="quarter" idx="11"/>
          </p:nvPr>
        </p:nvSpPr>
        <p:spPr/>
        <p:txBody>
          <a:bodyP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eaLnBrk="1" hangingPunct="1"/>
            <a:fld id="{824145C6-0A66-4074-A066-E1DC08C0FD6C}" type="slidenum">
              <a:rPr lang="en-US" altLang="en-US" sz="1200">
                <a:solidFill>
                  <a:srgbClr val="BCBCBC"/>
                </a:solidFill>
                <a:latin typeface="Times New Roman" panose="02020603050405020304" pitchFamily="18" charset="0"/>
              </a:rPr>
              <a:pPr eaLnBrk="1" hangingPunct="1"/>
              <a:t>11</a:t>
            </a:fld>
            <a:endParaRPr lang="en-US" altLang="en-US" sz="1200">
              <a:solidFill>
                <a:srgbClr val="BCBCBC"/>
              </a:solidFill>
              <a:latin typeface="Times New Roman" panose="02020603050405020304" pitchFamily="18" charset="0"/>
            </a:endParaRPr>
          </a:p>
        </p:txBody>
      </p:sp>
      <p:sp>
        <p:nvSpPr>
          <p:cNvPr id="5" name="Footer Placeholder 4"/>
          <p:cNvSpPr>
            <a:spLocks noGrp="1"/>
          </p:cNvSpPr>
          <p:nvPr>
            <p:ph type="ftr" sz="quarter" idx="10"/>
          </p:nvPr>
        </p:nvSpPr>
        <p:spPr/>
        <p:txBody>
          <a:bodyPr/>
          <a:lstStyle/>
          <a:p>
            <a:pPr>
              <a:defRPr/>
            </a:pPr>
            <a:r>
              <a:rPr lang="en-US"/>
              <a:t>Compression Theory</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extBox 3"/>
          <p:cNvSpPr txBox="1">
            <a:spLocks noChangeArrowheads="1"/>
          </p:cNvSpPr>
          <p:nvPr/>
        </p:nvSpPr>
        <p:spPr bwMode="auto">
          <a:xfrm>
            <a:off x="2470150" y="2022476"/>
            <a:ext cx="7304088" cy="3198813"/>
          </a:xfrm>
          <a:prstGeom prst="rect">
            <a:avLst/>
          </a:prstGeom>
          <a:solidFill>
            <a:srgbClr val="F2F2F2">
              <a:alpha val="61960"/>
            </a:srgbClr>
          </a:solidFill>
          <a:ln w="38100">
            <a:solidFill>
              <a:schemeClr val="bg1"/>
            </a:solidFill>
            <a:bevel/>
            <a:headEnd/>
            <a:tailEnd/>
          </a:ln>
        </p:spPr>
        <p:txBody>
          <a:bodyPr anchor="ctr" anchorCtr="1"/>
          <a:lstStyle>
            <a:lvl1pPr marL="290513" indent="-290513"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a:r>
              <a:rPr lang="en-US" altLang="en-US" sz="2400" b="1" i="1">
                <a:solidFill>
                  <a:schemeClr val="bg1"/>
                </a:solidFill>
                <a:latin typeface="Times New Roman" panose="02020603050405020304" pitchFamily="18" charset="0"/>
              </a:rPr>
              <a:t>Assumptions</a:t>
            </a:r>
            <a:r>
              <a:rPr lang="en-US" altLang="en-US" sz="2400" b="1">
                <a:solidFill>
                  <a:schemeClr val="bg1"/>
                </a:solidFill>
                <a:latin typeface="Times New Roman" panose="02020603050405020304" pitchFamily="18" charset="0"/>
              </a:rPr>
              <a:t>:</a:t>
            </a:r>
          </a:p>
          <a:p>
            <a:pPr algn="l">
              <a:buFont typeface="Arial" panose="020B0604020202020204" pitchFamily="34" charset="0"/>
              <a:buChar char="•"/>
            </a:pPr>
            <a:r>
              <a:rPr lang="en-US" altLang="en-US" sz="2400">
                <a:solidFill>
                  <a:schemeClr val="bg1"/>
                </a:solidFill>
                <a:latin typeface="Times New Roman" panose="02020603050405020304" pitchFamily="18" charset="0"/>
              </a:rPr>
              <a:t>Column is pin-ended.</a:t>
            </a:r>
          </a:p>
          <a:p>
            <a:pPr algn="l">
              <a:buFont typeface="Arial" panose="020B0604020202020204" pitchFamily="34" charset="0"/>
              <a:buChar char="•"/>
            </a:pPr>
            <a:r>
              <a:rPr lang="en-US" altLang="en-US" sz="2400">
                <a:solidFill>
                  <a:schemeClr val="bg1"/>
                </a:solidFill>
                <a:latin typeface="Times New Roman" panose="02020603050405020304" pitchFamily="18" charset="0"/>
              </a:rPr>
              <a:t>Column is initially perfectly straight.</a:t>
            </a:r>
          </a:p>
          <a:p>
            <a:pPr algn="l">
              <a:buFont typeface="Arial" panose="020B0604020202020204" pitchFamily="34" charset="0"/>
              <a:buChar char="•"/>
            </a:pPr>
            <a:r>
              <a:rPr lang="en-US" altLang="en-US" sz="2400">
                <a:solidFill>
                  <a:schemeClr val="bg1"/>
                </a:solidFill>
                <a:latin typeface="Times New Roman" panose="02020603050405020304" pitchFamily="18" charset="0"/>
              </a:rPr>
              <a:t>Load is at centroid.</a:t>
            </a:r>
          </a:p>
          <a:p>
            <a:pPr algn="l">
              <a:buFont typeface="Arial" panose="020B0604020202020204" pitchFamily="34" charset="0"/>
              <a:buChar char="•"/>
            </a:pPr>
            <a:r>
              <a:rPr lang="en-US" altLang="en-US" sz="2400">
                <a:solidFill>
                  <a:schemeClr val="bg1"/>
                </a:solidFill>
                <a:latin typeface="Times New Roman" panose="02020603050405020304" pitchFamily="18" charset="0"/>
              </a:rPr>
              <a:t>Material is linearly elastic (no yielding).</a:t>
            </a:r>
          </a:p>
          <a:p>
            <a:pPr algn="l">
              <a:buFont typeface="Arial" panose="020B0604020202020204" pitchFamily="34" charset="0"/>
              <a:buChar char="•"/>
            </a:pPr>
            <a:r>
              <a:rPr lang="en-US" altLang="en-US" sz="2400">
                <a:solidFill>
                  <a:schemeClr val="bg1"/>
                </a:solidFill>
                <a:latin typeface="Times New Roman" panose="02020603050405020304" pitchFamily="18" charset="0"/>
              </a:rPr>
              <a:t>Member bends about principal axis (no twisting).</a:t>
            </a:r>
          </a:p>
          <a:p>
            <a:pPr algn="l">
              <a:buFont typeface="Arial" panose="020B0604020202020204" pitchFamily="34" charset="0"/>
              <a:buChar char="•"/>
            </a:pPr>
            <a:r>
              <a:rPr lang="en-US" altLang="en-US" sz="2400">
                <a:solidFill>
                  <a:schemeClr val="bg1"/>
                </a:solidFill>
                <a:latin typeface="Times New Roman" panose="02020603050405020304" pitchFamily="18" charset="0"/>
              </a:rPr>
              <a:t>Plane sections remain Plane.</a:t>
            </a:r>
          </a:p>
          <a:p>
            <a:pPr algn="l">
              <a:buFont typeface="Arial" panose="020B0604020202020204" pitchFamily="34" charset="0"/>
              <a:buChar char="•"/>
            </a:pPr>
            <a:r>
              <a:rPr lang="en-US" altLang="en-US" sz="2400">
                <a:solidFill>
                  <a:schemeClr val="bg1"/>
                </a:solidFill>
                <a:latin typeface="Times New Roman" panose="02020603050405020304" pitchFamily="18" charset="0"/>
              </a:rPr>
              <a:t>Small Deflection Theory.</a:t>
            </a:r>
          </a:p>
        </p:txBody>
      </p:sp>
      <p:sp>
        <p:nvSpPr>
          <p:cNvPr id="5" name="Slide Number Placeholder 4"/>
          <p:cNvSpPr>
            <a:spLocks noGrp="1"/>
          </p:cNvSpPr>
          <p:nvPr>
            <p:ph type="sldNum" sz="quarter" idx="11"/>
          </p:nvPr>
        </p:nvSpPr>
        <p:spPr/>
        <p:txBody>
          <a:bodyP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eaLnBrk="1" hangingPunct="1"/>
            <a:fld id="{DA6BADED-2465-4346-91D1-E1092D742C96}" type="slidenum">
              <a:rPr lang="en-US" altLang="en-US" sz="1200">
                <a:solidFill>
                  <a:srgbClr val="BCBCBC"/>
                </a:solidFill>
                <a:latin typeface="Times New Roman" panose="02020603050405020304" pitchFamily="18" charset="0"/>
              </a:rPr>
              <a:pPr eaLnBrk="1" hangingPunct="1"/>
              <a:t>12</a:t>
            </a:fld>
            <a:endParaRPr lang="en-US" altLang="en-US" sz="1200">
              <a:solidFill>
                <a:srgbClr val="BCBCBC"/>
              </a:solidFill>
              <a:latin typeface="Times New Roman" panose="02020603050405020304" pitchFamily="18" charset="0"/>
            </a:endParaRPr>
          </a:p>
        </p:txBody>
      </p:sp>
      <p:sp>
        <p:nvSpPr>
          <p:cNvPr id="6" name="Footer Placeholder 5"/>
          <p:cNvSpPr>
            <a:spLocks noGrp="1"/>
          </p:cNvSpPr>
          <p:nvPr>
            <p:ph type="ftr" sz="quarter" idx="10"/>
          </p:nvPr>
        </p:nvSpPr>
        <p:spPr/>
        <p:txBody>
          <a:bodyPr/>
          <a:lstStyle/>
          <a:p>
            <a:pPr>
              <a:defRPr/>
            </a:pPr>
            <a:r>
              <a:rPr lang="en-US"/>
              <a:t>Compression Theory</a:t>
            </a:r>
          </a:p>
        </p:txBody>
      </p:sp>
      <p:sp>
        <p:nvSpPr>
          <p:cNvPr id="7" name="TextBox 6"/>
          <p:cNvSpPr txBox="1"/>
          <p:nvPr/>
        </p:nvSpPr>
        <p:spPr>
          <a:xfrm>
            <a:off x="2476501" y="646113"/>
            <a:ext cx="4257675" cy="819150"/>
          </a:xfrm>
          <a:prstGeom prst="rect">
            <a:avLst/>
          </a:prstGeom>
          <a:solidFill>
            <a:schemeClr val="tx1">
              <a:lumMod val="95000"/>
              <a:alpha val="62000"/>
            </a:schemeClr>
          </a:solidFill>
          <a:ln w="38100" cap="flat">
            <a:solidFill>
              <a:schemeClr val="bg1"/>
            </a:solidFill>
            <a:bevel/>
          </a:ln>
        </p:spPr>
        <p:txBody>
          <a:bodyPr anchor="ctr" anchorCtr="1"/>
          <a:lstStyle/>
          <a:p>
            <a:pPr algn="l" eaLnBrk="0" hangingPunct="0">
              <a:defRPr/>
            </a:pPr>
            <a:r>
              <a:rPr lang="en-US" sz="3600" b="1">
                <a:solidFill>
                  <a:schemeClr val="bg1"/>
                </a:solidFill>
                <a:latin typeface="Times New Roman" pitchFamily="18" charset="0"/>
                <a:cs typeface="Arial" charset="0"/>
              </a:rPr>
              <a:t>Euler Buckling</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TextBox 39"/>
          <p:cNvSpPr txBox="1"/>
          <p:nvPr/>
        </p:nvSpPr>
        <p:spPr>
          <a:xfrm>
            <a:off x="6676595" y="4570414"/>
            <a:ext cx="2206625" cy="1828800"/>
          </a:xfrm>
          <a:prstGeom prst="rect">
            <a:avLst/>
          </a:prstGeom>
          <a:solidFill>
            <a:schemeClr val="tx1"/>
          </a:solidFill>
          <a:ln w="38100" cap="flat">
            <a:solidFill>
              <a:schemeClr val="bg1"/>
            </a:solidFill>
            <a:bevel/>
          </a:ln>
        </p:spPr>
        <p:txBody>
          <a:bodyPr anchor="ctr" anchorCtr="1"/>
          <a:lstStyle/>
          <a:p>
            <a:pPr algn="l" eaLnBrk="0" hangingPunct="0">
              <a:defRPr/>
            </a:pPr>
            <a:endParaRPr lang="en-US" sz="2400" dirty="0">
              <a:solidFill>
                <a:schemeClr val="bg1"/>
              </a:solidFill>
              <a:latin typeface="Times New Roman" pitchFamily="18" charset="0"/>
              <a:cs typeface="+mn-cs"/>
            </a:endParaRPr>
          </a:p>
        </p:txBody>
      </p:sp>
      <p:sp>
        <p:nvSpPr>
          <p:cNvPr id="39" name="TextBox 38"/>
          <p:cNvSpPr txBox="1"/>
          <p:nvPr/>
        </p:nvSpPr>
        <p:spPr>
          <a:xfrm>
            <a:off x="5729289" y="1590868"/>
            <a:ext cx="4354512" cy="2830513"/>
          </a:xfrm>
          <a:prstGeom prst="rect">
            <a:avLst/>
          </a:prstGeom>
          <a:solidFill>
            <a:schemeClr val="tx1"/>
          </a:solidFill>
          <a:ln w="38100" cap="flat">
            <a:solidFill>
              <a:schemeClr val="bg1"/>
            </a:solidFill>
            <a:bevel/>
          </a:ln>
        </p:spPr>
        <p:txBody>
          <a:bodyPr anchor="ctr" anchorCtr="1"/>
          <a:lstStyle/>
          <a:p>
            <a:pPr algn="l" eaLnBrk="0" hangingPunct="0">
              <a:defRPr/>
            </a:pPr>
            <a:endParaRPr lang="en-US" sz="2400" dirty="0">
              <a:solidFill>
                <a:schemeClr val="bg1"/>
              </a:solidFill>
              <a:latin typeface="Times New Roman" pitchFamily="18" charset="0"/>
              <a:cs typeface="+mn-cs"/>
            </a:endParaRPr>
          </a:p>
        </p:txBody>
      </p:sp>
      <p:sp>
        <p:nvSpPr>
          <p:cNvPr id="29" name="TextBox 28"/>
          <p:cNvSpPr txBox="1"/>
          <p:nvPr/>
        </p:nvSpPr>
        <p:spPr>
          <a:xfrm>
            <a:off x="2352677" y="1617663"/>
            <a:ext cx="2890837" cy="5029200"/>
          </a:xfrm>
          <a:prstGeom prst="rect">
            <a:avLst/>
          </a:prstGeom>
          <a:solidFill>
            <a:schemeClr val="tx1"/>
          </a:solidFill>
          <a:ln w="38100" cap="flat">
            <a:solidFill>
              <a:schemeClr val="bg1"/>
            </a:solidFill>
            <a:bevel/>
          </a:ln>
        </p:spPr>
        <p:txBody>
          <a:bodyPr anchor="ctr" anchorCtr="1"/>
          <a:lstStyle/>
          <a:p>
            <a:pPr algn="l" eaLnBrk="0" hangingPunct="0">
              <a:defRPr/>
            </a:pPr>
            <a:endParaRPr lang="en-US" sz="2400" dirty="0">
              <a:solidFill>
                <a:schemeClr val="bg1"/>
              </a:solidFill>
              <a:latin typeface="Times New Roman" pitchFamily="18" charset="0"/>
              <a:cs typeface="+mn-cs"/>
            </a:endParaRPr>
          </a:p>
        </p:txBody>
      </p:sp>
      <p:sp>
        <p:nvSpPr>
          <p:cNvPr id="16389" name="Line 148"/>
          <p:cNvSpPr>
            <a:spLocks noChangeShapeType="1"/>
          </p:cNvSpPr>
          <p:nvPr/>
        </p:nvSpPr>
        <p:spPr bwMode="auto">
          <a:xfrm>
            <a:off x="7158038" y="4743451"/>
            <a:ext cx="4762" cy="1298575"/>
          </a:xfrm>
          <a:prstGeom prst="line">
            <a:avLst/>
          </a:prstGeom>
          <a:noFill/>
          <a:ln w="3810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6390" name="Line 149"/>
          <p:cNvSpPr>
            <a:spLocks noChangeShapeType="1"/>
          </p:cNvSpPr>
          <p:nvPr/>
        </p:nvSpPr>
        <p:spPr bwMode="auto">
          <a:xfrm>
            <a:off x="7148513" y="6022975"/>
            <a:ext cx="1676400" cy="0"/>
          </a:xfrm>
          <a:prstGeom prst="line">
            <a:avLst/>
          </a:prstGeom>
          <a:noFill/>
          <a:ln w="3810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6391" name="Text Box 150"/>
          <p:cNvSpPr txBox="1">
            <a:spLocks noChangeArrowheads="1"/>
          </p:cNvSpPr>
          <p:nvPr/>
        </p:nvSpPr>
        <p:spPr bwMode="auto">
          <a:xfrm>
            <a:off x="7934326" y="6022975"/>
            <a:ext cx="62547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spcBef>
                <a:spcPct val="50000"/>
              </a:spcBef>
            </a:pPr>
            <a:r>
              <a:rPr lang="en-US" altLang="en-US" sz="2400">
                <a:solidFill>
                  <a:schemeClr val="bg1"/>
                </a:solidFill>
                <a:latin typeface="Symbol" panose="05050102010706020507" pitchFamily="18" charset="2"/>
              </a:rPr>
              <a:t>e</a:t>
            </a:r>
          </a:p>
        </p:txBody>
      </p:sp>
      <p:sp>
        <p:nvSpPr>
          <p:cNvPr id="16392" name="Text Box 151"/>
          <p:cNvSpPr txBox="1">
            <a:spLocks noChangeArrowheads="1"/>
          </p:cNvSpPr>
          <p:nvPr/>
        </p:nvSpPr>
        <p:spPr bwMode="auto">
          <a:xfrm>
            <a:off x="6740526" y="5099050"/>
            <a:ext cx="417513"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spcBef>
                <a:spcPct val="50000"/>
              </a:spcBef>
            </a:pPr>
            <a:r>
              <a:rPr lang="en-US" altLang="en-US" sz="2400">
                <a:solidFill>
                  <a:schemeClr val="bg1"/>
                </a:solidFill>
                <a:latin typeface="Symbol" panose="05050102010706020507" pitchFamily="18" charset="2"/>
              </a:rPr>
              <a:t>s</a:t>
            </a:r>
          </a:p>
        </p:txBody>
      </p:sp>
      <p:sp>
        <p:nvSpPr>
          <p:cNvPr id="16393" name="Line 153"/>
          <p:cNvSpPr>
            <a:spLocks noChangeShapeType="1"/>
          </p:cNvSpPr>
          <p:nvPr/>
        </p:nvSpPr>
        <p:spPr bwMode="auto">
          <a:xfrm flipV="1">
            <a:off x="7158038" y="4743451"/>
            <a:ext cx="1181100" cy="1279525"/>
          </a:xfrm>
          <a:prstGeom prst="line">
            <a:avLst/>
          </a:prstGeom>
          <a:noFill/>
          <a:ln w="28575">
            <a:solidFill>
              <a:schemeClr val="bg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16394" name="Text Box 159"/>
          <p:cNvSpPr txBox="1">
            <a:spLocks noChangeArrowheads="1"/>
          </p:cNvSpPr>
          <p:nvPr/>
        </p:nvSpPr>
        <p:spPr bwMode="auto">
          <a:xfrm>
            <a:off x="8018464" y="5241925"/>
            <a:ext cx="22542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spcBef>
                <a:spcPct val="50000"/>
              </a:spcBef>
            </a:pPr>
            <a:r>
              <a:rPr lang="en-US" altLang="en-US" sz="2400" i="1">
                <a:solidFill>
                  <a:schemeClr val="bg1"/>
                </a:solidFill>
                <a:latin typeface="Times New Roman" panose="02020603050405020304" pitchFamily="18" charset="0"/>
              </a:rPr>
              <a:t>E</a:t>
            </a:r>
          </a:p>
        </p:txBody>
      </p:sp>
      <p:sp>
        <p:nvSpPr>
          <p:cNvPr id="16395" name="Line 160"/>
          <p:cNvSpPr>
            <a:spLocks noChangeShapeType="1"/>
          </p:cNvSpPr>
          <p:nvPr/>
        </p:nvSpPr>
        <p:spPr bwMode="auto">
          <a:xfrm>
            <a:off x="7623176" y="5511800"/>
            <a:ext cx="396875" cy="0"/>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6396" name="Line 161"/>
          <p:cNvSpPr>
            <a:spLocks noChangeShapeType="1"/>
          </p:cNvSpPr>
          <p:nvPr/>
        </p:nvSpPr>
        <p:spPr bwMode="auto">
          <a:xfrm flipV="1">
            <a:off x="8007351" y="5099050"/>
            <a:ext cx="4763" cy="412750"/>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6397" name="Line 133"/>
          <p:cNvSpPr>
            <a:spLocks noChangeShapeType="1"/>
          </p:cNvSpPr>
          <p:nvPr/>
        </p:nvSpPr>
        <p:spPr bwMode="auto">
          <a:xfrm>
            <a:off x="7180263" y="1878013"/>
            <a:ext cx="0" cy="1987550"/>
          </a:xfrm>
          <a:prstGeom prst="line">
            <a:avLst/>
          </a:prstGeom>
          <a:noFill/>
          <a:ln w="3810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6398" name="Line 134"/>
          <p:cNvSpPr>
            <a:spLocks noChangeShapeType="1"/>
          </p:cNvSpPr>
          <p:nvPr/>
        </p:nvSpPr>
        <p:spPr bwMode="auto">
          <a:xfrm>
            <a:off x="7172325" y="3865563"/>
            <a:ext cx="2254250" cy="0"/>
          </a:xfrm>
          <a:prstGeom prst="line">
            <a:avLst/>
          </a:prstGeom>
          <a:noFill/>
          <a:ln w="3810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6399" name="Text Box 135"/>
          <p:cNvSpPr txBox="1">
            <a:spLocks noChangeArrowheads="1"/>
          </p:cNvSpPr>
          <p:nvPr/>
        </p:nvSpPr>
        <p:spPr bwMode="auto">
          <a:xfrm>
            <a:off x="7921625" y="3914775"/>
            <a:ext cx="55245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spcBef>
                <a:spcPct val="50000"/>
              </a:spcBef>
            </a:pPr>
            <a:r>
              <a:rPr lang="en-US" altLang="en-US" sz="2400">
                <a:solidFill>
                  <a:schemeClr val="bg1"/>
                </a:solidFill>
                <a:latin typeface="Symbol" panose="05050102010706020507" pitchFamily="18" charset="2"/>
              </a:rPr>
              <a:t>D</a:t>
            </a:r>
          </a:p>
        </p:txBody>
      </p:sp>
      <p:sp>
        <p:nvSpPr>
          <p:cNvPr id="16400" name="Text Box 136"/>
          <p:cNvSpPr txBox="1">
            <a:spLocks noChangeArrowheads="1"/>
          </p:cNvSpPr>
          <p:nvPr/>
        </p:nvSpPr>
        <p:spPr bwMode="auto">
          <a:xfrm>
            <a:off x="6619875" y="1960563"/>
            <a:ext cx="560388"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spcBef>
                <a:spcPct val="50000"/>
              </a:spcBef>
            </a:pPr>
            <a:r>
              <a:rPr lang="en-US" altLang="en-US" sz="2400" i="1">
                <a:solidFill>
                  <a:schemeClr val="bg1"/>
                </a:solidFill>
                <a:latin typeface="Times New Roman" panose="02020603050405020304" pitchFamily="18" charset="0"/>
              </a:rPr>
              <a:t>P</a:t>
            </a:r>
          </a:p>
        </p:txBody>
      </p:sp>
      <p:graphicFrame>
        <p:nvGraphicFramePr>
          <p:cNvPr id="16401" name="Object 3"/>
          <p:cNvGraphicFramePr>
            <a:graphicFrameLocks noChangeAspect="1"/>
          </p:cNvGraphicFramePr>
          <p:nvPr/>
        </p:nvGraphicFramePr>
        <p:xfrm>
          <a:off x="5729289" y="2408239"/>
          <a:ext cx="1368425" cy="739775"/>
        </p:xfrm>
        <a:graphic>
          <a:graphicData uri="http://schemas.openxmlformats.org/presentationml/2006/ole">
            <mc:AlternateContent xmlns:mc="http://schemas.openxmlformats.org/markup-compatibility/2006">
              <mc:Choice xmlns:v="urn:schemas-microsoft-com:vml" Requires="v">
                <p:oleObj name="Equation" r:id="rId3" imgW="685800" imgH="419100" progId="Equation.3">
                  <p:embed/>
                </p:oleObj>
              </mc:Choice>
              <mc:Fallback>
                <p:oleObj name="Equation" r:id="rId3" imgW="685800" imgH="419100" progId="Equation.3">
                  <p:embed/>
                  <p:pic>
                    <p:nvPicPr>
                      <p:cNvPr id="0" name="Object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729289" y="2408239"/>
                        <a:ext cx="1368425" cy="739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6402" name="Line 138"/>
          <p:cNvSpPr>
            <a:spLocks noChangeShapeType="1"/>
          </p:cNvSpPr>
          <p:nvPr/>
        </p:nvSpPr>
        <p:spPr bwMode="auto">
          <a:xfrm flipV="1">
            <a:off x="7180263" y="2789239"/>
            <a:ext cx="0" cy="1093787"/>
          </a:xfrm>
          <a:prstGeom prst="line">
            <a:avLst/>
          </a:prstGeom>
          <a:noFill/>
          <a:ln w="63500">
            <a:solidFill>
              <a:schemeClr val="bg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16403" name="Line 139"/>
          <p:cNvSpPr>
            <a:spLocks noChangeShapeType="1"/>
          </p:cNvSpPr>
          <p:nvPr/>
        </p:nvSpPr>
        <p:spPr bwMode="auto">
          <a:xfrm>
            <a:off x="7180263" y="2789238"/>
            <a:ext cx="1873250" cy="0"/>
          </a:xfrm>
          <a:prstGeom prst="line">
            <a:avLst/>
          </a:prstGeom>
          <a:noFill/>
          <a:ln w="63500">
            <a:solidFill>
              <a:schemeClr val="bg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16404" name="Text Box 140"/>
          <p:cNvSpPr txBox="1">
            <a:spLocks noChangeArrowheads="1"/>
          </p:cNvSpPr>
          <p:nvPr/>
        </p:nvSpPr>
        <p:spPr bwMode="auto">
          <a:xfrm>
            <a:off x="7348539" y="3325813"/>
            <a:ext cx="2490787"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r>
              <a:rPr lang="en-US" altLang="en-US" sz="2400" dirty="0">
                <a:solidFill>
                  <a:schemeClr val="bg1"/>
                </a:solidFill>
                <a:latin typeface="Times New Roman" panose="02020603050405020304" pitchFamily="18" charset="0"/>
              </a:rPr>
              <a:t>Stable Equilibrium</a:t>
            </a:r>
          </a:p>
        </p:txBody>
      </p:sp>
      <p:sp>
        <p:nvSpPr>
          <p:cNvPr id="16405" name="Text Box 141"/>
          <p:cNvSpPr txBox="1">
            <a:spLocks noChangeArrowheads="1"/>
          </p:cNvSpPr>
          <p:nvPr/>
        </p:nvSpPr>
        <p:spPr bwMode="auto">
          <a:xfrm>
            <a:off x="7327901" y="2181225"/>
            <a:ext cx="228917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r>
              <a:rPr lang="en-US" altLang="en-US" sz="2400">
                <a:solidFill>
                  <a:schemeClr val="bg1"/>
                </a:solidFill>
                <a:latin typeface="Times New Roman" panose="02020603050405020304" pitchFamily="18" charset="0"/>
              </a:rPr>
              <a:t>Bifurcation Point</a:t>
            </a:r>
          </a:p>
        </p:txBody>
      </p:sp>
      <p:sp>
        <p:nvSpPr>
          <p:cNvPr id="16406" name="Line 142"/>
          <p:cNvSpPr>
            <a:spLocks noChangeShapeType="1"/>
          </p:cNvSpPr>
          <p:nvPr/>
        </p:nvSpPr>
        <p:spPr bwMode="auto">
          <a:xfrm flipH="1" flipV="1">
            <a:off x="7180264" y="3368675"/>
            <a:ext cx="231775" cy="203200"/>
          </a:xfrm>
          <a:prstGeom prst="line">
            <a:avLst/>
          </a:prstGeom>
          <a:noFill/>
          <a:ln w="19050">
            <a:solidFill>
              <a:schemeClr val="bg1"/>
            </a:solidFill>
            <a:round/>
            <a:headEnd/>
            <a:tailEnd type="arrow" w="med" len="med"/>
          </a:ln>
          <a:extLst>
            <a:ext uri="{909E8E84-426E-40DD-AFC4-6F175D3DCCD1}">
              <a14:hiddenFill xmlns:a14="http://schemas.microsoft.com/office/drawing/2010/main">
                <a:noFill/>
              </a14:hiddenFill>
            </a:ext>
          </a:extLst>
        </p:spPr>
        <p:txBody>
          <a:bodyPr/>
          <a:lstStyle/>
          <a:p>
            <a:endParaRPr lang="en-US"/>
          </a:p>
        </p:txBody>
      </p:sp>
      <p:sp>
        <p:nvSpPr>
          <p:cNvPr id="16407" name="Line 143"/>
          <p:cNvSpPr>
            <a:spLocks noChangeShapeType="1"/>
          </p:cNvSpPr>
          <p:nvPr/>
        </p:nvSpPr>
        <p:spPr bwMode="auto">
          <a:xfrm flipH="1">
            <a:off x="7212014" y="2438400"/>
            <a:ext cx="187325" cy="331788"/>
          </a:xfrm>
          <a:prstGeom prst="line">
            <a:avLst/>
          </a:prstGeom>
          <a:noFill/>
          <a:ln w="19050">
            <a:solidFill>
              <a:schemeClr val="bg1"/>
            </a:solidFill>
            <a:round/>
            <a:headEnd/>
            <a:tailEnd type="arrow" w="med" len="med"/>
          </a:ln>
          <a:extLst>
            <a:ext uri="{909E8E84-426E-40DD-AFC4-6F175D3DCCD1}">
              <a14:hiddenFill xmlns:a14="http://schemas.microsoft.com/office/drawing/2010/main">
                <a:noFill/>
              </a14:hiddenFill>
            </a:ext>
          </a:extLst>
        </p:spPr>
        <p:txBody>
          <a:bodyPr/>
          <a:lstStyle/>
          <a:p>
            <a:endParaRPr lang="en-US"/>
          </a:p>
        </p:txBody>
      </p:sp>
      <p:sp>
        <p:nvSpPr>
          <p:cNvPr id="16408" name="Text Box 135"/>
          <p:cNvSpPr txBox="1">
            <a:spLocks noChangeArrowheads="1"/>
          </p:cNvSpPr>
          <p:nvPr/>
        </p:nvSpPr>
        <p:spPr bwMode="auto">
          <a:xfrm>
            <a:off x="3084513" y="3903663"/>
            <a:ext cx="685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spcBef>
                <a:spcPct val="50000"/>
              </a:spcBef>
            </a:pPr>
            <a:r>
              <a:rPr lang="en-US" altLang="en-US" sz="2400">
                <a:solidFill>
                  <a:schemeClr val="bg1"/>
                </a:solidFill>
                <a:latin typeface="Symbol" panose="05050102010706020507" pitchFamily="18" charset="2"/>
              </a:rPr>
              <a:t>D</a:t>
            </a:r>
          </a:p>
        </p:txBody>
      </p:sp>
      <p:grpSp>
        <p:nvGrpSpPr>
          <p:cNvPr id="16409" name="Group 13"/>
          <p:cNvGrpSpPr>
            <a:grpSpLocks/>
          </p:cNvGrpSpPr>
          <p:nvPr/>
        </p:nvGrpSpPr>
        <p:grpSpPr bwMode="auto">
          <a:xfrm>
            <a:off x="3251201" y="1792289"/>
            <a:ext cx="1052513" cy="4751387"/>
            <a:chOff x="1008" y="144"/>
            <a:chExt cx="351" cy="1584"/>
          </a:xfrm>
        </p:grpSpPr>
        <p:grpSp>
          <p:nvGrpSpPr>
            <p:cNvPr id="16417" name="Group 14"/>
            <p:cNvGrpSpPr>
              <a:grpSpLocks/>
            </p:cNvGrpSpPr>
            <p:nvPr/>
          </p:nvGrpSpPr>
          <p:grpSpPr bwMode="auto">
            <a:xfrm>
              <a:off x="1008" y="144"/>
              <a:ext cx="344" cy="1584"/>
              <a:chOff x="1008" y="144"/>
              <a:chExt cx="344" cy="1584"/>
            </a:xfrm>
          </p:grpSpPr>
          <p:sp>
            <p:nvSpPr>
              <p:cNvPr id="16419" name="Line 126"/>
              <p:cNvSpPr>
                <a:spLocks noChangeShapeType="1"/>
              </p:cNvSpPr>
              <p:nvPr/>
            </p:nvSpPr>
            <p:spPr bwMode="auto">
              <a:xfrm>
                <a:off x="1152" y="432"/>
                <a:ext cx="0" cy="1152"/>
              </a:xfrm>
              <a:prstGeom prst="line">
                <a:avLst/>
              </a:prstGeom>
              <a:noFill/>
              <a:ln w="3810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6420" name="AutoShape 127"/>
              <p:cNvSpPr>
                <a:spLocks noChangeArrowheads="1"/>
              </p:cNvSpPr>
              <p:nvPr/>
            </p:nvSpPr>
            <p:spPr bwMode="auto">
              <a:xfrm>
                <a:off x="1080" y="1584"/>
                <a:ext cx="144" cy="144"/>
              </a:xfrm>
              <a:prstGeom prst="triangle">
                <a:avLst>
                  <a:gd name="adj" fmla="val 50000"/>
                </a:avLst>
              </a:prstGeom>
              <a:solidFill>
                <a:schemeClr val="accent1"/>
              </a:solidFill>
              <a:ln w="38100">
                <a:solidFill>
                  <a:schemeClr val="bg1"/>
                </a:solidFill>
                <a:miter lim="800000"/>
                <a:headEnd/>
                <a:tailEnd/>
              </a:ln>
            </p:spPr>
            <p:txBody>
              <a:bodyPr wrap="none" anchor="ct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endParaRPr lang="en-US" altLang="en-US" sz="2400">
                  <a:latin typeface="Arial" panose="020B0604020202020204" pitchFamily="34" charset="0"/>
                </a:endParaRPr>
              </a:p>
            </p:txBody>
          </p:sp>
          <p:sp>
            <p:nvSpPr>
              <p:cNvPr id="16421" name="AutoShape 128"/>
              <p:cNvSpPr>
                <a:spLocks noChangeArrowheads="1"/>
              </p:cNvSpPr>
              <p:nvPr/>
            </p:nvSpPr>
            <p:spPr bwMode="auto">
              <a:xfrm rot="-5400000">
                <a:off x="1158" y="364"/>
                <a:ext cx="144" cy="144"/>
              </a:xfrm>
              <a:prstGeom prst="triangle">
                <a:avLst>
                  <a:gd name="adj" fmla="val 50000"/>
                </a:avLst>
              </a:prstGeom>
              <a:solidFill>
                <a:schemeClr val="accent1"/>
              </a:solidFill>
              <a:ln w="38100">
                <a:solidFill>
                  <a:schemeClr val="bg1"/>
                </a:solidFill>
                <a:miter lim="800000"/>
                <a:headEnd/>
                <a:tailEnd/>
              </a:ln>
            </p:spPr>
            <p:txBody>
              <a:bodyPr vert="eaVert" wrap="none" anchor="ct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endParaRPr lang="en-US" altLang="en-US" sz="2400">
                  <a:latin typeface="Arial" panose="020B0604020202020204" pitchFamily="34" charset="0"/>
                </a:endParaRPr>
              </a:p>
            </p:txBody>
          </p:sp>
          <p:sp>
            <p:nvSpPr>
              <p:cNvPr id="16422" name="Oval 19"/>
              <p:cNvSpPr>
                <a:spLocks noChangeArrowheads="1"/>
              </p:cNvSpPr>
              <p:nvPr/>
            </p:nvSpPr>
            <p:spPr bwMode="auto">
              <a:xfrm>
                <a:off x="1304" y="376"/>
                <a:ext cx="48" cy="48"/>
              </a:xfrm>
              <a:prstGeom prst="ellipse">
                <a:avLst/>
              </a:prstGeom>
              <a:solidFill>
                <a:schemeClr val="accent1"/>
              </a:solidFill>
              <a:ln w="38100">
                <a:solidFill>
                  <a:schemeClr val="bg1"/>
                </a:solidFill>
                <a:round/>
                <a:headEnd/>
                <a:tailEnd/>
              </a:ln>
            </p:spPr>
            <p:txBody>
              <a:bodyPr wrap="none" anchor="ct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endParaRPr lang="en-US" altLang="en-US" sz="2400">
                  <a:latin typeface="Arial" panose="020B0604020202020204" pitchFamily="34" charset="0"/>
                </a:endParaRPr>
              </a:p>
            </p:txBody>
          </p:sp>
          <p:sp>
            <p:nvSpPr>
              <p:cNvPr id="16423" name="Oval 20"/>
              <p:cNvSpPr>
                <a:spLocks noChangeArrowheads="1"/>
              </p:cNvSpPr>
              <p:nvPr/>
            </p:nvSpPr>
            <p:spPr bwMode="auto">
              <a:xfrm>
                <a:off x="1303" y="452"/>
                <a:ext cx="48" cy="48"/>
              </a:xfrm>
              <a:prstGeom prst="ellipse">
                <a:avLst/>
              </a:prstGeom>
              <a:solidFill>
                <a:schemeClr val="accent1"/>
              </a:solidFill>
              <a:ln w="38100">
                <a:solidFill>
                  <a:schemeClr val="bg1"/>
                </a:solidFill>
                <a:round/>
                <a:headEnd/>
                <a:tailEnd/>
              </a:ln>
            </p:spPr>
            <p:txBody>
              <a:bodyPr wrap="none" anchor="ct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endParaRPr lang="en-US" altLang="en-US" sz="2400">
                  <a:latin typeface="Arial" panose="020B0604020202020204" pitchFamily="34" charset="0"/>
                </a:endParaRPr>
              </a:p>
            </p:txBody>
          </p:sp>
          <p:sp>
            <p:nvSpPr>
              <p:cNvPr id="16424" name="Line 131"/>
              <p:cNvSpPr>
                <a:spLocks noChangeShapeType="1"/>
              </p:cNvSpPr>
              <p:nvPr/>
            </p:nvSpPr>
            <p:spPr bwMode="auto">
              <a:xfrm>
                <a:off x="1352" y="325"/>
                <a:ext cx="0" cy="240"/>
              </a:xfrm>
              <a:prstGeom prst="line">
                <a:avLst/>
              </a:prstGeom>
              <a:noFill/>
              <a:ln w="3810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6425" name="Line 132"/>
              <p:cNvSpPr>
                <a:spLocks noChangeShapeType="1"/>
              </p:cNvSpPr>
              <p:nvPr/>
            </p:nvSpPr>
            <p:spPr bwMode="auto">
              <a:xfrm flipV="1">
                <a:off x="1008" y="1728"/>
                <a:ext cx="288" cy="0"/>
              </a:xfrm>
              <a:prstGeom prst="line">
                <a:avLst/>
              </a:prstGeom>
              <a:noFill/>
              <a:ln w="3810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6426" name="Line 144"/>
              <p:cNvSpPr>
                <a:spLocks noChangeShapeType="1"/>
              </p:cNvSpPr>
              <p:nvPr/>
            </p:nvSpPr>
            <p:spPr bwMode="auto">
              <a:xfrm>
                <a:off x="1152" y="144"/>
                <a:ext cx="0" cy="288"/>
              </a:xfrm>
              <a:prstGeom prst="line">
                <a:avLst/>
              </a:prstGeom>
              <a:noFill/>
              <a:ln w="63500">
                <a:solidFill>
                  <a:schemeClr val="bg1"/>
                </a:solidFill>
                <a:round/>
                <a:headEnd/>
                <a:tailEnd type="triangle" w="med" len="lg"/>
              </a:ln>
              <a:extLst>
                <a:ext uri="{909E8E84-426E-40DD-AFC4-6F175D3DCCD1}">
                  <a14:hiddenFill xmlns:a14="http://schemas.microsoft.com/office/drawing/2010/main">
                    <a:noFill/>
                  </a14:hiddenFill>
                </a:ext>
              </a:extLst>
            </p:spPr>
            <p:txBody>
              <a:bodyPr/>
              <a:lstStyle/>
              <a:p>
                <a:endParaRPr lang="en-US"/>
              </a:p>
            </p:txBody>
          </p:sp>
        </p:grpSp>
        <p:sp>
          <p:nvSpPr>
            <p:cNvPr id="16418" name="Freeform 15"/>
            <p:cNvSpPr>
              <a:spLocks/>
            </p:cNvSpPr>
            <p:nvPr/>
          </p:nvSpPr>
          <p:spPr bwMode="auto">
            <a:xfrm>
              <a:off x="1152" y="432"/>
              <a:ext cx="207" cy="1152"/>
            </a:xfrm>
            <a:custGeom>
              <a:avLst/>
              <a:gdLst>
                <a:gd name="T0" fmla="*/ 0 w 207"/>
                <a:gd name="T1" fmla="*/ 1152 h 1152"/>
                <a:gd name="T2" fmla="*/ 96 w 207"/>
                <a:gd name="T3" fmla="*/ 912 h 1152"/>
                <a:gd name="T4" fmla="*/ 158 w 207"/>
                <a:gd name="T5" fmla="*/ 754 h 1152"/>
                <a:gd name="T6" fmla="*/ 203 w 207"/>
                <a:gd name="T7" fmla="*/ 573 h 1152"/>
                <a:gd name="T8" fmla="*/ 181 w 207"/>
                <a:gd name="T9" fmla="*/ 381 h 1152"/>
                <a:gd name="T10" fmla="*/ 102 w 207"/>
                <a:gd name="T11" fmla="*/ 189 h 1152"/>
                <a:gd name="T12" fmla="*/ 0 w 207"/>
                <a:gd name="T13" fmla="*/ 0 h 1152"/>
                <a:gd name="T14" fmla="*/ 0 60000 65536"/>
                <a:gd name="T15" fmla="*/ 0 60000 65536"/>
                <a:gd name="T16" fmla="*/ 0 60000 65536"/>
                <a:gd name="T17" fmla="*/ 0 60000 65536"/>
                <a:gd name="T18" fmla="*/ 0 60000 65536"/>
                <a:gd name="T19" fmla="*/ 0 60000 65536"/>
                <a:gd name="T20" fmla="*/ 0 60000 65536"/>
                <a:gd name="T21" fmla="*/ 0 w 207"/>
                <a:gd name="T22" fmla="*/ 0 h 1152"/>
                <a:gd name="T23" fmla="*/ 207 w 207"/>
                <a:gd name="T24" fmla="*/ 1152 h 115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07" h="1152">
                  <a:moveTo>
                    <a:pt x="0" y="1152"/>
                  </a:moveTo>
                  <a:cubicBezTo>
                    <a:pt x="32" y="1072"/>
                    <a:pt x="70" y="978"/>
                    <a:pt x="96" y="912"/>
                  </a:cubicBezTo>
                  <a:cubicBezTo>
                    <a:pt x="122" y="846"/>
                    <a:pt x="140" y="810"/>
                    <a:pt x="158" y="754"/>
                  </a:cubicBezTo>
                  <a:cubicBezTo>
                    <a:pt x="176" y="698"/>
                    <a:pt x="199" y="635"/>
                    <a:pt x="203" y="573"/>
                  </a:cubicBezTo>
                  <a:cubicBezTo>
                    <a:pt x="207" y="511"/>
                    <a:pt x="198" y="445"/>
                    <a:pt x="181" y="381"/>
                  </a:cubicBezTo>
                  <a:cubicBezTo>
                    <a:pt x="164" y="317"/>
                    <a:pt x="132" y="252"/>
                    <a:pt x="102" y="189"/>
                  </a:cubicBezTo>
                  <a:cubicBezTo>
                    <a:pt x="72" y="126"/>
                    <a:pt x="21" y="40"/>
                    <a:pt x="0" y="0"/>
                  </a:cubicBezTo>
                </a:path>
              </a:pathLst>
            </a:custGeom>
            <a:noFill/>
            <a:ln w="38100">
              <a:solidFill>
                <a:schemeClr val="bg1"/>
              </a:solidFill>
              <a:prstDash val="dash"/>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grpSp>
      <p:sp>
        <p:nvSpPr>
          <p:cNvPr id="41" name="TextBox 40"/>
          <p:cNvSpPr txBox="1"/>
          <p:nvPr/>
        </p:nvSpPr>
        <p:spPr>
          <a:xfrm>
            <a:off x="2482851" y="207765"/>
            <a:ext cx="4257675" cy="819150"/>
          </a:xfrm>
          <a:prstGeom prst="rect">
            <a:avLst/>
          </a:prstGeom>
          <a:solidFill>
            <a:schemeClr val="tx1">
              <a:lumMod val="95000"/>
              <a:alpha val="62000"/>
            </a:schemeClr>
          </a:solidFill>
          <a:ln w="38100" cap="flat">
            <a:solidFill>
              <a:schemeClr val="bg1"/>
            </a:solidFill>
            <a:bevel/>
          </a:ln>
        </p:spPr>
        <p:txBody>
          <a:bodyPr anchor="ctr" anchorCtr="1"/>
          <a:lstStyle/>
          <a:p>
            <a:pPr algn="l" eaLnBrk="0" hangingPunct="0">
              <a:defRPr/>
            </a:pPr>
            <a:r>
              <a:rPr lang="en-US" sz="3600" b="1" dirty="0">
                <a:solidFill>
                  <a:schemeClr val="bg1"/>
                </a:solidFill>
                <a:latin typeface="Times New Roman" pitchFamily="18" charset="0"/>
                <a:cs typeface="Arial" charset="0"/>
              </a:rPr>
              <a:t>Euler Buckling</a:t>
            </a:r>
          </a:p>
        </p:txBody>
      </p:sp>
      <p:sp>
        <p:nvSpPr>
          <p:cNvPr id="42" name="Text Box 135"/>
          <p:cNvSpPr txBox="1">
            <a:spLocks noChangeArrowheads="1"/>
          </p:cNvSpPr>
          <p:nvPr/>
        </p:nvSpPr>
        <p:spPr bwMode="auto">
          <a:xfrm>
            <a:off x="3267075" y="1993900"/>
            <a:ext cx="685800" cy="457200"/>
          </a:xfrm>
          <a:prstGeom prst="rect">
            <a:avLst/>
          </a:prstGeom>
          <a:noFill/>
          <a:ln w="9525">
            <a:noFill/>
            <a:miter lim="800000"/>
            <a:headEnd/>
            <a:tailEnd/>
          </a:ln>
        </p:spPr>
        <p:txBody>
          <a:bodyPr>
            <a:spAutoFit/>
          </a:bodyPr>
          <a:lstStyle/>
          <a:p>
            <a:pPr algn="l">
              <a:spcBef>
                <a:spcPct val="50000"/>
              </a:spcBef>
              <a:defRPr/>
            </a:pPr>
            <a:r>
              <a:rPr lang="en-US" sz="2400" i="1" dirty="0">
                <a:solidFill>
                  <a:schemeClr val="bg1"/>
                </a:solidFill>
                <a:latin typeface="+mj-lt"/>
              </a:rPr>
              <a:t>P</a:t>
            </a:r>
          </a:p>
        </p:txBody>
      </p:sp>
      <p:sp>
        <p:nvSpPr>
          <p:cNvPr id="43" name="Slide Number Placeholder 42"/>
          <p:cNvSpPr>
            <a:spLocks noGrp="1"/>
          </p:cNvSpPr>
          <p:nvPr>
            <p:ph type="sldNum" sz="quarter" idx="11"/>
          </p:nvPr>
        </p:nvSpPr>
        <p:spPr/>
        <p:txBody>
          <a:bodyP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eaLnBrk="1" hangingPunct="1"/>
            <a:fld id="{C7E22CCA-8502-4912-9F49-00C448D838C2}" type="slidenum">
              <a:rPr lang="en-US" altLang="en-US" sz="1200">
                <a:solidFill>
                  <a:srgbClr val="BCBCBC"/>
                </a:solidFill>
                <a:latin typeface="Times New Roman" panose="02020603050405020304" pitchFamily="18" charset="0"/>
              </a:rPr>
              <a:pPr eaLnBrk="1" hangingPunct="1"/>
              <a:t>13</a:t>
            </a:fld>
            <a:endParaRPr lang="en-US" altLang="en-US" sz="1200">
              <a:solidFill>
                <a:srgbClr val="BCBCBC"/>
              </a:solidFill>
              <a:latin typeface="Times New Roman" panose="02020603050405020304" pitchFamily="18" charset="0"/>
            </a:endParaRPr>
          </a:p>
        </p:txBody>
      </p:sp>
      <p:sp>
        <p:nvSpPr>
          <p:cNvPr id="44" name="Footer Placeholder 43"/>
          <p:cNvSpPr>
            <a:spLocks noGrp="1"/>
          </p:cNvSpPr>
          <p:nvPr>
            <p:ph type="ftr" sz="quarter" idx="10"/>
          </p:nvPr>
        </p:nvSpPr>
        <p:spPr/>
        <p:txBody>
          <a:bodyPr/>
          <a:lstStyle/>
          <a:p>
            <a:pPr>
              <a:defRPr/>
            </a:pPr>
            <a:r>
              <a:rPr lang="en-US"/>
              <a:t>Compression Theory</a:t>
            </a:r>
          </a:p>
        </p:txBody>
      </p:sp>
      <p:sp>
        <p:nvSpPr>
          <p:cNvPr id="16414" name="Line 47"/>
          <p:cNvSpPr>
            <a:spLocks noChangeShapeType="1"/>
          </p:cNvSpPr>
          <p:nvPr/>
        </p:nvSpPr>
        <p:spPr bwMode="auto">
          <a:xfrm flipH="1">
            <a:off x="4300538" y="4314825"/>
            <a:ext cx="671512" cy="0"/>
          </a:xfrm>
          <a:prstGeom prst="line">
            <a:avLst/>
          </a:prstGeom>
          <a:noFill/>
          <a:ln w="28575">
            <a:solidFill>
              <a:schemeClr val="bg1"/>
            </a:solidFill>
            <a:round/>
            <a:headEnd/>
            <a:tailEnd type="arrow" w="med" len="med"/>
          </a:ln>
          <a:extLst>
            <a:ext uri="{909E8E84-426E-40DD-AFC4-6F175D3DCCD1}">
              <a14:hiddenFill xmlns:a14="http://schemas.microsoft.com/office/drawing/2010/main">
                <a:noFill/>
              </a14:hiddenFill>
            </a:ext>
          </a:extLst>
        </p:spPr>
        <p:txBody>
          <a:bodyPr/>
          <a:lstStyle/>
          <a:p>
            <a:endParaRPr lang="en-US"/>
          </a:p>
        </p:txBody>
      </p:sp>
      <p:sp>
        <p:nvSpPr>
          <p:cNvPr id="16415" name="Line 51"/>
          <p:cNvSpPr>
            <a:spLocks noChangeShapeType="1"/>
          </p:cNvSpPr>
          <p:nvPr/>
        </p:nvSpPr>
        <p:spPr bwMode="auto">
          <a:xfrm>
            <a:off x="3062288" y="4310063"/>
            <a:ext cx="614362" cy="0"/>
          </a:xfrm>
          <a:prstGeom prst="line">
            <a:avLst/>
          </a:prstGeom>
          <a:noFill/>
          <a:ln w="28575">
            <a:solidFill>
              <a:schemeClr val="bg1"/>
            </a:solidFill>
            <a:round/>
            <a:headEnd/>
            <a:tailEnd type="arrow" w="med" len="med"/>
          </a:ln>
          <a:extLst>
            <a:ext uri="{909E8E84-426E-40DD-AFC4-6F175D3DCCD1}">
              <a14:hiddenFill xmlns:a14="http://schemas.microsoft.com/office/drawing/2010/main">
                <a:noFill/>
              </a14:hiddenFill>
            </a:ext>
          </a:extLst>
        </p:spPr>
        <p:txBody>
          <a:bodyPr/>
          <a:lstStyle/>
          <a:p>
            <a:endParaRPr lang="en-US"/>
          </a:p>
        </p:txBody>
      </p:sp>
      <p:sp>
        <p:nvSpPr>
          <p:cNvPr id="16416" name="Line 43"/>
          <p:cNvSpPr>
            <a:spLocks noChangeShapeType="1"/>
          </p:cNvSpPr>
          <p:nvPr/>
        </p:nvSpPr>
        <p:spPr bwMode="auto">
          <a:xfrm>
            <a:off x="3671888" y="4314825"/>
            <a:ext cx="628650" cy="0"/>
          </a:xfrm>
          <a:prstGeom prst="line">
            <a:avLst/>
          </a:prstGeom>
          <a:noFill/>
          <a:ln w="28575">
            <a:solidFill>
              <a:schemeClr val="bg1"/>
            </a:solidFill>
            <a:round/>
            <a:headEnd/>
            <a:tailEnd/>
          </a:ln>
          <a:extLst>
            <a:ext uri="{909E8E84-426E-40DD-AFC4-6F175D3DCCD1}">
              <a14:hiddenFill xmlns:a14="http://schemas.microsoft.com/office/drawing/2010/main">
                <a:noFill/>
              </a14:hiddenFill>
            </a:ext>
          </a:extLst>
        </p:spPr>
        <p:txBody>
          <a:bodyPr rot="10800000" wrap="none"/>
          <a:lstStyle/>
          <a:p>
            <a:endParaRPr lang="en-US"/>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TextBox 30"/>
          <p:cNvSpPr txBox="1"/>
          <p:nvPr/>
        </p:nvSpPr>
        <p:spPr>
          <a:xfrm>
            <a:off x="3163888" y="3876676"/>
            <a:ext cx="6764337" cy="2540000"/>
          </a:xfrm>
          <a:prstGeom prst="rect">
            <a:avLst/>
          </a:prstGeom>
          <a:solidFill>
            <a:schemeClr val="tx1"/>
          </a:solidFill>
          <a:ln w="38100" cap="flat">
            <a:solidFill>
              <a:schemeClr val="bg1"/>
            </a:solidFill>
            <a:bevel/>
          </a:ln>
        </p:spPr>
        <p:txBody>
          <a:bodyPr anchor="ctr" anchorCtr="1"/>
          <a:lstStyle/>
          <a:p>
            <a:pPr algn="l" eaLnBrk="0" hangingPunct="0">
              <a:defRPr/>
            </a:pPr>
            <a:endParaRPr lang="en-US" sz="2400" dirty="0">
              <a:solidFill>
                <a:schemeClr val="bg1"/>
              </a:solidFill>
              <a:latin typeface="Times New Roman" pitchFamily="18" charset="0"/>
              <a:cs typeface="+mn-cs"/>
            </a:endParaRPr>
          </a:p>
        </p:txBody>
      </p:sp>
      <p:pic>
        <p:nvPicPr>
          <p:cNvPr id="17411" name="Picture 19" descr="Pex Pey"/>
          <p:cNvPicPr preferRelativeResize="0">
            <a:picLocks noChangeAspect="1" noChangeArrowheads="1"/>
          </p:cNvPicPr>
          <p:nvPr/>
        </p:nvPicPr>
        <p:blipFill>
          <a:blip r:embed="rId3" cstate="print">
            <a:extLst>
              <a:ext uri="{28A0092B-C50C-407E-A947-70E740481C1C}">
                <a14:useLocalDpi xmlns:a14="http://schemas.microsoft.com/office/drawing/2010/main" val="0"/>
              </a:ext>
            </a:extLst>
          </a:blip>
          <a:srcRect l="32454" t="22235" r="20636" b="15411"/>
          <a:stretch>
            <a:fillRect/>
          </a:stretch>
        </p:blipFill>
        <p:spPr bwMode="auto">
          <a:xfrm>
            <a:off x="4311651" y="3995739"/>
            <a:ext cx="1782763" cy="1830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412" name="TextBox 15"/>
          <p:cNvSpPr txBox="1">
            <a:spLocks noChangeArrowheads="1"/>
          </p:cNvSpPr>
          <p:nvPr/>
        </p:nvSpPr>
        <p:spPr bwMode="auto">
          <a:xfrm>
            <a:off x="3160713" y="1458513"/>
            <a:ext cx="4594225" cy="860425"/>
          </a:xfrm>
          <a:prstGeom prst="rect">
            <a:avLst/>
          </a:prstGeom>
          <a:solidFill>
            <a:srgbClr val="F2F2F2">
              <a:alpha val="61960"/>
            </a:srgbClr>
          </a:solidFill>
          <a:ln w="38100">
            <a:solidFill>
              <a:schemeClr val="bg1"/>
            </a:solidFill>
            <a:bevel/>
            <a:headEnd/>
            <a:tailEnd/>
          </a:ln>
        </p:spPr>
        <p:txBody>
          <a:bodyPr anchor="ctr">
            <a:spAutoFit/>
          </a:bodyP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a:r>
              <a:rPr lang="en-US" altLang="en-US" sz="2400" dirty="0">
                <a:solidFill>
                  <a:schemeClr val="bg1"/>
                </a:solidFill>
                <a:latin typeface="Times New Roman" panose="02020603050405020304" pitchFamily="18" charset="0"/>
              </a:rPr>
              <a:t>Dependent on </a:t>
            </a:r>
            <a:r>
              <a:rPr lang="en-US" altLang="en-US" sz="2400" i="1" dirty="0" err="1">
                <a:solidFill>
                  <a:schemeClr val="bg1"/>
                </a:solidFill>
                <a:latin typeface="Times New Roman" panose="02020603050405020304" pitchFamily="18" charset="0"/>
              </a:rPr>
              <a:t>I</a:t>
            </a:r>
            <a:r>
              <a:rPr lang="en-US" altLang="en-US" sz="2400" i="1" baseline="-25000" dirty="0" err="1">
                <a:solidFill>
                  <a:schemeClr val="bg1"/>
                </a:solidFill>
                <a:latin typeface="Times New Roman" panose="02020603050405020304" pitchFamily="18" charset="0"/>
              </a:rPr>
              <a:t>min</a:t>
            </a:r>
            <a:r>
              <a:rPr lang="en-US" altLang="en-US" sz="2400" dirty="0">
                <a:solidFill>
                  <a:schemeClr val="bg1"/>
                </a:solidFill>
                <a:latin typeface="Times New Roman" panose="02020603050405020304" pitchFamily="18" charset="0"/>
              </a:rPr>
              <a:t> and </a:t>
            </a:r>
            <a:r>
              <a:rPr lang="en-US" altLang="en-US" sz="2400" i="1" dirty="0">
                <a:solidFill>
                  <a:schemeClr val="bg1"/>
                </a:solidFill>
                <a:latin typeface="Times New Roman" panose="02020603050405020304" pitchFamily="18" charset="0"/>
              </a:rPr>
              <a:t>L</a:t>
            </a:r>
            <a:r>
              <a:rPr lang="en-US" altLang="en-US" sz="2400" baseline="30000" dirty="0">
                <a:solidFill>
                  <a:schemeClr val="bg1"/>
                </a:solidFill>
                <a:latin typeface="Times New Roman" panose="02020603050405020304" pitchFamily="18" charset="0"/>
              </a:rPr>
              <a:t>2</a:t>
            </a:r>
            <a:r>
              <a:rPr lang="en-US" altLang="en-US" sz="2400" dirty="0">
                <a:solidFill>
                  <a:schemeClr val="bg1"/>
                </a:solidFill>
                <a:latin typeface="Times New Roman" panose="02020603050405020304" pitchFamily="18" charset="0"/>
              </a:rPr>
              <a:t>.</a:t>
            </a:r>
          </a:p>
          <a:p>
            <a:pPr algn="l"/>
            <a:r>
              <a:rPr lang="en-US" altLang="en-US" sz="2400" dirty="0">
                <a:solidFill>
                  <a:schemeClr val="bg1"/>
                </a:solidFill>
                <a:latin typeface="Times New Roman" panose="02020603050405020304" pitchFamily="18" charset="0"/>
              </a:rPr>
              <a:t>Independent of </a:t>
            </a:r>
            <a:r>
              <a:rPr lang="en-US" altLang="en-US" sz="2400" i="1" dirty="0" err="1">
                <a:solidFill>
                  <a:schemeClr val="bg1"/>
                </a:solidFill>
                <a:latin typeface="Times New Roman" panose="02020603050405020304" pitchFamily="18" charset="0"/>
              </a:rPr>
              <a:t>F</a:t>
            </a:r>
            <a:r>
              <a:rPr lang="en-US" altLang="en-US" sz="2400" i="1" baseline="-25000" dirty="0" err="1">
                <a:solidFill>
                  <a:schemeClr val="bg1"/>
                </a:solidFill>
                <a:latin typeface="Times New Roman" panose="02020603050405020304" pitchFamily="18" charset="0"/>
              </a:rPr>
              <a:t>y</a:t>
            </a:r>
            <a:r>
              <a:rPr lang="en-US" altLang="en-US" sz="2400" i="1" baseline="-25000" dirty="0">
                <a:solidFill>
                  <a:schemeClr val="bg1"/>
                </a:solidFill>
                <a:latin typeface="Times New Roman" panose="02020603050405020304" pitchFamily="18" charset="0"/>
              </a:rPr>
              <a:t>.</a:t>
            </a:r>
            <a:endParaRPr lang="en-US" altLang="en-US" sz="2400" dirty="0">
              <a:solidFill>
                <a:schemeClr val="bg1"/>
              </a:solidFill>
              <a:latin typeface="Times New Roman" panose="02020603050405020304" pitchFamily="18" charset="0"/>
            </a:endParaRPr>
          </a:p>
        </p:txBody>
      </p:sp>
      <p:sp>
        <p:nvSpPr>
          <p:cNvPr id="17413" name="Text Box 41"/>
          <p:cNvSpPr txBox="1">
            <a:spLocks noChangeArrowheads="1"/>
          </p:cNvSpPr>
          <p:nvPr/>
        </p:nvSpPr>
        <p:spPr bwMode="auto">
          <a:xfrm>
            <a:off x="4684713" y="5953125"/>
            <a:ext cx="685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spcBef>
                <a:spcPct val="50000"/>
              </a:spcBef>
            </a:pPr>
            <a:r>
              <a:rPr lang="en-US" altLang="en-US" sz="2400" i="1">
                <a:solidFill>
                  <a:schemeClr val="bg1"/>
                </a:solidFill>
                <a:latin typeface="Times New Roman" panose="02020603050405020304" pitchFamily="18" charset="0"/>
              </a:rPr>
              <a:t>L</a:t>
            </a:r>
          </a:p>
        </p:txBody>
      </p:sp>
      <p:sp>
        <p:nvSpPr>
          <p:cNvPr id="17414" name="Text Box 42"/>
          <p:cNvSpPr txBox="1">
            <a:spLocks noChangeArrowheads="1"/>
          </p:cNvSpPr>
          <p:nvPr/>
        </p:nvSpPr>
        <p:spPr bwMode="auto">
          <a:xfrm>
            <a:off x="3248025" y="4167188"/>
            <a:ext cx="636588"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spcBef>
                <a:spcPct val="50000"/>
              </a:spcBef>
            </a:pPr>
            <a:r>
              <a:rPr lang="en-US" altLang="en-US" sz="2400" i="1">
                <a:solidFill>
                  <a:schemeClr val="bg1"/>
                </a:solidFill>
                <a:latin typeface="Times New Roman" panose="02020603050405020304" pitchFamily="18" charset="0"/>
              </a:rPr>
              <a:t>P</a:t>
            </a:r>
            <a:r>
              <a:rPr lang="en-US" altLang="en-US" sz="2400" i="1" baseline="-25000">
                <a:solidFill>
                  <a:schemeClr val="bg1"/>
                </a:solidFill>
                <a:latin typeface="Times New Roman" panose="02020603050405020304" pitchFamily="18" charset="0"/>
              </a:rPr>
              <a:t>E</a:t>
            </a:r>
          </a:p>
        </p:txBody>
      </p:sp>
      <p:graphicFrame>
        <p:nvGraphicFramePr>
          <p:cNvPr id="17415" name="Object 3"/>
          <p:cNvGraphicFramePr>
            <a:graphicFrameLocks noChangeAspect="1"/>
          </p:cNvGraphicFramePr>
          <p:nvPr/>
        </p:nvGraphicFramePr>
        <p:xfrm>
          <a:off x="5133976" y="4100514"/>
          <a:ext cx="701675" cy="681037"/>
        </p:xfrm>
        <a:graphic>
          <a:graphicData uri="http://schemas.openxmlformats.org/presentationml/2006/ole">
            <mc:AlternateContent xmlns:mc="http://schemas.openxmlformats.org/markup-compatibility/2006">
              <mc:Choice xmlns:v="urn:schemas-microsoft-com:vml" Requires="v">
                <p:oleObj name="Equation" r:id="rId4" imgW="431613" imgH="418918" progId="Equation.3">
                  <p:embed/>
                </p:oleObj>
              </mc:Choice>
              <mc:Fallback>
                <p:oleObj name="Equation" r:id="rId4" imgW="431613" imgH="418918" progId="Equation.3">
                  <p:embed/>
                  <p:pic>
                    <p:nvPicPr>
                      <p:cNvPr id="0" name="Object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133976" y="4100514"/>
                        <a:ext cx="701675" cy="6810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17416" name="Object 4"/>
          <p:cNvGraphicFramePr>
            <a:graphicFrameLocks noChangeAspect="1"/>
          </p:cNvGraphicFramePr>
          <p:nvPr/>
        </p:nvGraphicFramePr>
        <p:xfrm>
          <a:off x="6969126" y="4733926"/>
          <a:ext cx="722313" cy="701675"/>
        </p:xfrm>
        <a:graphic>
          <a:graphicData uri="http://schemas.openxmlformats.org/presentationml/2006/ole">
            <mc:AlternateContent xmlns:mc="http://schemas.openxmlformats.org/markup-compatibility/2006">
              <mc:Choice xmlns:v="urn:schemas-microsoft-com:vml" Requires="v">
                <p:oleObj name="Equation" r:id="rId6" imgW="444307" imgH="431613" progId="Equation.3">
                  <p:embed/>
                </p:oleObj>
              </mc:Choice>
              <mc:Fallback>
                <p:oleObj name="Equation" r:id="rId6" imgW="444307" imgH="431613" progId="Equation.3">
                  <p:embed/>
                  <p:pic>
                    <p:nvPicPr>
                      <p:cNvPr id="0" name="Object 4"/>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969126" y="4733926"/>
                        <a:ext cx="722313"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7417" name="Line 54"/>
          <p:cNvSpPr>
            <a:spLocks noChangeShapeType="1"/>
          </p:cNvSpPr>
          <p:nvPr/>
        </p:nvSpPr>
        <p:spPr bwMode="auto">
          <a:xfrm flipH="1">
            <a:off x="4702176" y="4348163"/>
            <a:ext cx="422275" cy="355600"/>
          </a:xfrm>
          <a:prstGeom prst="line">
            <a:avLst/>
          </a:prstGeom>
          <a:noFill/>
          <a:ln w="19050">
            <a:solidFill>
              <a:schemeClr val="bg1"/>
            </a:solidFill>
            <a:round/>
            <a:headEnd/>
            <a:tailEnd type="arrow" w="med" len="med"/>
          </a:ln>
          <a:extLst>
            <a:ext uri="{909E8E84-426E-40DD-AFC4-6F175D3DCCD1}">
              <a14:hiddenFill xmlns:a14="http://schemas.microsoft.com/office/drawing/2010/main">
                <a:noFill/>
              </a14:hiddenFill>
            </a:ext>
          </a:extLst>
        </p:spPr>
        <p:txBody>
          <a:bodyPr/>
          <a:lstStyle/>
          <a:p>
            <a:endParaRPr lang="en-US"/>
          </a:p>
        </p:txBody>
      </p:sp>
      <p:sp>
        <p:nvSpPr>
          <p:cNvPr id="17418" name="Line 55"/>
          <p:cNvSpPr>
            <a:spLocks noChangeShapeType="1"/>
          </p:cNvSpPr>
          <p:nvPr/>
        </p:nvSpPr>
        <p:spPr bwMode="auto">
          <a:xfrm flipH="1">
            <a:off x="5514976" y="5038726"/>
            <a:ext cx="1457325" cy="676275"/>
          </a:xfrm>
          <a:prstGeom prst="line">
            <a:avLst/>
          </a:prstGeom>
          <a:noFill/>
          <a:ln w="19050">
            <a:solidFill>
              <a:schemeClr val="bg1"/>
            </a:solidFill>
            <a:round/>
            <a:headEnd/>
            <a:tailEnd type="arrow" w="med" len="med"/>
          </a:ln>
          <a:extLst>
            <a:ext uri="{909E8E84-426E-40DD-AFC4-6F175D3DCCD1}">
              <a14:hiddenFill xmlns:a14="http://schemas.microsoft.com/office/drawing/2010/main">
                <a:noFill/>
              </a14:hiddenFill>
            </a:ext>
          </a:extLst>
        </p:spPr>
        <p:txBody>
          <a:bodyPr/>
          <a:lstStyle/>
          <a:p>
            <a:endParaRPr lang="en-US"/>
          </a:p>
        </p:txBody>
      </p:sp>
      <p:sp>
        <p:nvSpPr>
          <p:cNvPr id="17419" name="Text Box 57"/>
          <p:cNvSpPr txBox="1">
            <a:spLocks noChangeArrowheads="1"/>
          </p:cNvSpPr>
          <p:nvPr/>
        </p:nvSpPr>
        <p:spPr bwMode="auto">
          <a:xfrm>
            <a:off x="6424613" y="5260976"/>
            <a:ext cx="2290762"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spcBef>
                <a:spcPct val="50000"/>
              </a:spcBef>
            </a:pPr>
            <a:r>
              <a:rPr lang="en-US" altLang="en-US" sz="2000">
                <a:solidFill>
                  <a:schemeClr val="bg1"/>
                </a:solidFill>
                <a:latin typeface="Times New Roman" panose="02020603050405020304" pitchFamily="18" charset="0"/>
              </a:rPr>
              <a:t>Minor axis buckling</a:t>
            </a:r>
          </a:p>
        </p:txBody>
      </p:sp>
      <p:sp>
        <p:nvSpPr>
          <p:cNvPr id="33" name="TextBox 32"/>
          <p:cNvSpPr txBox="1"/>
          <p:nvPr/>
        </p:nvSpPr>
        <p:spPr>
          <a:xfrm>
            <a:off x="3160713" y="2626520"/>
            <a:ext cx="6767512" cy="860425"/>
          </a:xfrm>
          <a:prstGeom prst="rect">
            <a:avLst/>
          </a:prstGeom>
          <a:solidFill>
            <a:schemeClr val="tx1">
              <a:lumMod val="95000"/>
              <a:alpha val="62000"/>
            </a:schemeClr>
          </a:solidFill>
          <a:ln w="38100" cap="flat">
            <a:solidFill>
              <a:schemeClr val="bg1"/>
            </a:solidFill>
            <a:bevel/>
          </a:ln>
        </p:spPr>
        <p:txBody>
          <a:bodyPr anchor="ctr" anchorCtr="1">
            <a:spAutoFit/>
          </a:bodyPr>
          <a:lstStyle/>
          <a:p>
            <a:pPr algn="l" eaLnBrk="0" hangingPunct="0">
              <a:defRPr/>
            </a:pPr>
            <a:r>
              <a:rPr lang="en-US" sz="2400" dirty="0">
                <a:solidFill>
                  <a:schemeClr val="bg1"/>
                </a:solidFill>
                <a:latin typeface="Times New Roman" pitchFamily="18" charset="0"/>
                <a:cs typeface="Arial" charset="0"/>
              </a:rPr>
              <a:t>For similar unbraced length in each direction, </a:t>
            </a:r>
          </a:p>
          <a:p>
            <a:pPr algn="l" eaLnBrk="0" hangingPunct="0">
              <a:defRPr/>
            </a:pPr>
            <a:r>
              <a:rPr lang="en-US" sz="2400" dirty="0">
                <a:solidFill>
                  <a:schemeClr val="bg1"/>
                </a:solidFill>
                <a:latin typeface="Times New Roman" pitchFamily="18" charset="0"/>
                <a:cs typeface="Arial" charset="0"/>
              </a:rPr>
              <a:t>“minor axis” (</a:t>
            </a:r>
            <a:r>
              <a:rPr lang="en-US" sz="2400" i="1" dirty="0" err="1">
                <a:solidFill>
                  <a:schemeClr val="bg1"/>
                </a:solidFill>
                <a:latin typeface="Times New Roman" pitchFamily="18" charset="0"/>
                <a:cs typeface="Arial" charset="0"/>
              </a:rPr>
              <a:t>I</a:t>
            </a:r>
            <a:r>
              <a:rPr lang="en-US" sz="2400" i="1" baseline="-25000" dirty="0" err="1">
                <a:solidFill>
                  <a:schemeClr val="bg1"/>
                </a:solidFill>
                <a:latin typeface="Times New Roman" pitchFamily="18" charset="0"/>
                <a:cs typeface="Arial" charset="0"/>
              </a:rPr>
              <a:t>y</a:t>
            </a:r>
            <a:r>
              <a:rPr lang="en-US" sz="2400" dirty="0">
                <a:solidFill>
                  <a:schemeClr val="bg1"/>
                </a:solidFill>
                <a:latin typeface="Times New Roman" pitchFamily="18" charset="0"/>
                <a:cs typeface="Arial" charset="0"/>
              </a:rPr>
              <a:t> in a W-shape) will control strength.</a:t>
            </a:r>
          </a:p>
        </p:txBody>
      </p:sp>
      <p:sp>
        <p:nvSpPr>
          <p:cNvPr id="19" name="Slide Number Placeholder 18"/>
          <p:cNvSpPr txBox="1">
            <a:spLocks noGrp="1"/>
          </p:cNvSpPr>
          <p:nvPr/>
        </p:nvSpPr>
        <p:spPr>
          <a:xfrm>
            <a:off x="10976659" y="6410325"/>
            <a:ext cx="762000" cy="365125"/>
          </a:xfrm>
          <a:prstGeom prst="rect">
            <a:avLst/>
          </a:prstGeom>
          <a:noFill/>
        </p:spPr>
        <p:txBody>
          <a:bodyPr lIns="0" rIns="0" anchor="b"/>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r" eaLnBrk="1" hangingPunct="1"/>
            <a:fld id="{92CE0F9C-D1F6-4C4B-A58B-753EEC191E97}" type="slidenum">
              <a:rPr lang="en-US" altLang="en-US" sz="1200">
                <a:solidFill>
                  <a:srgbClr val="BCBCBC"/>
                </a:solidFill>
                <a:latin typeface="Times New Roman" panose="02020603050405020304" pitchFamily="18" charset="0"/>
              </a:rPr>
              <a:pPr algn="r" eaLnBrk="1" hangingPunct="1"/>
              <a:t>14</a:t>
            </a:fld>
            <a:endParaRPr lang="en-US" altLang="en-US" sz="1200" dirty="0">
              <a:solidFill>
                <a:srgbClr val="BCBCBC"/>
              </a:solidFill>
              <a:latin typeface="Times New Roman" panose="02020603050405020304" pitchFamily="18" charset="0"/>
            </a:endParaRPr>
          </a:p>
        </p:txBody>
      </p:sp>
      <p:sp>
        <p:nvSpPr>
          <p:cNvPr id="20" name="Footer Placeholder 19"/>
          <p:cNvSpPr txBox="1">
            <a:spLocks noGrp="1"/>
          </p:cNvSpPr>
          <p:nvPr/>
        </p:nvSpPr>
        <p:spPr>
          <a:xfrm>
            <a:off x="4648200" y="6416676"/>
            <a:ext cx="2895600" cy="365125"/>
          </a:xfrm>
          <a:prstGeom prst="rect">
            <a:avLst/>
          </a:prstGeom>
          <a:noFill/>
        </p:spPr>
        <p:txBody>
          <a:bodyPr anchor="b"/>
          <a:lstStyle/>
          <a:p>
            <a:pPr>
              <a:defRPr/>
            </a:pPr>
            <a:r>
              <a:rPr lang="en-US" sz="1200">
                <a:solidFill>
                  <a:schemeClr val="tx1">
                    <a:shade val="50000"/>
                  </a:schemeClr>
                </a:solidFill>
                <a:latin typeface="Times New Roman" pitchFamily="18" charset="0"/>
                <a:cs typeface="+mn-cs"/>
              </a:rPr>
              <a:t>Compression Theory</a:t>
            </a:r>
          </a:p>
        </p:txBody>
      </p:sp>
      <p:sp>
        <p:nvSpPr>
          <p:cNvPr id="17423" name="Text Box 56"/>
          <p:cNvSpPr txBox="1">
            <a:spLocks noChangeArrowheads="1"/>
          </p:cNvSpPr>
          <p:nvPr/>
        </p:nvSpPr>
        <p:spPr bwMode="auto">
          <a:xfrm>
            <a:off x="5819775" y="4252914"/>
            <a:ext cx="281940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spcBef>
                <a:spcPct val="50000"/>
              </a:spcBef>
            </a:pPr>
            <a:r>
              <a:rPr lang="en-US" altLang="en-US" sz="2000">
                <a:solidFill>
                  <a:schemeClr val="bg1"/>
                </a:solidFill>
                <a:latin typeface="Times New Roman" panose="02020603050405020304" pitchFamily="18" charset="0"/>
              </a:rPr>
              <a:t>Major axis buckling</a:t>
            </a:r>
          </a:p>
        </p:txBody>
      </p:sp>
      <p:sp>
        <p:nvSpPr>
          <p:cNvPr id="17424" name="Freeform 17"/>
          <p:cNvSpPr>
            <a:spLocks/>
          </p:cNvSpPr>
          <p:nvPr/>
        </p:nvSpPr>
        <p:spPr bwMode="auto">
          <a:xfrm>
            <a:off x="3676650" y="4105276"/>
            <a:ext cx="3155950" cy="1819275"/>
          </a:xfrm>
          <a:custGeom>
            <a:avLst/>
            <a:gdLst>
              <a:gd name="T0" fmla="*/ 0 w 2748"/>
              <a:gd name="T1" fmla="*/ 0 h 1140"/>
              <a:gd name="T2" fmla="*/ 0 w 2748"/>
              <a:gd name="T3" fmla="*/ 2147483647 h 1140"/>
              <a:gd name="T4" fmla="*/ 2147483647 w 2748"/>
              <a:gd name="T5" fmla="*/ 2147483647 h 1140"/>
              <a:gd name="T6" fmla="*/ 0 60000 65536"/>
              <a:gd name="T7" fmla="*/ 0 60000 65536"/>
              <a:gd name="T8" fmla="*/ 0 60000 65536"/>
              <a:gd name="T9" fmla="*/ 0 w 2748"/>
              <a:gd name="T10" fmla="*/ 0 h 1140"/>
              <a:gd name="T11" fmla="*/ 2748 w 2748"/>
              <a:gd name="T12" fmla="*/ 1140 h 1140"/>
            </a:gdLst>
            <a:ahLst/>
            <a:cxnLst>
              <a:cxn ang="T6">
                <a:pos x="T0" y="T1"/>
              </a:cxn>
              <a:cxn ang="T7">
                <a:pos x="T2" y="T3"/>
              </a:cxn>
              <a:cxn ang="T8">
                <a:pos x="T4" y="T5"/>
              </a:cxn>
            </a:cxnLst>
            <a:rect l="T9" t="T10" r="T11" b="T12"/>
            <a:pathLst>
              <a:path w="2748" h="1140">
                <a:moveTo>
                  <a:pt x="0" y="0"/>
                </a:moveTo>
                <a:lnTo>
                  <a:pt x="0" y="1140"/>
                </a:lnTo>
                <a:lnTo>
                  <a:pt x="2748" y="1140"/>
                </a:lnTo>
              </a:path>
            </a:pathLst>
          </a:custGeom>
          <a:noFill/>
          <a:ln w="28575" cap="flat" cmpd="sng">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rot="10800000" wrap="none"/>
          <a:lstStyle/>
          <a:p>
            <a:endParaRPr lang="en-US"/>
          </a:p>
        </p:txBody>
      </p:sp>
      <p:sp>
        <p:nvSpPr>
          <p:cNvPr id="18" name="TextBox 17"/>
          <p:cNvSpPr txBox="1"/>
          <p:nvPr/>
        </p:nvSpPr>
        <p:spPr>
          <a:xfrm>
            <a:off x="3160713" y="325439"/>
            <a:ext cx="4257675" cy="819150"/>
          </a:xfrm>
          <a:prstGeom prst="rect">
            <a:avLst/>
          </a:prstGeom>
          <a:solidFill>
            <a:schemeClr val="tx1">
              <a:lumMod val="95000"/>
              <a:alpha val="62000"/>
            </a:schemeClr>
          </a:solidFill>
          <a:ln w="38100" cap="flat">
            <a:solidFill>
              <a:schemeClr val="bg1"/>
            </a:solidFill>
            <a:bevel/>
          </a:ln>
        </p:spPr>
        <p:txBody>
          <a:bodyPr anchor="ctr" anchorCtr="1"/>
          <a:lstStyle/>
          <a:p>
            <a:pPr algn="l" eaLnBrk="0" hangingPunct="0">
              <a:defRPr/>
            </a:pPr>
            <a:r>
              <a:rPr lang="en-US" sz="3600" b="1">
                <a:solidFill>
                  <a:schemeClr val="bg1"/>
                </a:solidFill>
                <a:latin typeface="Times New Roman" pitchFamily="18" charset="0"/>
                <a:cs typeface="Arial" charset="0"/>
              </a:rPr>
              <a:t>Euler Buckling</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p:nvPr/>
        </p:nvSpPr>
        <p:spPr>
          <a:xfrm>
            <a:off x="3933825" y="3059575"/>
            <a:ext cx="5862638" cy="1379538"/>
          </a:xfrm>
          <a:prstGeom prst="rect">
            <a:avLst/>
          </a:prstGeom>
          <a:solidFill>
            <a:schemeClr val="tx1">
              <a:lumMod val="95000"/>
              <a:alpha val="62000"/>
            </a:schemeClr>
          </a:solidFill>
          <a:ln w="38100" cap="flat">
            <a:solidFill>
              <a:schemeClr val="bg1"/>
            </a:solidFill>
            <a:bevel/>
          </a:ln>
        </p:spPr>
        <p:txBody>
          <a:bodyPr anchor="ctr" anchorCtr="1"/>
          <a:lstStyle/>
          <a:p>
            <a:pPr algn="l">
              <a:defRPr/>
            </a:pPr>
            <a:r>
              <a:rPr lang="en-US" sz="2400" i="1" dirty="0">
                <a:solidFill>
                  <a:schemeClr val="bg1"/>
                </a:solidFill>
                <a:latin typeface="Times New Roman" pitchFamily="18" charset="0"/>
                <a:cs typeface="Arial" charset="0"/>
              </a:rPr>
              <a:t>P</a:t>
            </a:r>
            <a:r>
              <a:rPr lang="en-US" sz="2400" i="1" baseline="-25000" dirty="0">
                <a:solidFill>
                  <a:schemeClr val="bg1"/>
                </a:solidFill>
                <a:latin typeface="Times New Roman" pitchFamily="18" charset="0"/>
                <a:cs typeface="Arial" charset="0"/>
              </a:rPr>
              <a:t>E </a:t>
            </a:r>
            <a:r>
              <a:rPr lang="en-US" sz="2400" dirty="0">
                <a:solidFill>
                  <a:schemeClr val="bg1"/>
                </a:solidFill>
                <a:latin typeface="Times New Roman" pitchFamily="18" charset="0"/>
                <a:cs typeface="Arial" charset="0"/>
              </a:rPr>
              <a:t>= </a:t>
            </a:r>
          </a:p>
          <a:p>
            <a:pPr algn="l">
              <a:defRPr/>
            </a:pPr>
            <a:r>
              <a:rPr lang="en-US" sz="2400" dirty="0">
                <a:solidFill>
                  <a:schemeClr val="bg1"/>
                </a:solidFill>
                <a:latin typeface="Times New Roman" pitchFamily="18" charset="0"/>
                <a:cs typeface="Arial" charset="0"/>
              </a:rPr>
              <a:t>	</a:t>
            </a:r>
          </a:p>
          <a:p>
            <a:pPr algn="l">
              <a:defRPr/>
            </a:pPr>
            <a:r>
              <a:rPr lang="en-US" sz="2400" dirty="0">
                <a:solidFill>
                  <a:schemeClr val="bg1"/>
                </a:solidFill>
                <a:latin typeface="Times New Roman" pitchFamily="18" charset="0"/>
                <a:cs typeface="Arial" charset="0"/>
              </a:rPr>
              <a:t>divide by </a:t>
            </a:r>
            <a:r>
              <a:rPr lang="en-US" sz="2400" i="1" dirty="0">
                <a:solidFill>
                  <a:schemeClr val="bg1"/>
                </a:solidFill>
                <a:latin typeface="Times New Roman" pitchFamily="18" charset="0"/>
                <a:cs typeface="Arial" charset="0"/>
              </a:rPr>
              <a:t>A</a:t>
            </a:r>
            <a:r>
              <a:rPr lang="en-US" sz="2400" dirty="0">
                <a:solidFill>
                  <a:schemeClr val="bg1"/>
                </a:solidFill>
                <a:latin typeface="Times New Roman" pitchFamily="18" charset="0"/>
                <a:cs typeface="Arial" charset="0"/>
              </a:rPr>
              <a:t>, </a:t>
            </a:r>
            <a:r>
              <a:rPr lang="en-US" sz="2400" i="1" dirty="0">
                <a:solidFill>
                  <a:schemeClr val="bg1"/>
                </a:solidFill>
                <a:latin typeface="Times New Roman" pitchFamily="18" charset="0"/>
                <a:cs typeface="Arial" charset="0"/>
              </a:rPr>
              <a:t>P</a:t>
            </a:r>
            <a:r>
              <a:rPr lang="en-US" sz="2400" i="1" baseline="-25000" dirty="0">
                <a:solidFill>
                  <a:schemeClr val="bg1"/>
                </a:solidFill>
                <a:latin typeface="Times New Roman" pitchFamily="18" charset="0"/>
                <a:cs typeface="Arial" charset="0"/>
              </a:rPr>
              <a:t>E</a:t>
            </a:r>
            <a:r>
              <a:rPr lang="en-US" sz="2400" i="1" dirty="0">
                <a:solidFill>
                  <a:schemeClr val="bg1"/>
                </a:solidFill>
                <a:latin typeface="Times New Roman" pitchFamily="18" charset="0"/>
                <a:cs typeface="Arial" charset="0"/>
              </a:rPr>
              <a:t>/A </a:t>
            </a:r>
            <a:r>
              <a:rPr lang="en-US" sz="2400" dirty="0">
                <a:solidFill>
                  <a:schemeClr val="bg1"/>
                </a:solidFill>
                <a:latin typeface="Times New Roman" pitchFamily="18" charset="0"/>
                <a:cs typeface="Arial" charset="0"/>
              </a:rPr>
              <a:t>= 	    , then with </a:t>
            </a:r>
            <a:r>
              <a:rPr lang="en-US" sz="2400" i="1" dirty="0">
                <a:solidFill>
                  <a:schemeClr val="bg1"/>
                </a:solidFill>
                <a:latin typeface="Times New Roman" pitchFamily="18" charset="0"/>
                <a:cs typeface="Arial" charset="0"/>
              </a:rPr>
              <a:t>r</a:t>
            </a:r>
            <a:r>
              <a:rPr lang="en-US" sz="2400" baseline="30000" dirty="0">
                <a:solidFill>
                  <a:schemeClr val="bg1"/>
                </a:solidFill>
                <a:latin typeface="Times New Roman" pitchFamily="18" charset="0"/>
                <a:cs typeface="Arial" charset="0"/>
              </a:rPr>
              <a:t>2 </a:t>
            </a:r>
            <a:r>
              <a:rPr lang="en-US" sz="2400" dirty="0">
                <a:solidFill>
                  <a:schemeClr val="bg1"/>
                </a:solidFill>
                <a:latin typeface="Times New Roman" pitchFamily="18" charset="0"/>
                <a:cs typeface="Arial" charset="0"/>
              </a:rPr>
              <a:t>= </a:t>
            </a:r>
            <a:r>
              <a:rPr lang="en-US" sz="2400" i="1" dirty="0">
                <a:solidFill>
                  <a:schemeClr val="bg1"/>
                </a:solidFill>
                <a:latin typeface="Times New Roman" pitchFamily="18" charset="0"/>
                <a:cs typeface="Arial" charset="0"/>
              </a:rPr>
              <a:t>I/A,</a:t>
            </a:r>
          </a:p>
        </p:txBody>
      </p:sp>
      <p:sp>
        <p:nvSpPr>
          <p:cNvPr id="11" name="TextBox 10"/>
          <p:cNvSpPr txBox="1"/>
          <p:nvPr/>
        </p:nvSpPr>
        <p:spPr>
          <a:xfrm>
            <a:off x="3948114" y="4600575"/>
            <a:ext cx="5864225" cy="1797050"/>
          </a:xfrm>
          <a:prstGeom prst="rect">
            <a:avLst/>
          </a:prstGeom>
          <a:solidFill>
            <a:schemeClr val="tx1">
              <a:lumMod val="95000"/>
              <a:alpha val="62000"/>
            </a:schemeClr>
          </a:solidFill>
          <a:ln w="38100" cap="flat">
            <a:solidFill>
              <a:schemeClr val="bg1"/>
            </a:solidFill>
            <a:bevel/>
          </a:ln>
        </p:spPr>
        <p:txBody>
          <a:bodyPr anchor="ctr"/>
          <a:lstStyle/>
          <a:p>
            <a:pPr algn="l">
              <a:tabLst>
                <a:tab pos="406400" algn="l"/>
                <a:tab pos="739775" algn="l"/>
              </a:tabLst>
              <a:defRPr/>
            </a:pPr>
            <a:r>
              <a:rPr lang="en-US" sz="2400" i="1" dirty="0">
                <a:solidFill>
                  <a:schemeClr val="bg1"/>
                </a:solidFill>
                <a:latin typeface="Times New Roman" pitchFamily="18" charset="0"/>
                <a:cs typeface="Arial" charset="0"/>
              </a:rPr>
              <a:t>P</a:t>
            </a:r>
            <a:r>
              <a:rPr lang="en-US" sz="2400" i="1" baseline="-25000" dirty="0">
                <a:solidFill>
                  <a:schemeClr val="bg1"/>
                </a:solidFill>
                <a:latin typeface="Times New Roman" pitchFamily="18" charset="0"/>
                <a:cs typeface="Arial" charset="0"/>
              </a:rPr>
              <a:t>E</a:t>
            </a:r>
            <a:r>
              <a:rPr lang="en-US" sz="2400" i="1" dirty="0">
                <a:solidFill>
                  <a:schemeClr val="bg1"/>
                </a:solidFill>
                <a:latin typeface="Times New Roman" pitchFamily="18" charset="0"/>
                <a:cs typeface="Arial" charset="0"/>
              </a:rPr>
              <a:t>/A = F</a:t>
            </a:r>
            <a:r>
              <a:rPr lang="en-US" sz="2400" i="1" baseline="-25000" dirty="0">
                <a:solidFill>
                  <a:schemeClr val="bg1"/>
                </a:solidFill>
                <a:latin typeface="Times New Roman" pitchFamily="18" charset="0"/>
                <a:cs typeface="Arial" charset="0"/>
              </a:rPr>
              <a:t>E </a:t>
            </a:r>
            <a:r>
              <a:rPr lang="en-US" sz="2400" dirty="0">
                <a:solidFill>
                  <a:schemeClr val="bg1"/>
                </a:solidFill>
                <a:latin typeface="Times New Roman" pitchFamily="18" charset="0"/>
                <a:cs typeface="Arial" charset="0"/>
              </a:rPr>
              <a:t>=</a:t>
            </a:r>
            <a:endParaRPr lang="en-US" sz="2400" baseline="-25000" dirty="0">
              <a:solidFill>
                <a:schemeClr val="bg1"/>
              </a:solidFill>
              <a:latin typeface="Times New Roman" pitchFamily="18" charset="0"/>
              <a:cs typeface="Arial" charset="0"/>
            </a:endParaRPr>
          </a:p>
          <a:p>
            <a:pPr algn="l">
              <a:tabLst>
                <a:tab pos="406400" algn="l"/>
                <a:tab pos="739775" algn="l"/>
              </a:tabLst>
              <a:defRPr/>
            </a:pPr>
            <a:r>
              <a:rPr lang="en-US" sz="2400" dirty="0">
                <a:solidFill>
                  <a:schemeClr val="bg1"/>
                </a:solidFill>
                <a:latin typeface="Times New Roman" pitchFamily="18" charset="0"/>
                <a:cs typeface="Arial" charset="0"/>
              </a:rPr>
              <a:t> </a:t>
            </a:r>
          </a:p>
          <a:p>
            <a:pPr algn="l">
              <a:tabLst>
                <a:tab pos="406400" algn="l"/>
                <a:tab pos="739775" algn="l"/>
              </a:tabLst>
              <a:defRPr/>
            </a:pPr>
            <a:r>
              <a:rPr lang="en-US" sz="2400" i="1" dirty="0">
                <a:solidFill>
                  <a:schemeClr val="bg1"/>
                </a:solidFill>
                <a:latin typeface="Times New Roman" pitchFamily="18" charset="0"/>
                <a:cs typeface="Arial" charset="0"/>
              </a:rPr>
              <a:t>F</a:t>
            </a:r>
            <a:r>
              <a:rPr lang="en-US" sz="2400" i="1" baseline="-25000" dirty="0">
                <a:solidFill>
                  <a:schemeClr val="bg1"/>
                </a:solidFill>
                <a:latin typeface="Times New Roman" pitchFamily="18" charset="0"/>
                <a:cs typeface="Arial" charset="0"/>
              </a:rPr>
              <a:t>E	</a:t>
            </a:r>
            <a:r>
              <a:rPr lang="en-US" sz="2400" dirty="0">
                <a:solidFill>
                  <a:schemeClr val="bg1"/>
                </a:solidFill>
                <a:latin typeface="Times New Roman" pitchFamily="18" charset="0"/>
                <a:cs typeface="Arial" charset="0"/>
              </a:rPr>
              <a:t>=	Euler (elastic) buckling stress</a:t>
            </a:r>
          </a:p>
          <a:p>
            <a:pPr algn="l">
              <a:tabLst>
                <a:tab pos="406400" algn="l"/>
                <a:tab pos="739775" algn="l"/>
              </a:tabLst>
              <a:defRPr/>
            </a:pPr>
            <a:r>
              <a:rPr lang="en-US" sz="2400" i="1" dirty="0">
                <a:solidFill>
                  <a:schemeClr val="bg1"/>
                </a:solidFill>
                <a:latin typeface="Times New Roman" pitchFamily="18" charset="0"/>
                <a:cs typeface="Arial" charset="0"/>
              </a:rPr>
              <a:t>L/r	</a:t>
            </a:r>
            <a:r>
              <a:rPr lang="en-US" sz="2400" dirty="0">
                <a:solidFill>
                  <a:schemeClr val="bg1"/>
                </a:solidFill>
                <a:latin typeface="Times New Roman" pitchFamily="18" charset="0"/>
                <a:cs typeface="Arial" charset="0"/>
              </a:rPr>
              <a:t>=	slenderness ratio</a:t>
            </a:r>
          </a:p>
        </p:txBody>
      </p:sp>
      <p:sp>
        <p:nvSpPr>
          <p:cNvPr id="18436" name="Rectangle 2"/>
          <p:cNvSpPr>
            <a:spLocks noChangeArrowheads="1"/>
          </p:cNvSpPr>
          <p:nvPr/>
        </p:nvSpPr>
        <p:spPr bwMode="auto">
          <a:xfrm>
            <a:off x="1524001" y="-230832"/>
            <a:ext cx="18473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endParaRPr lang="en-US" altLang="en-US" sz="2400">
              <a:latin typeface="Times New Roman" panose="02020603050405020304" pitchFamily="18" charset="0"/>
            </a:endParaRPr>
          </a:p>
        </p:txBody>
      </p:sp>
      <p:graphicFrame>
        <p:nvGraphicFramePr>
          <p:cNvPr id="18437" name="Object 1"/>
          <p:cNvGraphicFramePr>
            <a:graphicFrameLocks noChangeAspect="1"/>
          </p:cNvGraphicFramePr>
          <p:nvPr/>
        </p:nvGraphicFramePr>
        <p:xfrm>
          <a:off x="4827588" y="3049589"/>
          <a:ext cx="627062" cy="795337"/>
        </p:xfrm>
        <a:graphic>
          <a:graphicData uri="http://schemas.openxmlformats.org/presentationml/2006/ole">
            <mc:AlternateContent xmlns:mc="http://schemas.openxmlformats.org/markup-compatibility/2006">
              <mc:Choice xmlns:v="urn:schemas-microsoft-com:vml" Requires="v">
                <p:oleObj name="Equation" r:id="rId3" imgW="380835" imgH="418918" progId="Equation.DSMT4">
                  <p:embed/>
                </p:oleObj>
              </mc:Choice>
              <mc:Fallback>
                <p:oleObj name="Equation" r:id="rId3" imgW="380835" imgH="418918" progId="Equation.DSMT4">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827588" y="3049589"/>
                        <a:ext cx="627062" cy="795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8438" name="Object 3"/>
          <p:cNvGraphicFramePr>
            <a:graphicFrameLocks noChangeAspect="1"/>
          </p:cNvGraphicFramePr>
          <p:nvPr/>
        </p:nvGraphicFramePr>
        <p:xfrm>
          <a:off x="6594475" y="3643313"/>
          <a:ext cx="628650" cy="685800"/>
        </p:xfrm>
        <a:graphic>
          <a:graphicData uri="http://schemas.openxmlformats.org/presentationml/2006/ole">
            <mc:AlternateContent xmlns:mc="http://schemas.openxmlformats.org/markup-compatibility/2006">
              <mc:Choice xmlns:v="urn:schemas-microsoft-com:vml" Requires="v">
                <p:oleObj name="Equation" r:id="rId5" imgW="380835" imgH="418918" progId="Equation.3">
                  <p:embed/>
                </p:oleObj>
              </mc:Choice>
              <mc:Fallback>
                <p:oleObj name="Equation" r:id="rId5" imgW="380835" imgH="418918" progId="Equation.3">
                  <p:embed/>
                  <p:pic>
                    <p:nvPicPr>
                      <p:cNvPr id="0" name="Object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594475" y="3643313"/>
                        <a:ext cx="628650" cy="68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8439" name="Object 4"/>
          <p:cNvGraphicFramePr>
            <a:graphicFrameLocks noChangeAspect="1"/>
          </p:cNvGraphicFramePr>
          <p:nvPr/>
        </p:nvGraphicFramePr>
        <p:xfrm>
          <a:off x="5614988" y="4608513"/>
          <a:ext cx="666750" cy="893762"/>
        </p:xfrm>
        <a:graphic>
          <a:graphicData uri="http://schemas.openxmlformats.org/presentationml/2006/ole">
            <mc:AlternateContent xmlns:mc="http://schemas.openxmlformats.org/markup-compatibility/2006">
              <mc:Choice xmlns:v="urn:schemas-microsoft-com:vml" Requires="v">
                <p:oleObj name="Equation" r:id="rId7" imgW="406048" imgH="545626" progId="Equation.3">
                  <p:embed/>
                </p:oleObj>
              </mc:Choice>
              <mc:Fallback>
                <p:oleObj name="Equation" r:id="rId7" imgW="406048" imgH="545626" progId="Equation.3">
                  <p:embed/>
                  <p:pic>
                    <p:nvPicPr>
                      <p:cNvPr id="0" name="Object 4"/>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614988" y="4608513"/>
                        <a:ext cx="666750" cy="893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2" name="TextBox 11"/>
          <p:cNvSpPr txBox="1"/>
          <p:nvPr/>
        </p:nvSpPr>
        <p:spPr>
          <a:xfrm>
            <a:off x="2703513" y="1918715"/>
            <a:ext cx="3578225" cy="690562"/>
          </a:xfrm>
          <a:prstGeom prst="rect">
            <a:avLst/>
          </a:prstGeom>
          <a:solidFill>
            <a:schemeClr val="tx1">
              <a:lumMod val="95000"/>
              <a:alpha val="62000"/>
            </a:schemeClr>
          </a:solidFill>
          <a:ln w="38100" cap="flat">
            <a:solidFill>
              <a:schemeClr val="bg1"/>
            </a:solidFill>
            <a:bevel/>
          </a:ln>
        </p:spPr>
        <p:txBody>
          <a:bodyPr anchor="ctr" anchorCtr="1"/>
          <a:lstStyle/>
          <a:p>
            <a:pPr algn="l">
              <a:defRPr/>
            </a:pPr>
            <a:r>
              <a:rPr lang="en-US" sz="2400" dirty="0">
                <a:solidFill>
                  <a:schemeClr val="bg1"/>
                </a:solidFill>
                <a:latin typeface="Times New Roman" pitchFamily="18" charset="0"/>
                <a:cs typeface="Arial" charset="0"/>
              </a:rPr>
              <a:t>Re-write in terms of stress:</a:t>
            </a:r>
          </a:p>
        </p:txBody>
      </p:sp>
      <p:sp>
        <p:nvSpPr>
          <p:cNvPr id="10" name="Slide Number Placeholder 9"/>
          <p:cNvSpPr>
            <a:spLocks noGrp="1"/>
          </p:cNvSpPr>
          <p:nvPr>
            <p:ph type="sldNum" sz="quarter" idx="11"/>
          </p:nvPr>
        </p:nvSpPr>
        <p:spPr/>
        <p:txBody>
          <a:bodyP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eaLnBrk="1" hangingPunct="1"/>
            <a:fld id="{908F5419-8953-4282-A05C-77C7788E2F42}" type="slidenum">
              <a:rPr lang="en-US" altLang="en-US" sz="1200">
                <a:solidFill>
                  <a:srgbClr val="BCBCBC"/>
                </a:solidFill>
                <a:latin typeface="Times New Roman" panose="02020603050405020304" pitchFamily="18" charset="0"/>
              </a:rPr>
              <a:pPr eaLnBrk="1" hangingPunct="1"/>
              <a:t>15</a:t>
            </a:fld>
            <a:endParaRPr lang="en-US" altLang="en-US" sz="1200">
              <a:solidFill>
                <a:srgbClr val="BCBCBC"/>
              </a:solidFill>
              <a:latin typeface="Times New Roman" panose="02020603050405020304" pitchFamily="18" charset="0"/>
            </a:endParaRPr>
          </a:p>
        </p:txBody>
      </p:sp>
      <p:sp>
        <p:nvSpPr>
          <p:cNvPr id="13" name="Footer Placeholder 12"/>
          <p:cNvSpPr>
            <a:spLocks noGrp="1"/>
          </p:cNvSpPr>
          <p:nvPr>
            <p:ph type="ftr" sz="quarter" idx="10"/>
          </p:nvPr>
        </p:nvSpPr>
        <p:spPr/>
        <p:txBody>
          <a:bodyPr/>
          <a:lstStyle/>
          <a:p>
            <a:pPr>
              <a:defRPr/>
            </a:pPr>
            <a:r>
              <a:rPr lang="en-US"/>
              <a:t>Compression Theory</a:t>
            </a:r>
          </a:p>
        </p:txBody>
      </p:sp>
      <p:sp>
        <p:nvSpPr>
          <p:cNvPr id="14" name="TextBox 13"/>
          <p:cNvSpPr txBox="1"/>
          <p:nvPr/>
        </p:nvSpPr>
        <p:spPr>
          <a:xfrm>
            <a:off x="2476501" y="646113"/>
            <a:ext cx="4257675" cy="819150"/>
          </a:xfrm>
          <a:prstGeom prst="rect">
            <a:avLst/>
          </a:prstGeom>
          <a:solidFill>
            <a:schemeClr val="tx1">
              <a:lumMod val="95000"/>
              <a:alpha val="62000"/>
            </a:schemeClr>
          </a:solidFill>
          <a:ln w="38100" cap="flat">
            <a:solidFill>
              <a:schemeClr val="bg1"/>
            </a:solidFill>
            <a:bevel/>
          </a:ln>
        </p:spPr>
        <p:txBody>
          <a:bodyPr anchor="ctr" anchorCtr="1"/>
          <a:lstStyle/>
          <a:p>
            <a:pPr algn="l" eaLnBrk="0" hangingPunct="0">
              <a:defRPr/>
            </a:pPr>
            <a:r>
              <a:rPr lang="en-US" sz="3600" b="1">
                <a:solidFill>
                  <a:schemeClr val="bg1"/>
                </a:solidFill>
                <a:latin typeface="Times New Roman" pitchFamily="18" charset="0"/>
                <a:cs typeface="Arial" charset="0"/>
              </a:rPr>
              <a:t>Euler Buckling</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15"/>
          <p:cNvSpPr txBox="1"/>
          <p:nvPr/>
        </p:nvSpPr>
        <p:spPr>
          <a:xfrm>
            <a:off x="4381500" y="3357564"/>
            <a:ext cx="4165600" cy="2613025"/>
          </a:xfrm>
          <a:prstGeom prst="rect">
            <a:avLst/>
          </a:prstGeom>
          <a:solidFill>
            <a:schemeClr val="tx1"/>
          </a:solidFill>
          <a:ln w="38100" cap="flat">
            <a:solidFill>
              <a:schemeClr val="bg1"/>
            </a:solidFill>
            <a:bevel/>
          </a:ln>
        </p:spPr>
        <p:txBody>
          <a:bodyPr anchor="ctr" anchorCtr="1"/>
          <a:lstStyle/>
          <a:p>
            <a:pPr algn="l" eaLnBrk="0" hangingPunct="0">
              <a:defRPr/>
            </a:pPr>
            <a:endParaRPr lang="en-US" sz="2400" dirty="0">
              <a:solidFill>
                <a:schemeClr val="bg1"/>
              </a:solidFill>
              <a:latin typeface="Times New Roman" pitchFamily="18" charset="0"/>
              <a:cs typeface="+mn-cs"/>
            </a:endParaRPr>
          </a:p>
        </p:txBody>
      </p:sp>
      <p:pic>
        <p:nvPicPr>
          <p:cNvPr id="19459" name="Picture 19" descr="Book1d.jpg"/>
          <p:cNvPicPr>
            <a:picLocks noChangeAspect="1"/>
          </p:cNvPicPr>
          <p:nvPr/>
        </p:nvPicPr>
        <p:blipFill>
          <a:blip r:embed="rId3" cstate="print">
            <a:extLst>
              <a:ext uri="{28A0092B-C50C-407E-A947-70E740481C1C}">
                <a14:useLocalDpi xmlns:a14="http://schemas.microsoft.com/office/drawing/2010/main" val="0"/>
              </a:ext>
            </a:extLst>
          </a:blip>
          <a:srcRect l="20833" t="25085" r="31128" b="29716"/>
          <a:stretch>
            <a:fillRect/>
          </a:stretch>
        </p:blipFill>
        <p:spPr bwMode="auto">
          <a:xfrm>
            <a:off x="5181601" y="3641725"/>
            <a:ext cx="2200275" cy="160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460" name="TextBox 13"/>
          <p:cNvSpPr txBox="1">
            <a:spLocks noChangeArrowheads="1"/>
          </p:cNvSpPr>
          <p:nvPr/>
        </p:nvSpPr>
        <p:spPr bwMode="auto">
          <a:xfrm>
            <a:off x="3395663" y="1949450"/>
            <a:ext cx="6197600" cy="914400"/>
          </a:xfrm>
          <a:prstGeom prst="rect">
            <a:avLst/>
          </a:prstGeom>
          <a:solidFill>
            <a:srgbClr val="F2F2F2">
              <a:alpha val="61960"/>
            </a:srgbClr>
          </a:solidFill>
          <a:ln w="38100">
            <a:solidFill>
              <a:schemeClr val="bg1"/>
            </a:solidFill>
            <a:bevel/>
            <a:headEnd/>
            <a:tailEnd/>
          </a:ln>
        </p:spPr>
        <p:txBody>
          <a:bodyPr anchor="ctr" anchorCtr="1"/>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r>
              <a:rPr lang="en-US" altLang="en-US" sz="2400">
                <a:solidFill>
                  <a:schemeClr val="bg1"/>
                </a:solidFill>
                <a:latin typeface="Times New Roman" panose="02020603050405020304" pitchFamily="18" charset="0"/>
              </a:rPr>
              <a:t>Buckling controlled by largest value of </a:t>
            </a:r>
            <a:r>
              <a:rPr lang="en-US" altLang="en-US" sz="2400" i="1">
                <a:solidFill>
                  <a:schemeClr val="bg1"/>
                </a:solidFill>
                <a:latin typeface="Times New Roman" panose="02020603050405020304" pitchFamily="18" charset="0"/>
              </a:rPr>
              <a:t>L/r.</a:t>
            </a:r>
            <a:r>
              <a:rPr lang="en-US" altLang="en-US" sz="2400">
                <a:solidFill>
                  <a:schemeClr val="bg1"/>
                </a:solidFill>
                <a:latin typeface="Times New Roman" panose="02020603050405020304" pitchFamily="18" charset="0"/>
              </a:rPr>
              <a:t> </a:t>
            </a:r>
          </a:p>
          <a:p>
            <a:pPr algn="l" eaLnBrk="1" hangingPunct="1"/>
            <a:r>
              <a:rPr lang="en-US" altLang="en-US" sz="2400">
                <a:solidFill>
                  <a:schemeClr val="bg1"/>
                </a:solidFill>
                <a:latin typeface="Times New Roman" panose="02020603050405020304" pitchFamily="18" charset="0"/>
              </a:rPr>
              <a:t>Most slender section buckles first.</a:t>
            </a:r>
          </a:p>
        </p:txBody>
      </p:sp>
      <p:sp>
        <p:nvSpPr>
          <p:cNvPr id="19461" name="Rectangle 2"/>
          <p:cNvSpPr>
            <a:spLocks noChangeArrowheads="1"/>
          </p:cNvSpPr>
          <p:nvPr/>
        </p:nvSpPr>
        <p:spPr bwMode="auto">
          <a:xfrm>
            <a:off x="1524001" y="-230832"/>
            <a:ext cx="18473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endParaRPr lang="en-US" altLang="en-US" sz="2400">
              <a:latin typeface="Times New Roman" panose="02020603050405020304" pitchFamily="18" charset="0"/>
            </a:endParaRPr>
          </a:p>
        </p:txBody>
      </p:sp>
      <p:sp>
        <p:nvSpPr>
          <p:cNvPr id="19462" name="Line 60"/>
          <p:cNvSpPr>
            <a:spLocks noChangeShapeType="1"/>
          </p:cNvSpPr>
          <p:nvPr/>
        </p:nvSpPr>
        <p:spPr bwMode="auto">
          <a:xfrm>
            <a:off x="5095875" y="3505201"/>
            <a:ext cx="0" cy="1858963"/>
          </a:xfrm>
          <a:prstGeom prst="line">
            <a:avLst/>
          </a:prstGeom>
          <a:noFill/>
          <a:ln w="3810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9463" name="Text Box 62"/>
          <p:cNvSpPr txBox="1">
            <a:spLocks noChangeArrowheads="1"/>
          </p:cNvSpPr>
          <p:nvPr/>
        </p:nvSpPr>
        <p:spPr bwMode="auto">
          <a:xfrm>
            <a:off x="5934075" y="5486400"/>
            <a:ext cx="685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spcBef>
                <a:spcPct val="50000"/>
              </a:spcBef>
            </a:pPr>
            <a:r>
              <a:rPr lang="en-US" altLang="en-US" sz="2400" b="1" i="1">
                <a:solidFill>
                  <a:schemeClr val="bg1"/>
                </a:solidFill>
                <a:latin typeface="Times New Roman" panose="02020603050405020304" pitchFamily="18" charset="0"/>
              </a:rPr>
              <a:t>L/r</a:t>
            </a:r>
          </a:p>
        </p:txBody>
      </p:sp>
      <p:sp>
        <p:nvSpPr>
          <p:cNvPr id="19464" name="Text Box 63"/>
          <p:cNvSpPr txBox="1">
            <a:spLocks noChangeArrowheads="1"/>
          </p:cNvSpPr>
          <p:nvPr/>
        </p:nvSpPr>
        <p:spPr bwMode="auto">
          <a:xfrm>
            <a:off x="4449763" y="4583113"/>
            <a:ext cx="747712"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spcBef>
                <a:spcPct val="50000"/>
              </a:spcBef>
            </a:pPr>
            <a:r>
              <a:rPr lang="en-US" altLang="en-US" sz="2400" b="1" i="1">
                <a:solidFill>
                  <a:schemeClr val="bg1"/>
                </a:solidFill>
                <a:latin typeface="Times New Roman" panose="02020603050405020304" pitchFamily="18" charset="0"/>
              </a:rPr>
              <a:t>F</a:t>
            </a:r>
            <a:r>
              <a:rPr lang="en-US" altLang="en-US" sz="2400" b="1" i="1" baseline="-25000">
                <a:solidFill>
                  <a:schemeClr val="bg1"/>
                </a:solidFill>
                <a:latin typeface="Times New Roman" panose="02020603050405020304" pitchFamily="18" charset="0"/>
              </a:rPr>
              <a:t>E</a:t>
            </a:r>
          </a:p>
        </p:txBody>
      </p:sp>
      <p:graphicFrame>
        <p:nvGraphicFramePr>
          <p:cNvPr id="19465" name="Object 5"/>
          <p:cNvGraphicFramePr>
            <a:graphicFrameLocks noChangeAspect="1"/>
          </p:cNvGraphicFramePr>
          <p:nvPr/>
        </p:nvGraphicFramePr>
        <p:xfrm>
          <a:off x="6550025" y="3927476"/>
          <a:ext cx="660400" cy="887413"/>
        </p:xfrm>
        <a:graphic>
          <a:graphicData uri="http://schemas.openxmlformats.org/presentationml/2006/ole">
            <mc:AlternateContent xmlns:mc="http://schemas.openxmlformats.org/markup-compatibility/2006">
              <mc:Choice xmlns:v="urn:schemas-microsoft-com:vml" Requires="v">
                <p:oleObj name="Equation" r:id="rId4" imgW="406048" imgH="545626" progId="Equation.3">
                  <p:embed/>
                </p:oleObj>
              </mc:Choice>
              <mc:Fallback>
                <p:oleObj name="Equation" r:id="rId4" imgW="406048" imgH="545626" progId="Equation.3">
                  <p:embed/>
                  <p:pic>
                    <p:nvPicPr>
                      <p:cNvPr id="0" name="Object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550025" y="3927476"/>
                        <a:ext cx="660400" cy="8874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9466" name="Line 69"/>
          <p:cNvSpPr>
            <a:spLocks noChangeShapeType="1"/>
          </p:cNvSpPr>
          <p:nvPr/>
        </p:nvSpPr>
        <p:spPr bwMode="auto">
          <a:xfrm flipH="1">
            <a:off x="5894388" y="4395789"/>
            <a:ext cx="615950" cy="517525"/>
          </a:xfrm>
          <a:prstGeom prst="line">
            <a:avLst/>
          </a:prstGeom>
          <a:noFill/>
          <a:ln w="19050">
            <a:solidFill>
              <a:schemeClr val="bg1"/>
            </a:solidFill>
            <a:round/>
            <a:headEnd/>
            <a:tailEnd type="arrow" w="med" len="med"/>
          </a:ln>
          <a:extLst>
            <a:ext uri="{909E8E84-426E-40DD-AFC4-6F175D3DCCD1}">
              <a14:hiddenFill xmlns:a14="http://schemas.microsoft.com/office/drawing/2010/main">
                <a:noFill/>
              </a14:hiddenFill>
            </a:ext>
          </a:extLst>
        </p:spPr>
        <p:txBody>
          <a:bodyPr/>
          <a:lstStyle/>
          <a:p>
            <a:endParaRPr lang="en-US"/>
          </a:p>
        </p:txBody>
      </p:sp>
      <p:sp>
        <p:nvSpPr>
          <p:cNvPr id="19467" name="Text Box 72"/>
          <p:cNvSpPr txBox="1">
            <a:spLocks noChangeArrowheads="1"/>
          </p:cNvSpPr>
          <p:nvPr/>
        </p:nvSpPr>
        <p:spPr bwMode="auto">
          <a:xfrm>
            <a:off x="4619625" y="3914775"/>
            <a:ext cx="636588"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spcBef>
                <a:spcPct val="50000"/>
              </a:spcBef>
            </a:pPr>
            <a:r>
              <a:rPr lang="en-US" altLang="en-US" sz="2400" i="1">
                <a:solidFill>
                  <a:schemeClr val="bg1"/>
                </a:solidFill>
                <a:latin typeface="Times New Roman" panose="02020603050405020304" pitchFamily="18" charset="0"/>
              </a:rPr>
              <a:t>F</a:t>
            </a:r>
            <a:r>
              <a:rPr lang="en-US" altLang="en-US" sz="2400" i="1" baseline="-25000">
                <a:solidFill>
                  <a:schemeClr val="bg1"/>
                </a:solidFill>
                <a:latin typeface="Times New Roman" panose="02020603050405020304" pitchFamily="18" charset="0"/>
              </a:rPr>
              <a:t>y</a:t>
            </a:r>
          </a:p>
        </p:txBody>
      </p:sp>
      <p:sp>
        <p:nvSpPr>
          <p:cNvPr id="19468" name="Line 73"/>
          <p:cNvSpPr>
            <a:spLocks noChangeShapeType="1"/>
          </p:cNvSpPr>
          <p:nvPr/>
        </p:nvSpPr>
        <p:spPr bwMode="auto">
          <a:xfrm flipV="1">
            <a:off x="5095875" y="4191000"/>
            <a:ext cx="685800" cy="0"/>
          </a:xfrm>
          <a:prstGeom prst="line">
            <a:avLst/>
          </a:prstGeom>
          <a:noFill/>
          <a:ln w="19050">
            <a:solidFill>
              <a:schemeClr val="bg1"/>
            </a:solidFill>
            <a:prstDash val="dash"/>
            <a:round/>
            <a:headEnd/>
            <a:tailEnd/>
          </a:ln>
          <a:extLst>
            <a:ext uri="{909E8E84-426E-40DD-AFC4-6F175D3DCCD1}">
              <a14:hiddenFill xmlns:a14="http://schemas.microsoft.com/office/drawing/2010/main">
                <a:noFill/>
              </a14:hiddenFill>
            </a:ext>
          </a:extLst>
        </p:spPr>
        <p:txBody>
          <a:bodyPr/>
          <a:lstStyle/>
          <a:p>
            <a:endParaRPr lang="en-US"/>
          </a:p>
        </p:txBody>
      </p:sp>
      <p:sp>
        <p:nvSpPr>
          <p:cNvPr id="17" name="Slide Number Placeholder 16"/>
          <p:cNvSpPr>
            <a:spLocks noGrp="1"/>
          </p:cNvSpPr>
          <p:nvPr>
            <p:ph type="sldNum" sz="quarter" idx="11"/>
          </p:nvPr>
        </p:nvSpPr>
        <p:spPr/>
        <p:txBody>
          <a:bodyP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eaLnBrk="1" hangingPunct="1"/>
            <a:fld id="{C1AFFABA-FB03-48B7-B2BC-22B5C78B2B31}" type="slidenum">
              <a:rPr lang="en-US" altLang="en-US" sz="1200">
                <a:solidFill>
                  <a:srgbClr val="BCBCBC"/>
                </a:solidFill>
                <a:latin typeface="Times New Roman" panose="02020603050405020304" pitchFamily="18" charset="0"/>
              </a:rPr>
              <a:pPr eaLnBrk="1" hangingPunct="1"/>
              <a:t>16</a:t>
            </a:fld>
            <a:endParaRPr lang="en-US" altLang="en-US" sz="1200">
              <a:solidFill>
                <a:srgbClr val="BCBCBC"/>
              </a:solidFill>
              <a:latin typeface="Times New Roman" panose="02020603050405020304" pitchFamily="18" charset="0"/>
            </a:endParaRPr>
          </a:p>
        </p:txBody>
      </p:sp>
      <p:sp>
        <p:nvSpPr>
          <p:cNvPr id="18" name="Footer Placeholder 17"/>
          <p:cNvSpPr>
            <a:spLocks noGrp="1"/>
          </p:cNvSpPr>
          <p:nvPr>
            <p:ph type="ftr" sz="quarter" idx="10"/>
          </p:nvPr>
        </p:nvSpPr>
        <p:spPr/>
        <p:txBody>
          <a:bodyPr/>
          <a:lstStyle/>
          <a:p>
            <a:pPr>
              <a:defRPr/>
            </a:pPr>
            <a:r>
              <a:rPr lang="en-US"/>
              <a:t>Compression Theory</a:t>
            </a:r>
          </a:p>
        </p:txBody>
      </p:sp>
      <p:sp>
        <p:nvSpPr>
          <p:cNvPr id="19471" name="Line 18"/>
          <p:cNvSpPr>
            <a:spLocks noChangeShapeType="1"/>
          </p:cNvSpPr>
          <p:nvPr/>
        </p:nvSpPr>
        <p:spPr bwMode="auto">
          <a:xfrm>
            <a:off x="5080001" y="5348288"/>
            <a:ext cx="2282825" cy="0"/>
          </a:xfrm>
          <a:prstGeom prst="line">
            <a:avLst/>
          </a:prstGeom>
          <a:noFill/>
          <a:ln w="38100">
            <a:solidFill>
              <a:schemeClr val="bg1"/>
            </a:solidFill>
            <a:round/>
            <a:headEnd/>
            <a:tailEnd/>
          </a:ln>
          <a:extLst>
            <a:ext uri="{909E8E84-426E-40DD-AFC4-6F175D3DCCD1}">
              <a14:hiddenFill xmlns:a14="http://schemas.microsoft.com/office/drawing/2010/main">
                <a:noFill/>
              </a14:hiddenFill>
            </a:ext>
          </a:extLst>
        </p:spPr>
        <p:txBody>
          <a:bodyPr rot="10800000" wrap="none"/>
          <a:lstStyle/>
          <a:p>
            <a:endParaRPr lang="en-US"/>
          </a:p>
        </p:txBody>
      </p:sp>
      <p:sp>
        <p:nvSpPr>
          <p:cNvPr id="19" name="TextBox 18"/>
          <p:cNvSpPr txBox="1"/>
          <p:nvPr/>
        </p:nvSpPr>
        <p:spPr>
          <a:xfrm>
            <a:off x="2476501" y="646113"/>
            <a:ext cx="4257675" cy="819150"/>
          </a:xfrm>
          <a:prstGeom prst="rect">
            <a:avLst/>
          </a:prstGeom>
          <a:solidFill>
            <a:schemeClr val="tx1">
              <a:lumMod val="95000"/>
              <a:alpha val="62000"/>
            </a:schemeClr>
          </a:solidFill>
          <a:ln w="38100" cap="flat">
            <a:solidFill>
              <a:schemeClr val="bg1"/>
            </a:solidFill>
            <a:bevel/>
          </a:ln>
        </p:spPr>
        <p:txBody>
          <a:bodyPr anchor="ctr" anchorCtr="1"/>
          <a:lstStyle/>
          <a:p>
            <a:pPr algn="l" eaLnBrk="0" hangingPunct="0">
              <a:defRPr/>
            </a:pPr>
            <a:r>
              <a:rPr lang="en-US" sz="3600" b="1">
                <a:solidFill>
                  <a:schemeClr val="bg1"/>
                </a:solidFill>
                <a:latin typeface="Times New Roman" pitchFamily="18" charset="0"/>
                <a:cs typeface="Arial" charset="0"/>
              </a:rPr>
              <a:t>Euler Buckling</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TextBox 28"/>
          <p:cNvSpPr txBox="1"/>
          <p:nvPr/>
        </p:nvSpPr>
        <p:spPr>
          <a:xfrm>
            <a:off x="2028825" y="636588"/>
            <a:ext cx="8140700" cy="5029200"/>
          </a:xfrm>
          <a:prstGeom prst="rect">
            <a:avLst/>
          </a:prstGeom>
          <a:solidFill>
            <a:schemeClr val="tx1">
              <a:lumMod val="95000"/>
              <a:alpha val="62000"/>
            </a:schemeClr>
          </a:solidFill>
          <a:ln w="38100" cap="flat">
            <a:solidFill>
              <a:schemeClr val="bg1"/>
            </a:solidFill>
            <a:bevel/>
          </a:ln>
        </p:spPr>
        <p:txBody>
          <a:bodyPr anchor="ctr" anchorCtr="1"/>
          <a:lstStyle/>
          <a:p>
            <a:pPr eaLnBrk="0" hangingPunct="0">
              <a:defRPr/>
            </a:pPr>
            <a:r>
              <a:rPr lang="en-US" sz="3600" b="1">
                <a:solidFill>
                  <a:schemeClr val="bg1"/>
                </a:solidFill>
                <a:latin typeface="Times New Roman" pitchFamily="18" charset="0"/>
                <a:cs typeface="Arial" charset="0"/>
              </a:rPr>
              <a:t>EULER ASSUMPTIONS</a:t>
            </a:r>
          </a:p>
          <a:p>
            <a:pPr eaLnBrk="0" hangingPunct="0">
              <a:defRPr/>
            </a:pPr>
            <a:r>
              <a:rPr lang="en-US" sz="3600">
                <a:solidFill>
                  <a:schemeClr val="bg1"/>
                </a:solidFill>
                <a:latin typeface="Times New Roman" pitchFamily="18" charset="0"/>
                <a:cs typeface="Arial" charset="0"/>
              </a:rPr>
              <a:t>(ACTUAL BEHAVIOR)</a:t>
            </a:r>
            <a:endParaRPr lang="en-US" sz="2400">
              <a:solidFill>
                <a:schemeClr val="bg1"/>
              </a:solidFill>
              <a:latin typeface="Times New Roman" pitchFamily="18" charset="0"/>
              <a:cs typeface="Arial" charset="0"/>
            </a:endParaRPr>
          </a:p>
        </p:txBody>
      </p:sp>
      <p:sp>
        <p:nvSpPr>
          <p:cNvPr id="3" name="Slide Number Placeholder 2"/>
          <p:cNvSpPr>
            <a:spLocks noGrp="1"/>
          </p:cNvSpPr>
          <p:nvPr>
            <p:ph type="sldNum" sz="quarter" idx="11"/>
          </p:nvPr>
        </p:nvSpPr>
        <p:spPr/>
        <p:txBody>
          <a:bodyP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eaLnBrk="1" hangingPunct="1"/>
            <a:fld id="{4E9ECF86-D780-411F-94FB-FEC74425CD69}" type="slidenum">
              <a:rPr lang="en-US" altLang="en-US" sz="1200">
                <a:solidFill>
                  <a:srgbClr val="BCBCBC"/>
                </a:solidFill>
                <a:latin typeface="Times New Roman" panose="02020603050405020304" pitchFamily="18" charset="0"/>
              </a:rPr>
              <a:pPr eaLnBrk="1" hangingPunct="1"/>
              <a:t>17</a:t>
            </a:fld>
            <a:endParaRPr lang="en-US" altLang="en-US" sz="1200">
              <a:solidFill>
                <a:srgbClr val="BCBCBC"/>
              </a:solidFill>
              <a:latin typeface="Times New Roman" panose="02020603050405020304" pitchFamily="18" charset="0"/>
            </a:endParaRPr>
          </a:p>
        </p:txBody>
      </p:sp>
      <p:sp>
        <p:nvSpPr>
          <p:cNvPr id="4" name="Footer Placeholder 3"/>
          <p:cNvSpPr>
            <a:spLocks noGrp="1"/>
          </p:cNvSpPr>
          <p:nvPr>
            <p:ph type="ftr" sz="quarter" idx="10"/>
          </p:nvPr>
        </p:nvSpPr>
        <p:spPr/>
        <p:txBody>
          <a:bodyPr/>
          <a:lstStyle/>
          <a:p>
            <a:pPr>
              <a:defRPr/>
            </a:pPr>
            <a:r>
              <a:rPr lang="en-US"/>
              <a:t>Compression Theory</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431348" y="1526829"/>
            <a:ext cx="5375275" cy="461665"/>
          </a:xfrm>
          <a:prstGeom prst="rect">
            <a:avLst/>
          </a:prstGeom>
          <a:solidFill>
            <a:schemeClr val="tx1">
              <a:lumMod val="95000"/>
              <a:alpha val="62000"/>
            </a:schemeClr>
          </a:solidFill>
          <a:ln w="38100" cap="flat">
            <a:solidFill>
              <a:schemeClr val="bg1"/>
            </a:solidFill>
            <a:bevel/>
          </a:ln>
        </p:spPr>
        <p:txBody>
          <a:bodyPr anchor="ctr" anchorCtr="1">
            <a:spAutoFit/>
          </a:bodyPr>
          <a:lstStyle/>
          <a:p>
            <a:pPr algn="l">
              <a:defRPr/>
            </a:pPr>
            <a:r>
              <a:rPr lang="en-US" sz="2400" dirty="0">
                <a:solidFill>
                  <a:schemeClr val="bg1"/>
                </a:solidFill>
                <a:latin typeface="Times New Roman" pitchFamily="18" charset="0"/>
                <a:cs typeface="Arial" charset="0"/>
                <a:sym typeface="Symbol" pitchFamily="18" charset="2"/>
              </a:rPr>
              <a:t></a:t>
            </a:r>
            <a:r>
              <a:rPr lang="en-US" sz="2400" baseline="-25000" dirty="0">
                <a:solidFill>
                  <a:schemeClr val="bg1"/>
                </a:solidFill>
                <a:latin typeface="Times New Roman" pitchFamily="18" charset="0"/>
                <a:cs typeface="Arial" charset="0"/>
              </a:rPr>
              <a:t>0 </a:t>
            </a:r>
            <a:r>
              <a:rPr lang="en-US" sz="2400" dirty="0">
                <a:solidFill>
                  <a:schemeClr val="bg1"/>
                </a:solidFill>
                <a:latin typeface="Times New Roman" pitchFamily="18" charset="0"/>
                <a:cs typeface="Arial" charset="0"/>
              </a:rPr>
              <a:t>= initial mid-span deflection of column</a:t>
            </a:r>
          </a:p>
        </p:txBody>
      </p:sp>
      <p:sp>
        <p:nvSpPr>
          <p:cNvPr id="6" name="TextBox 5"/>
          <p:cNvSpPr txBox="1"/>
          <p:nvPr/>
        </p:nvSpPr>
        <p:spPr>
          <a:xfrm>
            <a:off x="2397919" y="420838"/>
            <a:ext cx="7842250" cy="819150"/>
          </a:xfrm>
          <a:prstGeom prst="rect">
            <a:avLst/>
          </a:prstGeom>
          <a:solidFill>
            <a:schemeClr val="tx1">
              <a:lumMod val="95000"/>
              <a:alpha val="62000"/>
            </a:schemeClr>
          </a:solidFill>
          <a:ln w="38100" cap="flat">
            <a:solidFill>
              <a:schemeClr val="bg1"/>
            </a:solidFill>
            <a:bevel/>
          </a:ln>
        </p:spPr>
        <p:txBody>
          <a:bodyPr anchor="ctr" anchorCtr="1"/>
          <a:lstStyle/>
          <a:p>
            <a:pPr algn="l" eaLnBrk="0" hangingPunct="0">
              <a:defRPr/>
            </a:pPr>
            <a:r>
              <a:rPr lang="en-US" sz="3600" b="1" dirty="0">
                <a:solidFill>
                  <a:schemeClr val="bg1"/>
                </a:solidFill>
                <a:latin typeface="Times New Roman" pitchFamily="18" charset="0"/>
                <a:cs typeface="Arial" charset="0"/>
              </a:rPr>
              <a:t>Initial Crookedness/Out of Straight</a:t>
            </a:r>
          </a:p>
        </p:txBody>
      </p:sp>
      <p:sp>
        <p:nvSpPr>
          <p:cNvPr id="21508" name="TextBox 6"/>
          <p:cNvSpPr txBox="1">
            <a:spLocks noChangeArrowheads="1"/>
          </p:cNvSpPr>
          <p:nvPr/>
        </p:nvSpPr>
        <p:spPr bwMode="auto">
          <a:xfrm>
            <a:off x="3568701" y="2385220"/>
            <a:ext cx="4181475" cy="3927475"/>
          </a:xfrm>
          <a:prstGeom prst="rect">
            <a:avLst/>
          </a:prstGeom>
          <a:solidFill>
            <a:schemeClr val="tx1"/>
          </a:solidFill>
          <a:ln w="38100">
            <a:solidFill>
              <a:schemeClr val="bg1"/>
            </a:solidFill>
            <a:bevel/>
            <a:headEnd/>
            <a:tailEnd/>
          </a:ln>
        </p:spPr>
        <p:txBody>
          <a:bodyPr anchor="ctr" anchorCtr="1"/>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endParaRPr lang="en-US" altLang="en-US" sz="2400">
              <a:solidFill>
                <a:schemeClr val="bg1"/>
              </a:solidFill>
              <a:latin typeface="Times New Roman" panose="02020603050405020304" pitchFamily="18" charset="0"/>
            </a:endParaRPr>
          </a:p>
        </p:txBody>
      </p:sp>
      <p:sp>
        <p:nvSpPr>
          <p:cNvPr id="21509" name="Line 6"/>
          <p:cNvSpPr>
            <a:spLocks noChangeShapeType="1"/>
          </p:cNvSpPr>
          <p:nvPr/>
        </p:nvSpPr>
        <p:spPr bwMode="auto">
          <a:xfrm>
            <a:off x="4270375" y="3241675"/>
            <a:ext cx="0" cy="2636838"/>
          </a:xfrm>
          <a:prstGeom prst="line">
            <a:avLst/>
          </a:prstGeom>
          <a:noFill/>
          <a:ln w="2540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1510" name="AutoShape 7"/>
          <p:cNvSpPr>
            <a:spLocks noChangeArrowheads="1"/>
          </p:cNvSpPr>
          <p:nvPr/>
        </p:nvSpPr>
        <p:spPr bwMode="auto">
          <a:xfrm>
            <a:off x="4083050" y="5878513"/>
            <a:ext cx="376238" cy="330200"/>
          </a:xfrm>
          <a:prstGeom prst="triangle">
            <a:avLst>
              <a:gd name="adj" fmla="val 50000"/>
            </a:avLst>
          </a:prstGeom>
          <a:solidFill>
            <a:schemeClr val="accent1"/>
          </a:solidFill>
          <a:ln w="25400">
            <a:solidFill>
              <a:schemeClr val="bg1"/>
            </a:solidFill>
            <a:miter lim="800000"/>
            <a:headEnd/>
            <a:tailEnd/>
          </a:ln>
        </p:spPr>
        <p:txBody>
          <a:bodyPr wrap="none" anchor="ct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endParaRPr lang="en-US" altLang="en-US" sz="2400">
              <a:solidFill>
                <a:schemeClr val="bg1"/>
              </a:solidFill>
              <a:latin typeface="Times New Roman" panose="02020603050405020304" pitchFamily="18" charset="0"/>
            </a:endParaRPr>
          </a:p>
        </p:txBody>
      </p:sp>
      <p:sp>
        <p:nvSpPr>
          <p:cNvPr id="21511" name="AutoShape 8"/>
          <p:cNvSpPr>
            <a:spLocks noChangeArrowheads="1"/>
          </p:cNvSpPr>
          <p:nvPr/>
        </p:nvSpPr>
        <p:spPr bwMode="auto">
          <a:xfrm rot="-5400000">
            <a:off x="4293394" y="3109119"/>
            <a:ext cx="330200" cy="376238"/>
          </a:xfrm>
          <a:prstGeom prst="triangle">
            <a:avLst>
              <a:gd name="adj" fmla="val 50000"/>
            </a:avLst>
          </a:prstGeom>
          <a:solidFill>
            <a:schemeClr val="accent1"/>
          </a:solidFill>
          <a:ln w="25400">
            <a:solidFill>
              <a:schemeClr val="bg1"/>
            </a:solidFill>
            <a:miter lim="800000"/>
            <a:headEnd/>
            <a:tailEnd/>
          </a:ln>
        </p:spPr>
        <p:txBody>
          <a:bodyPr vert="eaVert" wrap="none" anchor="ct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endParaRPr lang="en-US" altLang="en-US" sz="2400">
              <a:solidFill>
                <a:schemeClr val="bg1"/>
              </a:solidFill>
              <a:latin typeface="Times New Roman" panose="02020603050405020304" pitchFamily="18" charset="0"/>
            </a:endParaRPr>
          </a:p>
        </p:txBody>
      </p:sp>
      <p:sp>
        <p:nvSpPr>
          <p:cNvPr id="21512" name="Oval 9"/>
          <p:cNvSpPr>
            <a:spLocks noChangeArrowheads="1"/>
          </p:cNvSpPr>
          <p:nvPr/>
        </p:nvSpPr>
        <p:spPr bwMode="auto">
          <a:xfrm>
            <a:off x="4646613" y="3132139"/>
            <a:ext cx="125412" cy="109537"/>
          </a:xfrm>
          <a:prstGeom prst="ellipse">
            <a:avLst/>
          </a:prstGeom>
          <a:solidFill>
            <a:schemeClr val="accent1"/>
          </a:solidFill>
          <a:ln w="25400">
            <a:solidFill>
              <a:schemeClr val="bg1"/>
            </a:solidFill>
            <a:round/>
            <a:headEnd/>
            <a:tailEnd/>
          </a:ln>
        </p:spPr>
        <p:txBody>
          <a:bodyPr wrap="none" anchor="ct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endParaRPr lang="en-US" altLang="en-US" sz="2400">
              <a:solidFill>
                <a:schemeClr val="bg1"/>
              </a:solidFill>
              <a:latin typeface="Times New Roman" panose="02020603050405020304" pitchFamily="18" charset="0"/>
            </a:endParaRPr>
          </a:p>
        </p:txBody>
      </p:sp>
      <p:sp>
        <p:nvSpPr>
          <p:cNvPr id="21513" name="Oval 10"/>
          <p:cNvSpPr>
            <a:spLocks noChangeArrowheads="1"/>
          </p:cNvSpPr>
          <p:nvPr/>
        </p:nvSpPr>
        <p:spPr bwMode="auto">
          <a:xfrm>
            <a:off x="4646613" y="3351214"/>
            <a:ext cx="125412" cy="111125"/>
          </a:xfrm>
          <a:prstGeom prst="ellipse">
            <a:avLst/>
          </a:prstGeom>
          <a:solidFill>
            <a:schemeClr val="accent1"/>
          </a:solidFill>
          <a:ln w="25400">
            <a:solidFill>
              <a:schemeClr val="bg1"/>
            </a:solidFill>
            <a:round/>
            <a:headEnd/>
            <a:tailEnd/>
          </a:ln>
        </p:spPr>
        <p:txBody>
          <a:bodyPr wrap="none" anchor="ct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endParaRPr lang="en-US" altLang="en-US" sz="2400">
              <a:solidFill>
                <a:schemeClr val="bg1"/>
              </a:solidFill>
              <a:latin typeface="Times New Roman" panose="02020603050405020304" pitchFamily="18" charset="0"/>
            </a:endParaRPr>
          </a:p>
        </p:txBody>
      </p:sp>
      <p:sp>
        <p:nvSpPr>
          <p:cNvPr id="21514" name="Line 11"/>
          <p:cNvSpPr>
            <a:spLocks noChangeShapeType="1"/>
          </p:cNvSpPr>
          <p:nvPr/>
        </p:nvSpPr>
        <p:spPr bwMode="auto">
          <a:xfrm>
            <a:off x="4772025" y="3022601"/>
            <a:ext cx="0" cy="549275"/>
          </a:xfrm>
          <a:prstGeom prst="line">
            <a:avLst/>
          </a:prstGeom>
          <a:noFill/>
          <a:ln w="2540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1515" name="Line 12"/>
          <p:cNvSpPr>
            <a:spLocks noChangeShapeType="1"/>
          </p:cNvSpPr>
          <p:nvPr/>
        </p:nvSpPr>
        <p:spPr bwMode="auto">
          <a:xfrm flipV="1">
            <a:off x="3894139" y="6208713"/>
            <a:ext cx="752475" cy="0"/>
          </a:xfrm>
          <a:prstGeom prst="line">
            <a:avLst/>
          </a:prstGeom>
          <a:noFill/>
          <a:ln w="2540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1516" name="Line 13"/>
          <p:cNvSpPr>
            <a:spLocks noChangeShapeType="1"/>
          </p:cNvSpPr>
          <p:nvPr/>
        </p:nvSpPr>
        <p:spPr bwMode="auto">
          <a:xfrm>
            <a:off x="4265613" y="2659063"/>
            <a:ext cx="4762" cy="582612"/>
          </a:xfrm>
          <a:prstGeom prst="line">
            <a:avLst/>
          </a:prstGeom>
          <a:noFill/>
          <a:ln w="57150">
            <a:solidFill>
              <a:schemeClr val="bg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21517" name="Freeform 14"/>
          <p:cNvSpPr>
            <a:spLocks/>
          </p:cNvSpPr>
          <p:nvPr/>
        </p:nvSpPr>
        <p:spPr bwMode="auto">
          <a:xfrm>
            <a:off x="4270375" y="3241675"/>
            <a:ext cx="541338" cy="2636838"/>
          </a:xfrm>
          <a:custGeom>
            <a:avLst/>
            <a:gdLst>
              <a:gd name="T0" fmla="*/ 0 w 207"/>
              <a:gd name="T1" fmla="*/ 2147483647 h 1152"/>
              <a:gd name="T2" fmla="*/ 2147483647 w 207"/>
              <a:gd name="T3" fmla="*/ 2147483647 h 1152"/>
              <a:gd name="T4" fmla="*/ 2147483647 w 207"/>
              <a:gd name="T5" fmla="*/ 2147483647 h 1152"/>
              <a:gd name="T6" fmla="*/ 2147483647 w 207"/>
              <a:gd name="T7" fmla="*/ 2147483647 h 1152"/>
              <a:gd name="T8" fmla="*/ 2147483647 w 207"/>
              <a:gd name="T9" fmla="*/ 2147483647 h 1152"/>
              <a:gd name="T10" fmla="*/ 2147483647 w 207"/>
              <a:gd name="T11" fmla="*/ 2147483647 h 1152"/>
              <a:gd name="T12" fmla="*/ 0 w 207"/>
              <a:gd name="T13" fmla="*/ 0 h 1152"/>
              <a:gd name="T14" fmla="*/ 0 60000 65536"/>
              <a:gd name="T15" fmla="*/ 0 60000 65536"/>
              <a:gd name="T16" fmla="*/ 0 60000 65536"/>
              <a:gd name="T17" fmla="*/ 0 60000 65536"/>
              <a:gd name="T18" fmla="*/ 0 60000 65536"/>
              <a:gd name="T19" fmla="*/ 0 60000 65536"/>
              <a:gd name="T20" fmla="*/ 0 60000 65536"/>
              <a:gd name="T21" fmla="*/ 0 w 207"/>
              <a:gd name="T22" fmla="*/ 0 h 1152"/>
              <a:gd name="T23" fmla="*/ 207 w 207"/>
              <a:gd name="T24" fmla="*/ 1152 h 115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07" h="1152">
                <a:moveTo>
                  <a:pt x="0" y="1152"/>
                </a:moveTo>
                <a:cubicBezTo>
                  <a:pt x="32" y="1072"/>
                  <a:pt x="70" y="978"/>
                  <a:pt x="96" y="912"/>
                </a:cubicBezTo>
                <a:cubicBezTo>
                  <a:pt x="122" y="846"/>
                  <a:pt x="140" y="810"/>
                  <a:pt x="158" y="754"/>
                </a:cubicBezTo>
                <a:cubicBezTo>
                  <a:pt x="176" y="698"/>
                  <a:pt x="199" y="635"/>
                  <a:pt x="203" y="573"/>
                </a:cubicBezTo>
                <a:cubicBezTo>
                  <a:pt x="207" y="511"/>
                  <a:pt x="198" y="445"/>
                  <a:pt x="181" y="381"/>
                </a:cubicBezTo>
                <a:cubicBezTo>
                  <a:pt x="164" y="317"/>
                  <a:pt x="132" y="252"/>
                  <a:pt x="102" y="189"/>
                </a:cubicBezTo>
                <a:cubicBezTo>
                  <a:pt x="72" y="126"/>
                  <a:pt x="21" y="40"/>
                  <a:pt x="0" y="0"/>
                </a:cubicBezTo>
              </a:path>
            </a:pathLst>
          </a:custGeom>
          <a:noFill/>
          <a:ln w="25400">
            <a:solidFill>
              <a:schemeClr val="bg1"/>
            </a:solidFill>
            <a:prstDash val="dash"/>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1518" name="Freeform 15"/>
          <p:cNvSpPr>
            <a:spLocks/>
          </p:cNvSpPr>
          <p:nvPr/>
        </p:nvSpPr>
        <p:spPr bwMode="auto">
          <a:xfrm>
            <a:off x="4270376" y="3241675"/>
            <a:ext cx="250825" cy="2636838"/>
          </a:xfrm>
          <a:custGeom>
            <a:avLst/>
            <a:gdLst>
              <a:gd name="T0" fmla="*/ 0 w 207"/>
              <a:gd name="T1" fmla="*/ 2147483647 h 1152"/>
              <a:gd name="T2" fmla="*/ 2147483647 w 207"/>
              <a:gd name="T3" fmla="*/ 2147483647 h 1152"/>
              <a:gd name="T4" fmla="*/ 2147483647 w 207"/>
              <a:gd name="T5" fmla="*/ 2147483647 h 1152"/>
              <a:gd name="T6" fmla="*/ 2147483647 w 207"/>
              <a:gd name="T7" fmla="*/ 2147483647 h 1152"/>
              <a:gd name="T8" fmla="*/ 2147483647 w 207"/>
              <a:gd name="T9" fmla="*/ 2147483647 h 1152"/>
              <a:gd name="T10" fmla="*/ 2147483647 w 207"/>
              <a:gd name="T11" fmla="*/ 2147483647 h 1152"/>
              <a:gd name="T12" fmla="*/ 0 w 207"/>
              <a:gd name="T13" fmla="*/ 0 h 1152"/>
              <a:gd name="T14" fmla="*/ 0 60000 65536"/>
              <a:gd name="T15" fmla="*/ 0 60000 65536"/>
              <a:gd name="T16" fmla="*/ 0 60000 65536"/>
              <a:gd name="T17" fmla="*/ 0 60000 65536"/>
              <a:gd name="T18" fmla="*/ 0 60000 65536"/>
              <a:gd name="T19" fmla="*/ 0 60000 65536"/>
              <a:gd name="T20" fmla="*/ 0 60000 65536"/>
              <a:gd name="T21" fmla="*/ 0 w 207"/>
              <a:gd name="T22" fmla="*/ 0 h 1152"/>
              <a:gd name="T23" fmla="*/ 207 w 207"/>
              <a:gd name="T24" fmla="*/ 1152 h 115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07" h="1152">
                <a:moveTo>
                  <a:pt x="0" y="1152"/>
                </a:moveTo>
                <a:cubicBezTo>
                  <a:pt x="32" y="1072"/>
                  <a:pt x="70" y="978"/>
                  <a:pt x="96" y="912"/>
                </a:cubicBezTo>
                <a:cubicBezTo>
                  <a:pt x="122" y="846"/>
                  <a:pt x="140" y="810"/>
                  <a:pt x="158" y="754"/>
                </a:cubicBezTo>
                <a:cubicBezTo>
                  <a:pt x="176" y="698"/>
                  <a:pt x="199" y="635"/>
                  <a:pt x="203" y="573"/>
                </a:cubicBezTo>
                <a:cubicBezTo>
                  <a:pt x="207" y="511"/>
                  <a:pt x="198" y="445"/>
                  <a:pt x="181" y="381"/>
                </a:cubicBezTo>
                <a:cubicBezTo>
                  <a:pt x="164" y="317"/>
                  <a:pt x="132" y="252"/>
                  <a:pt x="102" y="189"/>
                </a:cubicBezTo>
                <a:cubicBezTo>
                  <a:pt x="72" y="126"/>
                  <a:pt x="21" y="40"/>
                  <a:pt x="0" y="0"/>
                </a:cubicBezTo>
              </a:path>
            </a:pathLst>
          </a:custGeom>
          <a:noFill/>
          <a:ln w="25400">
            <a:solidFill>
              <a:schemeClr val="bg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1519" name="Line 16"/>
          <p:cNvSpPr>
            <a:spLocks noChangeShapeType="1"/>
          </p:cNvSpPr>
          <p:nvPr/>
        </p:nvSpPr>
        <p:spPr bwMode="auto">
          <a:xfrm>
            <a:off x="3768725" y="4451350"/>
            <a:ext cx="501650" cy="0"/>
          </a:xfrm>
          <a:prstGeom prst="line">
            <a:avLst/>
          </a:prstGeom>
          <a:noFill/>
          <a:ln w="25400">
            <a:solidFill>
              <a:schemeClr val="bg1"/>
            </a:solidFill>
            <a:round/>
            <a:headEnd/>
            <a:tailEnd type="arrow" w="med" len="med"/>
          </a:ln>
          <a:extLst>
            <a:ext uri="{909E8E84-426E-40DD-AFC4-6F175D3DCCD1}">
              <a14:hiddenFill xmlns:a14="http://schemas.microsoft.com/office/drawing/2010/main">
                <a:noFill/>
              </a14:hiddenFill>
            </a:ext>
          </a:extLst>
        </p:spPr>
        <p:txBody>
          <a:bodyPr/>
          <a:lstStyle/>
          <a:p>
            <a:endParaRPr lang="en-US"/>
          </a:p>
        </p:txBody>
      </p:sp>
      <p:sp>
        <p:nvSpPr>
          <p:cNvPr id="21520" name="Line 17"/>
          <p:cNvSpPr>
            <a:spLocks noChangeShapeType="1"/>
          </p:cNvSpPr>
          <p:nvPr/>
        </p:nvSpPr>
        <p:spPr bwMode="auto">
          <a:xfrm flipH="1">
            <a:off x="4505325" y="4451350"/>
            <a:ext cx="831850" cy="0"/>
          </a:xfrm>
          <a:prstGeom prst="line">
            <a:avLst/>
          </a:prstGeom>
          <a:noFill/>
          <a:ln w="25400">
            <a:solidFill>
              <a:schemeClr val="bg1"/>
            </a:solidFill>
            <a:round/>
            <a:headEnd/>
            <a:tailEnd type="arrow" w="med" len="med"/>
          </a:ln>
          <a:extLst>
            <a:ext uri="{909E8E84-426E-40DD-AFC4-6F175D3DCCD1}">
              <a14:hiddenFill xmlns:a14="http://schemas.microsoft.com/office/drawing/2010/main">
                <a:noFill/>
              </a14:hiddenFill>
            </a:ext>
          </a:extLst>
        </p:spPr>
        <p:txBody>
          <a:bodyPr/>
          <a:lstStyle/>
          <a:p>
            <a:endParaRPr lang="en-US"/>
          </a:p>
        </p:txBody>
      </p:sp>
      <p:sp>
        <p:nvSpPr>
          <p:cNvPr id="21521" name="Line 43"/>
          <p:cNvSpPr>
            <a:spLocks noChangeShapeType="1"/>
          </p:cNvSpPr>
          <p:nvPr/>
        </p:nvSpPr>
        <p:spPr bwMode="auto">
          <a:xfrm>
            <a:off x="5668963" y="2830513"/>
            <a:ext cx="0" cy="569912"/>
          </a:xfrm>
          <a:prstGeom prst="line">
            <a:avLst/>
          </a:prstGeom>
          <a:noFill/>
          <a:ln w="57150">
            <a:solidFill>
              <a:schemeClr val="bg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21522" name="Line 44"/>
          <p:cNvSpPr>
            <a:spLocks noChangeShapeType="1"/>
          </p:cNvSpPr>
          <p:nvPr/>
        </p:nvSpPr>
        <p:spPr bwMode="auto">
          <a:xfrm>
            <a:off x="5668963" y="3463925"/>
            <a:ext cx="0" cy="1087438"/>
          </a:xfrm>
          <a:prstGeom prst="line">
            <a:avLst/>
          </a:prstGeom>
          <a:noFill/>
          <a:ln w="2540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1523" name="Freeform 45"/>
          <p:cNvSpPr>
            <a:spLocks/>
          </p:cNvSpPr>
          <p:nvPr/>
        </p:nvSpPr>
        <p:spPr bwMode="auto">
          <a:xfrm>
            <a:off x="5668964" y="3470275"/>
            <a:ext cx="407987" cy="1068388"/>
          </a:xfrm>
          <a:custGeom>
            <a:avLst/>
            <a:gdLst>
              <a:gd name="T0" fmla="*/ 0 w 277"/>
              <a:gd name="T1" fmla="*/ 0 h 839"/>
              <a:gd name="T2" fmla="*/ 2147483647 w 277"/>
              <a:gd name="T3" fmla="*/ 2147483647 h 839"/>
              <a:gd name="T4" fmla="*/ 2147483647 w 277"/>
              <a:gd name="T5" fmla="*/ 2147483647 h 839"/>
              <a:gd name="T6" fmla="*/ 2147483647 w 277"/>
              <a:gd name="T7" fmla="*/ 2147483647 h 839"/>
              <a:gd name="T8" fmla="*/ 0 60000 65536"/>
              <a:gd name="T9" fmla="*/ 0 60000 65536"/>
              <a:gd name="T10" fmla="*/ 0 60000 65536"/>
              <a:gd name="T11" fmla="*/ 0 60000 65536"/>
              <a:gd name="T12" fmla="*/ 0 w 277"/>
              <a:gd name="T13" fmla="*/ 0 h 839"/>
              <a:gd name="T14" fmla="*/ 277 w 277"/>
              <a:gd name="T15" fmla="*/ 839 h 839"/>
            </a:gdLst>
            <a:ahLst/>
            <a:cxnLst>
              <a:cxn ang="T8">
                <a:pos x="T0" y="T1"/>
              </a:cxn>
              <a:cxn ang="T9">
                <a:pos x="T2" y="T3"/>
              </a:cxn>
              <a:cxn ang="T10">
                <a:pos x="T4" y="T5"/>
              </a:cxn>
              <a:cxn ang="T11">
                <a:pos x="T6" y="T7"/>
              </a:cxn>
            </a:cxnLst>
            <a:rect l="T12" t="T13" r="T14" b="T15"/>
            <a:pathLst>
              <a:path w="277" h="839">
                <a:moveTo>
                  <a:pt x="0" y="0"/>
                </a:moveTo>
                <a:cubicBezTo>
                  <a:pt x="52" y="80"/>
                  <a:pt x="104" y="160"/>
                  <a:pt x="144" y="240"/>
                </a:cubicBezTo>
                <a:cubicBezTo>
                  <a:pt x="184" y="320"/>
                  <a:pt x="218" y="380"/>
                  <a:pt x="240" y="480"/>
                </a:cubicBezTo>
                <a:cubicBezTo>
                  <a:pt x="262" y="580"/>
                  <a:pt x="269" y="764"/>
                  <a:pt x="277" y="839"/>
                </a:cubicBezTo>
              </a:path>
            </a:pathLst>
          </a:custGeom>
          <a:noFill/>
          <a:ln w="25400">
            <a:solidFill>
              <a:schemeClr val="bg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1524" name="Line 46"/>
          <p:cNvSpPr>
            <a:spLocks noChangeShapeType="1"/>
          </p:cNvSpPr>
          <p:nvPr/>
        </p:nvSpPr>
        <p:spPr bwMode="auto">
          <a:xfrm flipV="1">
            <a:off x="6097588" y="4602164"/>
            <a:ext cx="4762" cy="682625"/>
          </a:xfrm>
          <a:prstGeom prst="line">
            <a:avLst/>
          </a:prstGeom>
          <a:noFill/>
          <a:ln w="57150">
            <a:solidFill>
              <a:schemeClr val="bg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21525" name="Text Box 47"/>
          <p:cNvSpPr txBox="1">
            <a:spLocks noChangeArrowheads="1"/>
          </p:cNvSpPr>
          <p:nvPr/>
        </p:nvSpPr>
        <p:spPr bwMode="auto">
          <a:xfrm>
            <a:off x="5668964" y="3021013"/>
            <a:ext cx="433387"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spcBef>
                <a:spcPct val="50000"/>
              </a:spcBef>
            </a:pPr>
            <a:r>
              <a:rPr lang="en-US" altLang="en-US" sz="2400" i="1">
                <a:solidFill>
                  <a:schemeClr val="bg1"/>
                </a:solidFill>
                <a:latin typeface="Times New Roman" panose="02020603050405020304" pitchFamily="18" charset="0"/>
              </a:rPr>
              <a:t>P</a:t>
            </a:r>
          </a:p>
        </p:txBody>
      </p:sp>
      <p:sp>
        <p:nvSpPr>
          <p:cNvPr id="21526" name="Text Box 48"/>
          <p:cNvSpPr txBox="1">
            <a:spLocks noChangeArrowheads="1"/>
          </p:cNvSpPr>
          <p:nvPr/>
        </p:nvSpPr>
        <p:spPr bwMode="auto">
          <a:xfrm>
            <a:off x="6102350" y="4956175"/>
            <a:ext cx="433388"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spcBef>
                <a:spcPct val="50000"/>
              </a:spcBef>
            </a:pPr>
            <a:r>
              <a:rPr lang="en-US" altLang="en-US" sz="2400" i="1">
                <a:solidFill>
                  <a:schemeClr val="bg1"/>
                </a:solidFill>
                <a:latin typeface="Times New Roman" panose="02020603050405020304" pitchFamily="18" charset="0"/>
              </a:rPr>
              <a:t>P</a:t>
            </a:r>
          </a:p>
        </p:txBody>
      </p:sp>
      <p:sp>
        <p:nvSpPr>
          <p:cNvPr id="21527" name="Text Box 50"/>
          <p:cNvSpPr txBox="1">
            <a:spLocks noChangeArrowheads="1"/>
          </p:cNvSpPr>
          <p:nvPr/>
        </p:nvSpPr>
        <p:spPr bwMode="auto">
          <a:xfrm>
            <a:off x="6348413" y="4489450"/>
            <a:ext cx="1350962"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spcBef>
                <a:spcPct val="50000"/>
              </a:spcBef>
            </a:pPr>
            <a:r>
              <a:rPr lang="en-US" altLang="en-US" sz="2400" i="1">
                <a:solidFill>
                  <a:schemeClr val="bg1"/>
                </a:solidFill>
                <a:latin typeface="Times New Roman" panose="02020603050405020304" pitchFamily="18" charset="0"/>
              </a:rPr>
              <a:t>M </a:t>
            </a:r>
            <a:r>
              <a:rPr lang="en-US" altLang="en-US" sz="2400">
                <a:solidFill>
                  <a:schemeClr val="bg1"/>
                </a:solidFill>
                <a:latin typeface="Times New Roman" panose="02020603050405020304" pitchFamily="18" charset="0"/>
              </a:rPr>
              <a:t>= </a:t>
            </a:r>
            <a:r>
              <a:rPr lang="en-US" altLang="en-US" sz="2400" i="1">
                <a:solidFill>
                  <a:schemeClr val="bg1"/>
                </a:solidFill>
                <a:latin typeface="Times New Roman" panose="02020603050405020304" pitchFamily="18" charset="0"/>
              </a:rPr>
              <a:t>P</a:t>
            </a:r>
            <a:r>
              <a:rPr lang="en-US" altLang="en-US" sz="2400">
                <a:solidFill>
                  <a:schemeClr val="bg1"/>
                </a:solidFill>
                <a:latin typeface="Symbol" panose="05050102010706020507" pitchFamily="18" charset="2"/>
              </a:rPr>
              <a:t>D</a:t>
            </a:r>
            <a:r>
              <a:rPr lang="en-US" altLang="en-US" sz="2400" baseline="-25000">
                <a:solidFill>
                  <a:schemeClr val="bg1"/>
                </a:solidFill>
                <a:latin typeface="Times New Roman" panose="02020603050405020304" pitchFamily="18" charset="0"/>
              </a:rPr>
              <a:t>o</a:t>
            </a:r>
          </a:p>
        </p:txBody>
      </p:sp>
      <p:sp>
        <p:nvSpPr>
          <p:cNvPr id="21528" name="Text Box 51"/>
          <p:cNvSpPr txBox="1">
            <a:spLocks noChangeArrowheads="1"/>
          </p:cNvSpPr>
          <p:nvPr/>
        </p:nvSpPr>
        <p:spPr bwMode="auto">
          <a:xfrm>
            <a:off x="5643564" y="4092575"/>
            <a:ext cx="52387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spcBef>
                <a:spcPct val="50000"/>
              </a:spcBef>
            </a:pPr>
            <a:r>
              <a:rPr lang="en-US" altLang="en-US" sz="2400">
                <a:solidFill>
                  <a:schemeClr val="bg1"/>
                </a:solidFill>
                <a:latin typeface="Symbol" panose="05050102010706020507" pitchFamily="18" charset="2"/>
              </a:rPr>
              <a:t>D</a:t>
            </a:r>
            <a:r>
              <a:rPr lang="en-US" altLang="en-US" sz="2400" baseline="-25000">
                <a:solidFill>
                  <a:schemeClr val="bg1"/>
                </a:solidFill>
                <a:latin typeface="Times New Roman" panose="02020603050405020304" pitchFamily="18" charset="0"/>
              </a:rPr>
              <a:t>o</a:t>
            </a:r>
          </a:p>
        </p:txBody>
      </p:sp>
      <p:sp>
        <p:nvSpPr>
          <p:cNvPr id="21529" name="Line 52"/>
          <p:cNvSpPr>
            <a:spLocks noChangeShapeType="1"/>
          </p:cNvSpPr>
          <p:nvPr/>
        </p:nvSpPr>
        <p:spPr bwMode="auto">
          <a:xfrm>
            <a:off x="5659439" y="4538663"/>
            <a:ext cx="428625" cy="0"/>
          </a:xfrm>
          <a:prstGeom prst="line">
            <a:avLst/>
          </a:prstGeom>
          <a:noFill/>
          <a:ln w="2540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3" name="Slide Number Placeholder 32"/>
          <p:cNvSpPr>
            <a:spLocks noGrp="1"/>
          </p:cNvSpPr>
          <p:nvPr>
            <p:ph type="sldNum" sz="quarter" idx="11"/>
          </p:nvPr>
        </p:nvSpPr>
        <p:spPr/>
        <p:txBody>
          <a:bodyP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eaLnBrk="1" hangingPunct="1"/>
            <a:fld id="{F2E5FBB5-14B5-49FF-AB33-49C8633C9008}" type="slidenum">
              <a:rPr lang="en-US" altLang="en-US" sz="1200">
                <a:solidFill>
                  <a:srgbClr val="BCBCBC"/>
                </a:solidFill>
                <a:latin typeface="Times New Roman" panose="02020603050405020304" pitchFamily="18" charset="0"/>
              </a:rPr>
              <a:pPr eaLnBrk="1" hangingPunct="1"/>
              <a:t>18</a:t>
            </a:fld>
            <a:endParaRPr lang="en-US" altLang="en-US" sz="1200">
              <a:solidFill>
                <a:srgbClr val="BCBCBC"/>
              </a:solidFill>
              <a:latin typeface="Times New Roman" panose="02020603050405020304" pitchFamily="18" charset="0"/>
            </a:endParaRPr>
          </a:p>
        </p:txBody>
      </p:sp>
      <p:sp>
        <p:nvSpPr>
          <p:cNvPr id="34" name="Footer Placeholder 33"/>
          <p:cNvSpPr>
            <a:spLocks noGrp="1"/>
          </p:cNvSpPr>
          <p:nvPr>
            <p:ph type="ftr" sz="quarter" idx="10"/>
          </p:nvPr>
        </p:nvSpPr>
        <p:spPr/>
        <p:txBody>
          <a:bodyPr/>
          <a:lstStyle/>
          <a:p>
            <a:pPr>
              <a:defRPr/>
            </a:pPr>
            <a:r>
              <a:rPr lang="en-US"/>
              <a:t>Compression Theory</a:t>
            </a:r>
          </a:p>
        </p:txBody>
      </p:sp>
      <p:sp>
        <p:nvSpPr>
          <p:cNvPr id="220" name="Circular Arrow 219"/>
          <p:cNvSpPr>
            <a:spLocks noChangeAspect="1" noChangeArrowheads="1"/>
          </p:cNvSpPr>
          <p:nvPr/>
        </p:nvSpPr>
        <p:spPr bwMode="auto">
          <a:xfrm flipH="1" flipV="1">
            <a:off x="5815013" y="4424363"/>
            <a:ext cx="595312" cy="603250"/>
          </a:xfrm>
          <a:custGeom>
            <a:avLst/>
            <a:gdLst>
              <a:gd name="T0" fmla="*/ 138514 w 977900"/>
              <a:gd name="T1" fmla="*/ 380909 h 977900"/>
              <a:gd name="T2" fmla="*/ 957841 w 977900"/>
              <a:gd name="T3" fmla="*/ 369327 h 977900"/>
              <a:gd name="T4" fmla="*/ 855662 w 977900"/>
              <a:gd name="T5" fmla="*/ 488951 h 977900"/>
              <a:gd name="T6" fmla="*/ 713366 w 977900"/>
              <a:gd name="T7" fmla="*/ 369327 h 977900"/>
              <a:gd name="T8" fmla="*/ 5898240 60000 65536"/>
              <a:gd name="T9" fmla="*/ 0 60000 65536"/>
              <a:gd name="T10" fmla="*/ 5898240 60000 65536"/>
              <a:gd name="T11" fmla="*/ 11796480 60000 65536"/>
              <a:gd name="T12" fmla="*/ 186428 w 977900"/>
              <a:gd name="T13" fmla="*/ 186428 h 977900"/>
              <a:gd name="T14" fmla="*/ 791472 w 977900"/>
              <a:gd name="T15" fmla="*/ 791472 h 977900"/>
            </a:gdLst>
            <a:ahLst/>
            <a:cxnLst>
              <a:cxn ang="T8">
                <a:pos x="T0" y="T1"/>
              </a:cxn>
              <a:cxn ang="T9">
                <a:pos x="T2" y="T3"/>
              </a:cxn>
              <a:cxn ang="T10">
                <a:pos x="T4" y="T5"/>
              </a:cxn>
              <a:cxn ang="T11">
                <a:pos x="T6" y="T7"/>
              </a:cxn>
            </a:cxnLst>
            <a:rect l="T12" t="T13" r="T14" b="T15"/>
            <a:pathLst>
              <a:path w="977900" h="977900">
                <a:moveTo>
                  <a:pt x="80108" y="362902"/>
                </a:moveTo>
                <a:lnTo>
                  <a:pt x="80108" y="362902"/>
                </a:lnTo>
                <a:cubicBezTo>
                  <a:pt x="135417" y="183502"/>
                  <a:pt x="301218" y="61117"/>
                  <a:pt x="488950" y="61118"/>
                </a:cubicBezTo>
                <a:cubicBezTo>
                  <a:pt x="679163" y="61118"/>
                  <a:pt x="846534" y="186700"/>
                  <a:pt x="899717" y="369327"/>
                </a:cubicBezTo>
                <a:lnTo>
                  <a:pt x="957841" y="369327"/>
                </a:lnTo>
                <a:lnTo>
                  <a:pt x="855662" y="488951"/>
                </a:lnTo>
                <a:lnTo>
                  <a:pt x="713366" y="369327"/>
                </a:lnTo>
                <a:lnTo>
                  <a:pt x="770158" y="369327"/>
                </a:lnTo>
                <a:lnTo>
                  <a:pt x="770158" y="369326"/>
                </a:lnTo>
                <a:cubicBezTo>
                  <a:pt x="722188" y="256560"/>
                  <a:pt x="611495" y="183356"/>
                  <a:pt x="488950" y="183356"/>
                </a:cubicBezTo>
                <a:cubicBezTo>
                  <a:pt x="354855" y="183355"/>
                  <a:pt x="236426" y="270773"/>
                  <a:pt x="196919" y="398915"/>
                </a:cubicBezTo>
                <a:close/>
              </a:path>
            </a:pathLst>
          </a:custGeom>
          <a:solidFill>
            <a:schemeClr val="bg1"/>
          </a:solidFill>
          <a:ln w="19050" algn="ctr">
            <a:solidFill>
              <a:schemeClr val="bg1"/>
            </a:solidFill>
            <a:round/>
            <a:headEnd/>
            <a:tailEnd type="triangle" w="med" len="med"/>
          </a:ln>
        </p:spPr>
        <p:txBody>
          <a:bodyPr rot="10800000" wrap="none"/>
          <a:lstStyle/>
          <a:p>
            <a:pPr>
              <a:defRPr/>
            </a:pPr>
            <a:endParaRPr lang="en-US">
              <a:cs typeface="+mn-cs"/>
            </a:endParaRPr>
          </a:p>
        </p:txBody>
      </p:sp>
      <p:sp>
        <p:nvSpPr>
          <p:cNvPr id="21533" name="Line 36"/>
          <p:cNvSpPr>
            <a:spLocks noChangeShapeType="1"/>
          </p:cNvSpPr>
          <p:nvPr/>
        </p:nvSpPr>
        <p:spPr bwMode="auto">
          <a:xfrm>
            <a:off x="4283075" y="4454525"/>
            <a:ext cx="241300" cy="0"/>
          </a:xfrm>
          <a:prstGeom prst="line">
            <a:avLst/>
          </a:prstGeom>
          <a:noFill/>
          <a:ln w="28575">
            <a:solidFill>
              <a:schemeClr val="bg1"/>
            </a:solidFill>
            <a:round/>
            <a:headEnd type="none" w="lg" len="med"/>
            <a:tailEnd type="none" w="lg" len="med"/>
          </a:ln>
          <a:extLst>
            <a:ext uri="{909E8E84-426E-40DD-AFC4-6F175D3DCCD1}">
              <a14:hiddenFill xmlns:a14="http://schemas.microsoft.com/office/drawing/2010/main">
                <a:noFill/>
              </a14:hiddenFill>
            </a:ext>
          </a:extLst>
        </p:spPr>
        <p:txBody>
          <a:bodyPr rot="10800000" wrap="none"/>
          <a:lstStyle/>
          <a:p>
            <a:endParaRPr lang="en-US"/>
          </a:p>
        </p:txBody>
      </p:sp>
      <p:sp>
        <p:nvSpPr>
          <p:cNvPr id="21534" name="Text Box 51"/>
          <p:cNvSpPr txBox="1">
            <a:spLocks noChangeArrowheads="1"/>
          </p:cNvSpPr>
          <p:nvPr/>
        </p:nvSpPr>
        <p:spPr bwMode="auto">
          <a:xfrm>
            <a:off x="3738564" y="4006850"/>
            <a:ext cx="52387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spcBef>
                <a:spcPct val="50000"/>
              </a:spcBef>
            </a:pPr>
            <a:r>
              <a:rPr lang="en-US" altLang="en-US" sz="2400">
                <a:solidFill>
                  <a:schemeClr val="bg1"/>
                </a:solidFill>
                <a:latin typeface="Symbol" panose="05050102010706020507" pitchFamily="18" charset="2"/>
              </a:rPr>
              <a:t>D</a:t>
            </a:r>
            <a:r>
              <a:rPr lang="en-US" altLang="en-US" sz="2400" baseline="-25000">
                <a:solidFill>
                  <a:schemeClr val="bg1"/>
                </a:solidFill>
                <a:latin typeface="Times New Roman" panose="02020603050405020304" pitchFamily="18" charset="0"/>
              </a:rPr>
              <a:t>o</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extBox 3"/>
          <p:cNvSpPr txBox="1">
            <a:spLocks noChangeArrowheads="1"/>
          </p:cNvSpPr>
          <p:nvPr/>
        </p:nvSpPr>
        <p:spPr bwMode="auto">
          <a:xfrm>
            <a:off x="3048001" y="2003426"/>
            <a:ext cx="5864225" cy="4411663"/>
          </a:xfrm>
          <a:prstGeom prst="rect">
            <a:avLst/>
          </a:prstGeom>
          <a:solidFill>
            <a:schemeClr val="tx1"/>
          </a:solidFill>
          <a:ln w="38100">
            <a:solidFill>
              <a:schemeClr val="bg1"/>
            </a:solidFill>
            <a:bevel/>
            <a:headEnd/>
            <a:tailEnd/>
          </a:ln>
        </p:spPr>
        <p:txBody>
          <a:bodyPr anchor="ctr" anchorCtr="1"/>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endParaRPr lang="en-US" altLang="en-US" sz="2400">
              <a:solidFill>
                <a:schemeClr val="bg1"/>
              </a:solidFill>
              <a:latin typeface="Times New Roman" panose="02020603050405020304" pitchFamily="18" charset="0"/>
            </a:endParaRPr>
          </a:p>
        </p:txBody>
      </p:sp>
      <p:sp>
        <p:nvSpPr>
          <p:cNvPr id="22531" name="Line 24"/>
          <p:cNvSpPr>
            <a:spLocks noChangeShapeType="1"/>
          </p:cNvSpPr>
          <p:nvPr/>
        </p:nvSpPr>
        <p:spPr bwMode="auto">
          <a:xfrm>
            <a:off x="4440238" y="2312989"/>
            <a:ext cx="0" cy="3417887"/>
          </a:xfrm>
          <a:prstGeom prst="line">
            <a:avLst/>
          </a:prstGeom>
          <a:noFill/>
          <a:ln w="2540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2532" name="Line 25"/>
          <p:cNvSpPr>
            <a:spLocks noChangeShapeType="1"/>
          </p:cNvSpPr>
          <p:nvPr/>
        </p:nvSpPr>
        <p:spPr bwMode="auto">
          <a:xfrm>
            <a:off x="4440238" y="5730875"/>
            <a:ext cx="2921000" cy="0"/>
          </a:xfrm>
          <a:prstGeom prst="line">
            <a:avLst/>
          </a:prstGeom>
          <a:noFill/>
          <a:ln w="2540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2533" name="Text Box 26"/>
          <p:cNvSpPr txBox="1">
            <a:spLocks noChangeArrowheads="1"/>
          </p:cNvSpPr>
          <p:nvPr/>
        </p:nvSpPr>
        <p:spPr bwMode="auto">
          <a:xfrm>
            <a:off x="5900739" y="5730876"/>
            <a:ext cx="109537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spcBef>
                <a:spcPct val="50000"/>
              </a:spcBef>
            </a:pPr>
            <a:r>
              <a:rPr lang="en-US" altLang="en-US" sz="2400" b="1">
                <a:solidFill>
                  <a:schemeClr val="bg1"/>
                </a:solidFill>
                <a:latin typeface="Symbol" panose="05050102010706020507" pitchFamily="18" charset="2"/>
              </a:rPr>
              <a:t>D</a:t>
            </a:r>
          </a:p>
        </p:txBody>
      </p:sp>
      <p:sp>
        <p:nvSpPr>
          <p:cNvPr id="22534" name="Text Box 27"/>
          <p:cNvSpPr txBox="1">
            <a:spLocks noChangeArrowheads="1"/>
          </p:cNvSpPr>
          <p:nvPr/>
        </p:nvSpPr>
        <p:spPr bwMode="auto">
          <a:xfrm>
            <a:off x="3709988" y="2455863"/>
            <a:ext cx="73025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spcBef>
                <a:spcPct val="50000"/>
              </a:spcBef>
            </a:pPr>
            <a:r>
              <a:rPr lang="en-US" altLang="en-US" sz="2400" b="1" i="1">
                <a:solidFill>
                  <a:schemeClr val="bg1"/>
                </a:solidFill>
                <a:latin typeface="Times New Roman" panose="02020603050405020304" pitchFamily="18" charset="0"/>
              </a:rPr>
              <a:t>P</a:t>
            </a:r>
          </a:p>
        </p:txBody>
      </p:sp>
      <p:graphicFrame>
        <p:nvGraphicFramePr>
          <p:cNvPr id="22535" name="Object 2"/>
          <p:cNvGraphicFramePr>
            <a:graphicFrameLocks noChangeAspect="1"/>
          </p:cNvGraphicFramePr>
          <p:nvPr/>
        </p:nvGraphicFramePr>
        <p:xfrm>
          <a:off x="3309938" y="3548063"/>
          <a:ext cx="1058862" cy="755650"/>
        </p:xfrm>
        <a:graphic>
          <a:graphicData uri="http://schemas.openxmlformats.org/presentationml/2006/ole">
            <mc:AlternateContent xmlns:mc="http://schemas.openxmlformats.org/markup-compatibility/2006">
              <mc:Choice xmlns:v="urn:schemas-microsoft-com:vml" Requires="v">
                <p:oleObj name="Equation" r:id="rId3" imgW="685800" imgH="419100" progId="Equation.3">
                  <p:embed/>
                </p:oleObj>
              </mc:Choice>
              <mc:Fallback>
                <p:oleObj name="Equation" r:id="rId3" imgW="685800" imgH="419100" progId="Equation.3">
                  <p:embed/>
                  <p:pic>
                    <p:nvPicPr>
                      <p:cNvPr id="0" name="Object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309938" y="3548063"/>
                        <a:ext cx="1058862" cy="755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22536" name="Line 29"/>
          <p:cNvSpPr>
            <a:spLocks noChangeShapeType="1"/>
          </p:cNvSpPr>
          <p:nvPr/>
        </p:nvSpPr>
        <p:spPr bwMode="auto">
          <a:xfrm flipV="1">
            <a:off x="4440238" y="3879850"/>
            <a:ext cx="0" cy="1855788"/>
          </a:xfrm>
          <a:prstGeom prst="line">
            <a:avLst/>
          </a:prstGeom>
          <a:noFill/>
          <a:ln w="63500">
            <a:solidFill>
              <a:schemeClr val="bg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22537" name="Line 30"/>
          <p:cNvSpPr>
            <a:spLocks noChangeShapeType="1"/>
          </p:cNvSpPr>
          <p:nvPr/>
        </p:nvSpPr>
        <p:spPr bwMode="auto">
          <a:xfrm>
            <a:off x="4440239" y="3879850"/>
            <a:ext cx="2433637" cy="0"/>
          </a:xfrm>
          <a:prstGeom prst="line">
            <a:avLst/>
          </a:prstGeom>
          <a:noFill/>
          <a:ln w="63500">
            <a:solidFill>
              <a:schemeClr val="bg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22538" name="Text Box 35"/>
          <p:cNvSpPr txBox="1">
            <a:spLocks noChangeArrowheads="1"/>
          </p:cNvSpPr>
          <p:nvPr/>
        </p:nvSpPr>
        <p:spPr bwMode="auto">
          <a:xfrm>
            <a:off x="5413376" y="2882900"/>
            <a:ext cx="182562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spcBef>
                <a:spcPct val="50000"/>
              </a:spcBef>
            </a:pPr>
            <a:r>
              <a:rPr lang="en-US" altLang="en-US" sz="2400">
                <a:solidFill>
                  <a:schemeClr val="bg1"/>
                </a:solidFill>
                <a:latin typeface="Symbol" panose="05050102010706020507" pitchFamily="18" charset="2"/>
              </a:rPr>
              <a:t>D</a:t>
            </a:r>
            <a:r>
              <a:rPr lang="en-US" altLang="en-US" sz="2400" baseline="-25000">
                <a:solidFill>
                  <a:schemeClr val="bg1"/>
                </a:solidFill>
                <a:latin typeface="Times New Roman" panose="02020603050405020304" pitchFamily="18" charset="0"/>
              </a:rPr>
              <a:t>o</a:t>
            </a:r>
            <a:r>
              <a:rPr lang="en-US" altLang="en-US" sz="2400">
                <a:solidFill>
                  <a:schemeClr val="bg1"/>
                </a:solidFill>
                <a:latin typeface="Times New Roman" panose="02020603050405020304" pitchFamily="18" charset="0"/>
              </a:rPr>
              <a:t>= 0</a:t>
            </a:r>
          </a:p>
        </p:txBody>
      </p:sp>
      <p:sp>
        <p:nvSpPr>
          <p:cNvPr id="22539" name="Text Box 38"/>
          <p:cNvSpPr txBox="1">
            <a:spLocks noChangeArrowheads="1"/>
          </p:cNvSpPr>
          <p:nvPr/>
        </p:nvSpPr>
        <p:spPr bwMode="auto">
          <a:xfrm>
            <a:off x="4560889" y="5730876"/>
            <a:ext cx="85248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spcBef>
                <a:spcPct val="50000"/>
              </a:spcBef>
            </a:pPr>
            <a:r>
              <a:rPr lang="en-US" altLang="en-US" sz="2400">
                <a:solidFill>
                  <a:schemeClr val="bg1"/>
                </a:solidFill>
                <a:latin typeface="Symbol" panose="05050102010706020507" pitchFamily="18" charset="2"/>
              </a:rPr>
              <a:t>D</a:t>
            </a:r>
            <a:r>
              <a:rPr lang="en-US" altLang="en-US" sz="2400" baseline="-25000">
                <a:solidFill>
                  <a:schemeClr val="bg1"/>
                </a:solidFill>
                <a:latin typeface="Times New Roman" panose="02020603050405020304" pitchFamily="18" charset="0"/>
              </a:rPr>
              <a:t>o</a:t>
            </a:r>
            <a:endParaRPr lang="en-US" altLang="en-US" sz="2400">
              <a:solidFill>
                <a:schemeClr val="bg1"/>
              </a:solidFill>
              <a:latin typeface="Times New Roman" panose="02020603050405020304" pitchFamily="18" charset="0"/>
            </a:endParaRPr>
          </a:p>
        </p:txBody>
      </p:sp>
      <p:sp>
        <p:nvSpPr>
          <p:cNvPr id="22540" name="Line 41"/>
          <p:cNvSpPr>
            <a:spLocks noChangeShapeType="1"/>
          </p:cNvSpPr>
          <p:nvPr/>
        </p:nvSpPr>
        <p:spPr bwMode="auto">
          <a:xfrm flipH="1">
            <a:off x="4926013" y="3168650"/>
            <a:ext cx="487362" cy="711200"/>
          </a:xfrm>
          <a:prstGeom prst="line">
            <a:avLst/>
          </a:prstGeom>
          <a:noFill/>
          <a:ln w="28575">
            <a:solidFill>
              <a:schemeClr val="bg1"/>
            </a:solidFill>
            <a:round/>
            <a:headEnd/>
            <a:tailEnd type="arrow" w="med" len="med"/>
          </a:ln>
          <a:extLst>
            <a:ext uri="{909E8E84-426E-40DD-AFC4-6F175D3DCCD1}">
              <a14:hiddenFill xmlns:a14="http://schemas.microsoft.com/office/drawing/2010/main">
                <a:noFill/>
              </a14:hiddenFill>
            </a:ext>
          </a:extLst>
        </p:spPr>
        <p:txBody>
          <a:bodyPr/>
          <a:lstStyle/>
          <a:p>
            <a:endParaRPr lang="en-US"/>
          </a:p>
        </p:txBody>
      </p:sp>
      <p:sp>
        <p:nvSpPr>
          <p:cNvPr id="20" name="Slide Number Placeholder 19"/>
          <p:cNvSpPr>
            <a:spLocks noGrp="1"/>
          </p:cNvSpPr>
          <p:nvPr>
            <p:ph type="sldNum" sz="quarter" idx="11"/>
          </p:nvPr>
        </p:nvSpPr>
        <p:spPr/>
        <p:txBody>
          <a:bodyP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eaLnBrk="1" hangingPunct="1"/>
            <a:fld id="{82324E02-5A3A-447C-A2E0-F13D4C5A9E4B}" type="slidenum">
              <a:rPr lang="en-US" altLang="en-US" sz="1200">
                <a:solidFill>
                  <a:srgbClr val="BCBCBC"/>
                </a:solidFill>
                <a:latin typeface="Times New Roman" panose="02020603050405020304" pitchFamily="18" charset="0"/>
              </a:rPr>
              <a:pPr eaLnBrk="1" hangingPunct="1"/>
              <a:t>19</a:t>
            </a:fld>
            <a:endParaRPr lang="en-US" altLang="en-US" sz="1200">
              <a:solidFill>
                <a:srgbClr val="BCBCBC"/>
              </a:solidFill>
              <a:latin typeface="Times New Roman" panose="02020603050405020304" pitchFamily="18" charset="0"/>
            </a:endParaRPr>
          </a:p>
        </p:txBody>
      </p:sp>
      <p:sp>
        <p:nvSpPr>
          <p:cNvPr id="22" name="Footer Placeholder 21"/>
          <p:cNvSpPr>
            <a:spLocks noGrp="1"/>
          </p:cNvSpPr>
          <p:nvPr>
            <p:ph type="ftr" sz="quarter" idx="10"/>
          </p:nvPr>
        </p:nvSpPr>
        <p:spPr/>
        <p:txBody>
          <a:bodyPr/>
          <a:lstStyle/>
          <a:p>
            <a:pPr>
              <a:defRPr/>
            </a:pPr>
            <a:r>
              <a:rPr lang="en-US"/>
              <a:t>Compression Theory</a:t>
            </a:r>
          </a:p>
        </p:txBody>
      </p:sp>
      <p:sp>
        <p:nvSpPr>
          <p:cNvPr id="16" name="TextBox 15"/>
          <p:cNvSpPr txBox="1"/>
          <p:nvPr/>
        </p:nvSpPr>
        <p:spPr>
          <a:xfrm>
            <a:off x="2419350" y="849313"/>
            <a:ext cx="7842250" cy="819150"/>
          </a:xfrm>
          <a:prstGeom prst="rect">
            <a:avLst/>
          </a:prstGeom>
          <a:solidFill>
            <a:schemeClr val="tx1">
              <a:lumMod val="95000"/>
              <a:alpha val="62000"/>
            </a:schemeClr>
          </a:solidFill>
          <a:ln w="38100" cap="flat">
            <a:solidFill>
              <a:schemeClr val="bg1"/>
            </a:solidFill>
            <a:bevel/>
          </a:ln>
        </p:spPr>
        <p:txBody>
          <a:bodyPr anchor="ctr" anchorCtr="1"/>
          <a:lstStyle/>
          <a:p>
            <a:pPr algn="l" eaLnBrk="0" hangingPunct="0">
              <a:defRPr/>
            </a:pPr>
            <a:r>
              <a:rPr lang="en-US" sz="3600" b="1">
                <a:solidFill>
                  <a:schemeClr val="bg1"/>
                </a:solidFill>
                <a:latin typeface="Times New Roman" pitchFamily="18" charset="0"/>
                <a:cs typeface="Arial" charset="0"/>
              </a:rPr>
              <a:t>Initial Crookedness/Out of Straight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028825" y="636588"/>
            <a:ext cx="8140700" cy="5029200"/>
          </a:xfrm>
          <a:prstGeom prst="rect">
            <a:avLst/>
          </a:prstGeom>
          <a:solidFill>
            <a:schemeClr val="tx1">
              <a:lumMod val="95000"/>
              <a:alpha val="62000"/>
            </a:schemeClr>
          </a:solidFill>
          <a:ln w="38100" cap="flat">
            <a:solidFill>
              <a:schemeClr val="bg1"/>
            </a:solidFill>
            <a:bevel/>
          </a:ln>
        </p:spPr>
        <p:txBody>
          <a:bodyPr anchor="ctr" anchorCtr="1"/>
          <a:lstStyle/>
          <a:p>
            <a:pPr algn="l" eaLnBrk="0" hangingPunct="0">
              <a:defRPr/>
            </a:pPr>
            <a:r>
              <a:rPr lang="en-US" sz="3600" b="1">
                <a:solidFill>
                  <a:schemeClr val="bg1"/>
                </a:solidFill>
                <a:latin typeface="Times New Roman" pitchFamily="18" charset="0"/>
                <a:cs typeface="Arial" charset="0"/>
              </a:rPr>
              <a:t>INDIVIDUAL COLUMN</a:t>
            </a:r>
            <a:endParaRPr lang="en-US" sz="2400" b="1">
              <a:solidFill>
                <a:schemeClr val="bg1"/>
              </a:solidFill>
              <a:latin typeface="Times New Roman" pitchFamily="18" charset="0"/>
              <a:cs typeface="Arial" charset="0"/>
            </a:endParaRPr>
          </a:p>
        </p:txBody>
      </p:sp>
      <p:sp>
        <p:nvSpPr>
          <p:cNvPr id="3" name="Slide Number Placeholder 2"/>
          <p:cNvSpPr>
            <a:spLocks noGrp="1"/>
          </p:cNvSpPr>
          <p:nvPr>
            <p:ph type="sldNum" sz="quarter" idx="11"/>
          </p:nvPr>
        </p:nvSpPr>
        <p:spPr/>
        <p:txBody>
          <a:bodyP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eaLnBrk="1" hangingPunct="1"/>
            <a:fld id="{BAA2B54B-DFC1-4C76-8703-BCC66DF892B4}" type="slidenum">
              <a:rPr lang="en-US" altLang="en-US" sz="1200">
                <a:solidFill>
                  <a:srgbClr val="BCBCBC"/>
                </a:solidFill>
                <a:latin typeface="Times New Roman" panose="02020603050405020304" pitchFamily="18" charset="0"/>
              </a:rPr>
              <a:pPr eaLnBrk="1" hangingPunct="1"/>
              <a:t>2</a:t>
            </a:fld>
            <a:endParaRPr lang="en-US" altLang="en-US" sz="1200">
              <a:solidFill>
                <a:srgbClr val="BCBCBC"/>
              </a:solidFill>
              <a:latin typeface="Times New Roman" panose="02020603050405020304" pitchFamily="18" charset="0"/>
            </a:endParaRPr>
          </a:p>
        </p:txBody>
      </p:sp>
      <p:sp>
        <p:nvSpPr>
          <p:cNvPr id="5" name="Footer Placeholder 4"/>
          <p:cNvSpPr>
            <a:spLocks noGrp="1"/>
          </p:cNvSpPr>
          <p:nvPr>
            <p:ph type="ftr" sz="quarter" idx="10"/>
          </p:nvPr>
        </p:nvSpPr>
        <p:spPr/>
        <p:txBody>
          <a:bodyPr/>
          <a:lstStyle/>
          <a:p>
            <a:pPr>
              <a:defRPr/>
            </a:pPr>
            <a:r>
              <a:rPr lang="en-US"/>
              <a:t>Compression Theory</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extBox 3"/>
          <p:cNvSpPr txBox="1">
            <a:spLocks noChangeArrowheads="1"/>
          </p:cNvSpPr>
          <p:nvPr/>
        </p:nvSpPr>
        <p:spPr bwMode="auto">
          <a:xfrm>
            <a:off x="3048001" y="2003426"/>
            <a:ext cx="5864225" cy="4411663"/>
          </a:xfrm>
          <a:prstGeom prst="rect">
            <a:avLst/>
          </a:prstGeom>
          <a:solidFill>
            <a:schemeClr val="tx1"/>
          </a:solidFill>
          <a:ln w="38100">
            <a:solidFill>
              <a:schemeClr val="bg1"/>
            </a:solidFill>
            <a:bevel/>
            <a:headEnd/>
            <a:tailEnd/>
          </a:ln>
        </p:spPr>
        <p:txBody>
          <a:bodyPr anchor="ctr" anchorCtr="1"/>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endParaRPr lang="en-US" altLang="en-US" sz="2400">
              <a:solidFill>
                <a:schemeClr val="bg1"/>
              </a:solidFill>
              <a:latin typeface="Times New Roman" panose="02020603050405020304" pitchFamily="18" charset="0"/>
            </a:endParaRPr>
          </a:p>
        </p:txBody>
      </p:sp>
      <p:sp>
        <p:nvSpPr>
          <p:cNvPr id="23555" name="Line 24"/>
          <p:cNvSpPr>
            <a:spLocks noChangeShapeType="1"/>
          </p:cNvSpPr>
          <p:nvPr/>
        </p:nvSpPr>
        <p:spPr bwMode="auto">
          <a:xfrm>
            <a:off x="4440238" y="2312989"/>
            <a:ext cx="0" cy="3417887"/>
          </a:xfrm>
          <a:prstGeom prst="line">
            <a:avLst/>
          </a:prstGeom>
          <a:noFill/>
          <a:ln w="2540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3556" name="Line 25"/>
          <p:cNvSpPr>
            <a:spLocks noChangeShapeType="1"/>
          </p:cNvSpPr>
          <p:nvPr/>
        </p:nvSpPr>
        <p:spPr bwMode="auto">
          <a:xfrm>
            <a:off x="4440238" y="5730875"/>
            <a:ext cx="2921000" cy="0"/>
          </a:xfrm>
          <a:prstGeom prst="line">
            <a:avLst/>
          </a:prstGeom>
          <a:noFill/>
          <a:ln w="2540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3557" name="Text Box 26"/>
          <p:cNvSpPr txBox="1">
            <a:spLocks noChangeArrowheads="1"/>
          </p:cNvSpPr>
          <p:nvPr/>
        </p:nvSpPr>
        <p:spPr bwMode="auto">
          <a:xfrm>
            <a:off x="5900739" y="5730876"/>
            <a:ext cx="109537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spcBef>
                <a:spcPct val="50000"/>
              </a:spcBef>
            </a:pPr>
            <a:r>
              <a:rPr lang="en-US" altLang="en-US" sz="2400" b="1">
                <a:solidFill>
                  <a:schemeClr val="bg1"/>
                </a:solidFill>
                <a:latin typeface="Symbol" panose="05050102010706020507" pitchFamily="18" charset="2"/>
              </a:rPr>
              <a:t>D</a:t>
            </a:r>
          </a:p>
        </p:txBody>
      </p:sp>
      <p:sp>
        <p:nvSpPr>
          <p:cNvPr id="23558" name="Text Box 27"/>
          <p:cNvSpPr txBox="1">
            <a:spLocks noChangeArrowheads="1"/>
          </p:cNvSpPr>
          <p:nvPr/>
        </p:nvSpPr>
        <p:spPr bwMode="auto">
          <a:xfrm>
            <a:off x="3709988" y="2455863"/>
            <a:ext cx="73025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spcBef>
                <a:spcPct val="50000"/>
              </a:spcBef>
            </a:pPr>
            <a:r>
              <a:rPr lang="en-US" altLang="en-US" sz="2400" b="1" i="1">
                <a:solidFill>
                  <a:schemeClr val="bg1"/>
                </a:solidFill>
                <a:latin typeface="Times New Roman" panose="02020603050405020304" pitchFamily="18" charset="0"/>
              </a:rPr>
              <a:t>P</a:t>
            </a:r>
          </a:p>
        </p:txBody>
      </p:sp>
      <p:graphicFrame>
        <p:nvGraphicFramePr>
          <p:cNvPr id="23559" name="Object 2"/>
          <p:cNvGraphicFramePr>
            <a:graphicFrameLocks noChangeAspect="1"/>
          </p:cNvGraphicFramePr>
          <p:nvPr/>
        </p:nvGraphicFramePr>
        <p:xfrm>
          <a:off x="3309938" y="3548063"/>
          <a:ext cx="1058862" cy="755650"/>
        </p:xfrm>
        <a:graphic>
          <a:graphicData uri="http://schemas.openxmlformats.org/presentationml/2006/ole">
            <mc:AlternateContent xmlns:mc="http://schemas.openxmlformats.org/markup-compatibility/2006">
              <mc:Choice xmlns:v="urn:schemas-microsoft-com:vml" Requires="v">
                <p:oleObj name="Equation" r:id="rId3" imgW="685800" imgH="419100" progId="Equation.3">
                  <p:embed/>
                </p:oleObj>
              </mc:Choice>
              <mc:Fallback>
                <p:oleObj name="Equation" r:id="rId3" imgW="685800" imgH="419100" progId="Equation.3">
                  <p:embed/>
                  <p:pic>
                    <p:nvPicPr>
                      <p:cNvPr id="0" name="Object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309938" y="3548063"/>
                        <a:ext cx="1058862" cy="755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23560" name="Line 29"/>
          <p:cNvSpPr>
            <a:spLocks noChangeShapeType="1"/>
          </p:cNvSpPr>
          <p:nvPr/>
        </p:nvSpPr>
        <p:spPr bwMode="auto">
          <a:xfrm flipV="1">
            <a:off x="4440238" y="3879850"/>
            <a:ext cx="0" cy="1855788"/>
          </a:xfrm>
          <a:prstGeom prst="line">
            <a:avLst/>
          </a:prstGeom>
          <a:noFill/>
          <a:ln w="63500">
            <a:solidFill>
              <a:schemeClr val="bg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23561" name="Line 30"/>
          <p:cNvSpPr>
            <a:spLocks noChangeShapeType="1"/>
          </p:cNvSpPr>
          <p:nvPr/>
        </p:nvSpPr>
        <p:spPr bwMode="auto">
          <a:xfrm>
            <a:off x="4440239" y="3879850"/>
            <a:ext cx="2433637" cy="0"/>
          </a:xfrm>
          <a:prstGeom prst="line">
            <a:avLst/>
          </a:prstGeom>
          <a:noFill/>
          <a:ln w="63500">
            <a:solidFill>
              <a:schemeClr val="bg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23562" name="Text Box 35"/>
          <p:cNvSpPr txBox="1">
            <a:spLocks noChangeArrowheads="1"/>
          </p:cNvSpPr>
          <p:nvPr/>
        </p:nvSpPr>
        <p:spPr bwMode="auto">
          <a:xfrm>
            <a:off x="5413376" y="2882900"/>
            <a:ext cx="182562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spcBef>
                <a:spcPct val="50000"/>
              </a:spcBef>
            </a:pPr>
            <a:r>
              <a:rPr lang="en-US" altLang="en-US" sz="2400">
                <a:solidFill>
                  <a:schemeClr val="bg1"/>
                </a:solidFill>
                <a:latin typeface="Symbol" panose="05050102010706020507" pitchFamily="18" charset="2"/>
              </a:rPr>
              <a:t>D</a:t>
            </a:r>
            <a:r>
              <a:rPr lang="en-US" altLang="en-US" sz="2400" baseline="-25000">
                <a:solidFill>
                  <a:schemeClr val="bg1"/>
                </a:solidFill>
                <a:latin typeface="Times New Roman" panose="02020603050405020304" pitchFamily="18" charset="0"/>
              </a:rPr>
              <a:t>o</a:t>
            </a:r>
            <a:r>
              <a:rPr lang="en-US" altLang="en-US" sz="2400">
                <a:solidFill>
                  <a:schemeClr val="bg1"/>
                </a:solidFill>
                <a:latin typeface="Times New Roman" panose="02020603050405020304" pitchFamily="18" charset="0"/>
              </a:rPr>
              <a:t>= 0</a:t>
            </a:r>
          </a:p>
        </p:txBody>
      </p:sp>
      <p:sp>
        <p:nvSpPr>
          <p:cNvPr id="23563" name="Text Box 38"/>
          <p:cNvSpPr txBox="1">
            <a:spLocks noChangeArrowheads="1"/>
          </p:cNvSpPr>
          <p:nvPr/>
        </p:nvSpPr>
        <p:spPr bwMode="auto">
          <a:xfrm>
            <a:off x="4560889" y="5730876"/>
            <a:ext cx="85248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spcBef>
                <a:spcPct val="50000"/>
              </a:spcBef>
            </a:pPr>
            <a:r>
              <a:rPr lang="en-US" altLang="en-US" sz="2400">
                <a:solidFill>
                  <a:schemeClr val="bg1"/>
                </a:solidFill>
                <a:latin typeface="Symbol" panose="05050102010706020507" pitchFamily="18" charset="2"/>
              </a:rPr>
              <a:t>D</a:t>
            </a:r>
            <a:r>
              <a:rPr lang="en-US" altLang="en-US" sz="2400" baseline="-25000">
                <a:solidFill>
                  <a:schemeClr val="bg1"/>
                </a:solidFill>
                <a:latin typeface="Times New Roman" panose="02020603050405020304" pitchFamily="18" charset="0"/>
              </a:rPr>
              <a:t>o</a:t>
            </a:r>
            <a:endParaRPr lang="en-US" altLang="en-US" sz="2400">
              <a:solidFill>
                <a:schemeClr val="bg1"/>
              </a:solidFill>
              <a:latin typeface="Times New Roman" panose="02020603050405020304" pitchFamily="18" charset="0"/>
            </a:endParaRPr>
          </a:p>
        </p:txBody>
      </p:sp>
      <p:sp>
        <p:nvSpPr>
          <p:cNvPr id="23564" name="Text Box 39"/>
          <p:cNvSpPr txBox="1">
            <a:spLocks noChangeArrowheads="1"/>
          </p:cNvSpPr>
          <p:nvPr/>
        </p:nvSpPr>
        <p:spPr bwMode="auto">
          <a:xfrm>
            <a:off x="6873876" y="3879851"/>
            <a:ext cx="255587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spcBef>
                <a:spcPct val="50000"/>
              </a:spcBef>
            </a:pPr>
            <a:r>
              <a:rPr lang="en-US" altLang="en-US" sz="2400">
                <a:solidFill>
                  <a:schemeClr val="bg1"/>
                </a:solidFill>
                <a:latin typeface="Times New Roman" panose="02020603050405020304" pitchFamily="18" charset="0"/>
              </a:rPr>
              <a:t>Elastic theory</a:t>
            </a:r>
          </a:p>
        </p:txBody>
      </p:sp>
      <p:sp>
        <p:nvSpPr>
          <p:cNvPr id="23565" name="Line 41"/>
          <p:cNvSpPr>
            <a:spLocks noChangeShapeType="1"/>
          </p:cNvSpPr>
          <p:nvPr/>
        </p:nvSpPr>
        <p:spPr bwMode="auto">
          <a:xfrm flipH="1">
            <a:off x="4926013" y="3168650"/>
            <a:ext cx="487362" cy="711200"/>
          </a:xfrm>
          <a:prstGeom prst="line">
            <a:avLst/>
          </a:prstGeom>
          <a:noFill/>
          <a:ln w="28575">
            <a:solidFill>
              <a:schemeClr val="bg1"/>
            </a:solidFill>
            <a:round/>
            <a:headEnd/>
            <a:tailEnd type="arrow" w="med" len="med"/>
          </a:ln>
          <a:extLst>
            <a:ext uri="{909E8E84-426E-40DD-AFC4-6F175D3DCCD1}">
              <a14:hiddenFill xmlns:a14="http://schemas.microsoft.com/office/drawing/2010/main">
                <a:noFill/>
              </a14:hiddenFill>
            </a:ext>
          </a:extLst>
        </p:spPr>
        <p:txBody>
          <a:bodyPr/>
          <a:lstStyle/>
          <a:p>
            <a:endParaRPr lang="en-US"/>
          </a:p>
        </p:txBody>
      </p:sp>
      <p:sp>
        <p:nvSpPr>
          <p:cNvPr id="20" name="Slide Number Placeholder 19"/>
          <p:cNvSpPr txBox="1">
            <a:spLocks noGrp="1"/>
          </p:cNvSpPr>
          <p:nvPr/>
        </p:nvSpPr>
        <p:spPr>
          <a:xfrm>
            <a:off x="11034531" y="6416676"/>
            <a:ext cx="762000" cy="365125"/>
          </a:xfrm>
          <a:prstGeom prst="rect">
            <a:avLst/>
          </a:prstGeom>
          <a:noFill/>
        </p:spPr>
        <p:txBody>
          <a:bodyPr lIns="0" rIns="0" anchor="b"/>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r" eaLnBrk="1" hangingPunct="1"/>
            <a:fld id="{526754B1-0F66-45A1-B0C8-94910F371E86}" type="slidenum">
              <a:rPr lang="en-US" altLang="en-US" sz="1200">
                <a:solidFill>
                  <a:srgbClr val="BCBCBC"/>
                </a:solidFill>
                <a:latin typeface="Times New Roman" panose="02020603050405020304" pitchFamily="18" charset="0"/>
              </a:rPr>
              <a:pPr algn="r" eaLnBrk="1" hangingPunct="1"/>
              <a:t>20</a:t>
            </a:fld>
            <a:endParaRPr lang="en-US" altLang="en-US" sz="1200" dirty="0">
              <a:solidFill>
                <a:srgbClr val="BCBCBC"/>
              </a:solidFill>
              <a:latin typeface="Times New Roman" panose="02020603050405020304" pitchFamily="18" charset="0"/>
            </a:endParaRPr>
          </a:p>
        </p:txBody>
      </p:sp>
      <p:sp>
        <p:nvSpPr>
          <p:cNvPr id="22" name="Footer Placeholder 21"/>
          <p:cNvSpPr txBox="1">
            <a:spLocks noGrp="1"/>
          </p:cNvSpPr>
          <p:nvPr/>
        </p:nvSpPr>
        <p:spPr>
          <a:xfrm>
            <a:off x="4648200" y="6416676"/>
            <a:ext cx="2895600" cy="365125"/>
          </a:xfrm>
          <a:prstGeom prst="rect">
            <a:avLst/>
          </a:prstGeom>
          <a:noFill/>
        </p:spPr>
        <p:txBody>
          <a:bodyPr anchor="b"/>
          <a:lstStyle/>
          <a:p>
            <a:pPr>
              <a:defRPr/>
            </a:pPr>
            <a:r>
              <a:rPr lang="en-US" sz="1200">
                <a:solidFill>
                  <a:schemeClr val="tx1">
                    <a:shade val="50000"/>
                  </a:schemeClr>
                </a:solidFill>
                <a:latin typeface="Times New Roman" pitchFamily="18" charset="0"/>
                <a:cs typeface="+mn-cs"/>
              </a:rPr>
              <a:t>Compression Theory</a:t>
            </a:r>
          </a:p>
        </p:txBody>
      </p:sp>
      <p:sp>
        <p:nvSpPr>
          <p:cNvPr id="23568" name="Freeform 29"/>
          <p:cNvSpPr>
            <a:spLocks/>
          </p:cNvSpPr>
          <p:nvPr/>
        </p:nvSpPr>
        <p:spPr bwMode="auto">
          <a:xfrm>
            <a:off x="4543426" y="3992563"/>
            <a:ext cx="2212975" cy="1731962"/>
          </a:xfrm>
          <a:custGeom>
            <a:avLst/>
            <a:gdLst>
              <a:gd name="T0" fmla="*/ 0 w 1394"/>
              <a:gd name="T1" fmla="*/ 2147483647 h 1091"/>
              <a:gd name="T2" fmla="*/ 413305625 w 1394"/>
              <a:gd name="T3" fmla="*/ 1242435879 h 1091"/>
              <a:gd name="T4" fmla="*/ 1194554063 w 1394"/>
              <a:gd name="T5" fmla="*/ 400703934 h 1091"/>
              <a:gd name="T6" fmla="*/ 2147483647 w 1394"/>
              <a:gd name="T7" fmla="*/ 63003094 h 1091"/>
              <a:gd name="T8" fmla="*/ 2147483647 w 1394"/>
              <a:gd name="T9" fmla="*/ 17640295 h 1091"/>
              <a:gd name="T10" fmla="*/ 0 60000 65536"/>
              <a:gd name="T11" fmla="*/ 0 60000 65536"/>
              <a:gd name="T12" fmla="*/ 0 60000 65536"/>
              <a:gd name="T13" fmla="*/ 0 60000 65536"/>
              <a:gd name="T14" fmla="*/ 0 60000 65536"/>
              <a:gd name="T15" fmla="*/ 0 w 1394"/>
              <a:gd name="T16" fmla="*/ 0 h 1091"/>
              <a:gd name="T17" fmla="*/ 1394 w 1394"/>
              <a:gd name="T18" fmla="*/ 1091 h 1091"/>
            </a:gdLst>
            <a:ahLst/>
            <a:cxnLst>
              <a:cxn ang="T10">
                <a:pos x="T0" y="T1"/>
              </a:cxn>
              <a:cxn ang="T11">
                <a:pos x="T2" y="T3"/>
              </a:cxn>
              <a:cxn ang="T12">
                <a:pos x="T4" y="T5"/>
              </a:cxn>
              <a:cxn ang="T13">
                <a:pos x="T6" y="T7"/>
              </a:cxn>
              <a:cxn ang="T14">
                <a:pos x="T8" y="T9"/>
              </a:cxn>
            </a:cxnLst>
            <a:rect l="T15" t="T16" r="T17" b="T18"/>
            <a:pathLst>
              <a:path w="1394" h="1091">
                <a:moveTo>
                  <a:pt x="0" y="1091"/>
                </a:moveTo>
                <a:cubicBezTo>
                  <a:pt x="42" y="869"/>
                  <a:pt x="85" y="648"/>
                  <a:pt x="164" y="493"/>
                </a:cubicBezTo>
                <a:cubicBezTo>
                  <a:pt x="243" y="338"/>
                  <a:pt x="349" y="237"/>
                  <a:pt x="474" y="159"/>
                </a:cubicBezTo>
                <a:cubicBezTo>
                  <a:pt x="599" y="81"/>
                  <a:pt x="759" y="50"/>
                  <a:pt x="912" y="25"/>
                </a:cubicBezTo>
                <a:cubicBezTo>
                  <a:pt x="1065" y="0"/>
                  <a:pt x="1229" y="3"/>
                  <a:pt x="1394" y="7"/>
                </a:cubicBezTo>
              </a:path>
            </a:pathLst>
          </a:custGeom>
          <a:noFill/>
          <a:ln w="57150" cap="flat" cmpd="sng">
            <a:solidFill>
              <a:schemeClr val="accent1"/>
            </a:solidFill>
            <a:prstDash val="solid"/>
            <a:round/>
            <a:headEnd type="none" w="med" len="med"/>
            <a:tailEnd type="stealth" w="med" len="lg"/>
          </a:ln>
          <a:extLst>
            <a:ext uri="{909E8E84-426E-40DD-AFC4-6F175D3DCCD1}">
              <a14:hiddenFill xmlns:a14="http://schemas.microsoft.com/office/drawing/2010/main">
                <a:solidFill>
                  <a:srgbClr val="FFFFFF"/>
                </a:solidFill>
              </a14:hiddenFill>
            </a:ext>
          </a:extLst>
        </p:spPr>
        <p:txBody>
          <a:bodyPr rot="10800000" wrap="none"/>
          <a:lstStyle/>
          <a:p>
            <a:endParaRPr lang="en-US"/>
          </a:p>
        </p:txBody>
      </p:sp>
      <p:sp>
        <p:nvSpPr>
          <p:cNvPr id="18" name="TextBox 17"/>
          <p:cNvSpPr txBox="1"/>
          <p:nvPr/>
        </p:nvSpPr>
        <p:spPr>
          <a:xfrm>
            <a:off x="2405063" y="411958"/>
            <a:ext cx="7842250" cy="819150"/>
          </a:xfrm>
          <a:prstGeom prst="rect">
            <a:avLst/>
          </a:prstGeom>
          <a:solidFill>
            <a:schemeClr val="tx1">
              <a:lumMod val="95000"/>
              <a:alpha val="62000"/>
            </a:schemeClr>
          </a:solidFill>
          <a:ln w="38100" cap="flat">
            <a:solidFill>
              <a:schemeClr val="bg1"/>
            </a:solidFill>
            <a:bevel/>
          </a:ln>
        </p:spPr>
        <p:txBody>
          <a:bodyPr anchor="ctr" anchorCtr="1"/>
          <a:lstStyle/>
          <a:p>
            <a:pPr algn="l" eaLnBrk="0" hangingPunct="0">
              <a:defRPr/>
            </a:pPr>
            <a:r>
              <a:rPr lang="en-US" sz="3600" b="1" dirty="0">
                <a:solidFill>
                  <a:schemeClr val="bg1"/>
                </a:solidFill>
                <a:latin typeface="Times New Roman" pitchFamily="18" charset="0"/>
                <a:cs typeface="Arial" charset="0"/>
              </a:rPr>
              <a:t>Initial Crookedness/Out of Straight</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extBox 3"/>
          <p:cNvSpPr txBox="1">
            <a:spLocks noChangeArrowheads="1"/>
          </p:cNvSpPr>
          <p:nvPr/>
        </p:nvSpPr>
        <p:spPr bwMode="auto">
          <a:xfrm>
            <a:off x="3048001" y="2003426"/>
            <a:ext cx="5864225" cy="4411663"/>
          </a:xfrm>
          <a:prstGeom prst="rect">
            <a:avLst/>
          </a:prstGeom>
          <a:solidFill>
            <a:schemeClr val="tx1"/>
          </a:solidFill>
          <a:ln w="38100">
            <a:solidFill>
              <a:schemeClr val="bg1"/>
            </a:solidFill>
            <a:bevel/>
            <a:headEnd/>
            <a:tailEnd/>
          </a:ln>
        </p:spPr>
        <p:txBody>
          <a:bodyPr anchor="ctr" anchorCtr="1"/>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endParaRPr lang="en-US" altLang="en-US" sz="2400">
              <a:solidFill>
                <a:schemeClr val="bg1"/>
              </a:solidFill>
              <a:latin typeface="Times New Roman" panose="02020603050405020304" pitchFamily="18" charset="0"/>
            </a:endParaRPr>
          </a:p>
        </p:txBody>
      </p:sp>
      <p:sp>
        <p:nvSpPr>
          <p:cNvPr id="24579" name="Line 24"/>
          <p:cNvSpPr>
            <a:spLocks noChangeShapeType="1"/>
          </p:cNvSpPr>
          <p:nvPr/>
        </p:nvSpPr>
        <p:spPr bwMode="auto">
          <a:xfrm>
            <a:off x="4440238" y="2312989"/>
            <a:ext cx="0" cy="3417887"/>
          </a:xfrm>
          <a:prstGeom prst="line">
            <a:avLst/>
          </a:prstGeom>
          <a:noFill/>
          <a:ln w="2540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4580" name="Line 25"/>
          <p:cNvSpPr>
            <a:spLocks noChangeShapeType="1"/>
          </p:cNvSpPr>
          <p:nvPr/>
        </p:nvSpPr>
        <p:spPr bwMode="auto">
          <a:xfrm>
            <a:off x="4440238" y="5730875"/>
            <a:ext cx="2921000" cy="0"/>
          </a:xfrm>
          <a:prstGeom prst="line">
            <a:avLst/>
          </a:prstGeom>
          <a:noFill/>
          <a:ln w="2540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4581" name="Text Box 26"/>
          <p:cNvSpPr txBox="1">
            <a:spLocks noChangeArrowheads="1"/>
          </p:cNvSpPr>
          <p:nvPr/>
        </p:nvSpPr>
        <p:spPr bwMode="auto">
          <a:xfrm>
            <a:off x="5900739" y="5730876"/>
            <a:ext cx="109537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spcBef>
                <a:spcPct val="50000"/>
              </a:spcBef>
            </a:pPr>
            <a:r>
              <a:rPr lang="en-US" altLang="en-US" sz="2400" b="1">
                <a:solidFill>
                  <a:schemeClr val="bg1"/>
                </a:solidFill>
                <a:latin typeface="Symbol" panose="05050102010706020507" pitchFamily="18" charset="2"/>
              </a:rPr>
              <a:t>D</a:t>
            </a:r>
          </a:p>
        </p:txBody>
      </p:sp>
      <p:sp>
        <p:nvSpPr>
          <p:cNvPr id="24582" name="Text Box 27"/>
          <p:cNvSpPr txBox="1">
            <a:spLocks noChangeArrowheads="1"/>
          </p:cNvSpPr>
          <p:nvPr/>
        </p:nvSpPr>
        <p:spPr bwMode="auto">
          <a:xfrm>
            <a:off x="3709988" y="2455863"/>
            <a:ext cx="73025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spcBef>
                <a:spcPct val="50000"/>
              </a:spcBef>
            </a:pPr>
            <a:r>
              <a:rPr lang="en-US" altLang="en-US" sz="2400" b="1" i="1">
                <a:solidFill>
                  <a:schemeClr val="bg1"/>
                </a:solidFill>
                <a:latin typeface="Times New Roman" panose="02020603050405020304" pitchFamily="18" charset="0"/>
              </a:rPr>
              <a:t>P</a:t>
            </a:r>
          </a:p>
        </p:txBody>
      </p:sp>
      <p:graphicFrame>
        <p:nvGraphicFramePr>
          <p:cNvPr id="24583" name="Object 2"/>
          <p:cNvGraphicFramePr>
            <a:graphicFrameLocks noChangeAspect="1"/>
          </p:cNvGraphicFramePr>
          <p:nvPr/>
        </p:nvGraphicFramePr>
        <p:xfrm>
          <a:off x="3309938" y="3548063"/>
          <a:ext cx="1058862" cy="755650"/>
        </p:xfrm>
        <a:graphic>
          <a:graphicData uri="http://schemas.openxmlformats.org/presentationml/2006/ole">
            <mc:AlternateContent xmlns:mc="http://schemas.openxmlformats.org/markup-compatibility/2006">
              <mc:Choice xmlns:v="urn:schemas-microsoft-com:vml" Requires="v">
                <p:oleObj name="Equation" r:id="rId3" imgW="685800" imgH="419100" progId="Equation.3">
                  <p:embed/>
                </p:oleObj>
              </mc:Choice>
              <mc:Fallback>
                <p:oleObj name="Equation" r:id="rId3" imgW="685800" imgH="419100" progId="Equation.3">
                  <p:embed/>
                  <p:pic>
                    <p:nvPicPr>
                      <p:cNvPr id="0" name="Object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309938" y="3548063"/>
                        <a:ext cx="1058862" cy="755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24584" name="Line 29"/>
          <p:cNvSpPr>
            <a:spLocks noChangeShapeType="1"/>
          </p:cNvSpPr>
          <p:nvPr/>
        </p:nvSpPr>
        <p:spPr bwMode="auto">
          <a:xfrm flipV="1">
            <a:off x="4440238" y="3879850"/>
            <a:ext cx="0" cy="1855788"/>
          </a:xfrm>
          <a:prstGeom prst="line">
            <a:avLst/>
          </a:prstGeom>
          <a:noFill/>
          <a:ln w="63500">
            <a:solidFill>
              <a:schemeClr val="bg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24585" name="Line 30"/>
          <p:cNvSpPr>
            <a:spLocks noChangeShapeType="1"/>
          </p:cNvSpPr>
          <p:nvPr/>
        </p:nvSpPr>
        <p:spPr bwMode="auto">
          <a:xfrm>
            <a:off x="4440239" y="3879850"/>
            <a:ext cx="2433637" cy="0"/>
          </a:xfrm>
          <a:prstGeom prst="line">
            <a:avLst/>
          </a:prstGeom>
          <a:noFill/>
          <a:ln w="63500">
            <a:solidFill>
              <a:schemeClr val="bg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24586" name="Text Box 35"/>
          <p:cNvSpPr txBox="1">
            <a:spLocks noChangeArrowheads="1"/>
          </p:cNvSpPr>
          <p:nvPr/>
        </p:nvSpPr>
        <p:spPr bwMode="auto">
          <a:xfrm>
            <a:off x="5413376" y="2882900"/>
            <a:ext cx="182562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spcBef>
                <a:spcPct val="50000"/>
              </a:spcBef>
            </a:pPr>
            <a:r>
              <a:rPr lang="en-US" altLang="en-US" sz="2400">
                <a:solidFill>
                  <a:schemeClr val="bg1"/>
                </a:solidFill>
                <a:latin typeface="Symbol" panose="05050102010706020507" pitchFamily="18" charset="2"/>
              </a:rPr>
              <a:t>D</a:t>
            </a:r>
            <a:r>
              <a:rPr lang="en-US" altLang="en-US" sz="2400" baseline="-25000">
                <a:solidFill>
                  <a:schemeClr val="bg1"/>
                </a:solidFill>
                <a:latin typeface="Times New Roman" panose="02020603050405020304" pitchFamily="18" charset="0"/>
              </a:rPr>
              <a:t>o</a:t>
            </a:r>
            <a:r>
              <a:rPr lang="en-US" altLang="en-US" sz="2400">
                <a:solidFill>
                  <a:schemeClr val="bg1"/>
                </a:solidFill>
                <a:latin typeface="Times New Roman" panose="02020603050405020304" pitchFamily="18" charset="0"/>
              </a:rPr>
              <a:t>= 0</a:t>
            </a:r>
          </a:p>
        </p:txBody>
      </p:sp>
      <p:sp>
        <p:nvSpPr>
          <p:cNvPr id="24587" name="Text Box 38"/>
          <p:cNvSpPr txBox="1">
            <a:spLocks noChangeArrowheads="1"/>
          </p:cNvSpPr>
          <p:nvPr/>
        </p:nvSpPr>
        <p:spPr bwMode="auto">
          <a:xfrm>
            <a:off x="4560889" y="5730876"/>
            <a:ext cx="85248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spcBef>
                <a:spcPct val="50000"/>
              </a:spcBef>
            </a:pPr>
            <a:r>
              <a:rPr lang="en-US" altLang="en-US" sz="2400">
                <a:solidFill>
                  <a:schemeClr val="bg1"/>
                </a:solidFill>
                <a:latin typeface="Symbol" panose="05050102010706020507" pitchFamily="18" charset="2"/>
              </a:rPr>
              <a:t>D</a:t>
            </a:r>
            <a:r>
              <a:rPr lang="en-US" altLang="en-US" sz="2400" baseline="-25000">
                <a:solidFill>
                  <a:schemeClr val="bg1"/>
                </a:solidFill>
                <a:latin typeface="Times New Roman" panose="02020603050405020304" pitchFamily="18" charset="0"/>
              </a:rPr>
              <a:t>o</a:t>
            </a:r>
            <a:endParaRPr lang="en-US" altLang="en-US" sz="2400">
              <a:solidFill>
                <a:schemeClr val="bg1"/>
              </a:solidFill>
              <a:latin typeface="Times New Roman" panose="02020603050405020304" pitchFamily="18" charset="0"/>
            </a:endParaRPr>
          </a:p>
        </p:txBody>
      </p:sp>
      <p:sp>
        <p:nvSpPr>
          <p:cNvPr id="24588" name="Text Box 39"/>
          <p:cNvSpPr txBox="1">
            <a:spLocks noChangeArrowheads="1"/>
          </p:cNvSpPr>
          <p:nvPr/>
        </p:nvSpPr>
        <p:spPr bwMode="auto">
          <a:xfrm>
            <a:off x="6873876" y="3879851"/>
            <a:ext cx="255587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spcBef>
                <a:spcPct val="50000"/>
              </a:spcBef>
            </a:pPr>
            <a:r>
              <a:rPr lang="en-US" altLang="en-US" sz="2400">
                <a:solidFill>
                  <a:schemeClr val="bg1"/>
                </a:solidFill>
                <a:latin typeface="Times New Roman" panose="02020603050405020304" pitchFamily="18" charset="0"/>
              </a:rPr>
              <a:t>Elastic theory</a:t>
            </a:r>
          </a:p>
        </p:txBody>
      </p:sp>
      <p:sp>
        <p:nvSpPr>
          <p:cNvPr id="24589" name="Line 41"/>
          <p:cNvSpPr>
            <a:spLocks noChangeShapeType="1"/>
          </p:cNvSpPr>
          <p:nvPr/>
        </p:nvSpPr>
        <p:spPr bwMode="auto">
          <a:xfrm flipH="1">
            <a:off x="4926013" y="3168650"/>
            <a:ext cx="487362" cy="711200"/>
          </a:xfrm>
          <a:prstGeom prst="line">
            <a:avLst/>
          </a:prstGeom>
          <a:noFill/>
          <a:ln w="28575">
            <a:solidFill>
              <a:schemeClr val="bg1"/>
            </a:solidFill>
            <a:round/>
            <a:headEnd/>
            <a:tailEnd type="arrow" w="med" len="med"/>
          </a:ln>
          <a:extLst>
            <a:ext uri="{909E8E84-426E-40DD-AFC4-6F175D3DCCD1}">
              <a14:hiddenFill xmlns:a14="http://schemas.microsoft.com/office/drawing/2010/main">
                <a:noFill/>
              </a14:hiddenFill>
            </a:ext>
          </a:extLst>
        </p:spPr>
        <p:txBody>
          <a:bodyPr/>
          <a:lstStyle/>
          <a:p>
            <a:endParaRPr lang="en-US"/>
          </a:p>
        </p:txBody>
      </p:sp>
      <p:sp>
        <p:nvSpPr>
          <p:cNvPr id="20" name="Slide Number Placeholder 19"/>
          <p:cNvSpPr txBox="1">
            <a:spLocks noGrp="1"/>
          </p:cNvSpPr>
          <p:nvPr/>
        </p:nvSpPr>
        <p:spPr>
          <a:xfrm>
            <a:off x="10722015" y="6371444"/>
            <a:ext cx="762000" cy="365125"/>
          </a:xfrm>
          <a:prstGeom prst="rect">
            <a:avLst/>
          </a:prstGeom>
          <a:noFill/>
        </p:spPr>
        <p:txBody>
          <a:bodyPr lIns="0" rIns="0" anchor="b"/>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r" eaLnBrk="1" hangingPunct="1"/>
            <a:fld id="{B18B6076-1F10-4F4C-BFB8-6C05F5330A5C}" type="slidenum">
              <a:rPr lang="en-US" altLang="en-US" sz="1200">
                <a:solidFill>
                  <a:srgbClr val="BCBCBC"/>
                </a:solidFill>
                <a:latin typeface="Times New Roman" panose="02020603050405020304" pitchFamily="18" charset="0"/>
              </a:rPr>
              <a:pPr algn="r" eaLnBrk="1" hangingPunct="1"/>
              <a:t>21</a:t>
            </a:fld>
            <a:endParaRPr lang="en-US" altLang="en-US" sz="1200" dirty="0">
              <a:solidFill>
                <a:srgbClr val="BCBCBC"/>
              </a:solidFill>
              <a:latin typeface="Times New Roman" panose="02020603050405020304" pitchFamily="18" charset="0"/>
            </a:endParaRPr>
          </a:p>
        </p:txBody>
      </p:sp>
      <p:sp>
        <p:nvSpPr>
          <p:cNvPr id="22" name="Footer Placeholder 21"/>
          <p:cNvSpPr txBox="1">
            <a:spLocks noGrp="1"/>
          </p:cNvSpPr>
          <p:nvPr/>
        </p:nvSpPr>
        <p:spPr>
          <a:xfrm>
            <a:off x="4648200" y="6416676"/>
            <a:ext cx="2895600" cy="365125"/>
          </a:xfrm>
          <a:prstGeom prst="rect">
            <a:avLst/>
          </a:prstGeom>
          <a:noFill/>
        </p:spPr>
        <p:txBody>
          <a:bodyPr anchor="b"/>
          <a:lstStyle/>
          <a:p>
            <a:pPr>
              <a:defRPr/>
            </a:pPr>
            <a:r>
              <a:rPr lang="en-US" sz="1200">
                <a:solidFill>
                  <a:schemeClr val="tx1">
                    <a:shade val="50000"/>
                  </a:schemeClr>
                </a:solidFill>
                <a:latin typeface="Times New Roman" pitchFamily="18" charset="0"/>
                <a:cs typeface="+mn-cs"/>
              </a:rPr>
              <a:t>Compression Theory</a:t>
            </a:r>
          </a:p>
        </p:txBody>
      </p:sp>
      <p:sp>
        <p:nvSpPr>
          <p:cNvPr id="24592" name="Freeform 37"/>
          <p:cNvSpPr>
            <a:spLocks/>
          </p:cNvSpPr>
          <p:nvPr/>
        </p:nvSpPr>
        <p:spPr bwMode="auto">
          <a:xfrm>
            <a:off x="5461001" y="4165600"/>
            <a:ext cx="758825" cy="1016000"/>
          </a:xfrm>
          <a:custGeom>
            <a:avLst/>
            <a:gdLst>
              <a:gd name="T0" fmla="*/ 0 w 288"/>
              <a:gd name="T1" fmla="*/ 0 h 336"/>
              <a:gd name="T2" fmla="*/ 2147483647 w 288"/>
              <a:gd name="T3" fmla="*/ 2147483647 h 336"/>
              <a:gd name="T4" fmla="*/ 2147483647 w 288"/>
              <a:gd name="T5" fmla="*/ 2147483647 h 336"/>
              <a:gd name="T6" fmla="*/ 2147483647 w 288"/>
              <a:gd name="T7" fmla="*/ 2147483647 h 336"/>
              <a:gd name="T8" fmla="*/ 0 60000 65536"/>
              <a:gd name="T9" fmla="*/ 0 60000 65536"/>
              <a:gd name="T10" fmla="*/ 0 60000 65536"/>
              <a:gd name="T11" fmla="*/ 0 60000 65536"/>
              <a:gd name="T12" fmla="*/ 0 w 288"/>
              <a:gd name="T13" fmla="*/ 0 h 336"/>
              <a:gd name="T14" fmla="*/ 288 w 288"/>
              <a:gd name="T15" fmla="*/ 336 h 336"/>
            </a:gdLst>
            <a:ahLst/>
            <a:cxnLst>
              <a:cxn ang="T8">
                <a:pos x="T0" y="T1"/>
              </a:cxn>
              <a:cxn ang="T9">
                <a:pos x="T2" y="T3"/>
              </a:cxn>
              <a:cxn ang="T10">
                <a:pos x="T4" y="T5"/>
              </a:cxn>
              <a:cxn ang="T11">
                <a:pos x="T6" y="T7"/>
              </a:cxn>
            </a:cxnLst>
            <a:rect l="T12" t="T13" r="T14" b="T15"/>
            <a:pathLst>
              <a:path w="288" h="336">
                <a:moveTo>
                  <a:pt x="0" y="0"/>
                </a:moveTo>
                <a:cubicBezTo>
                  <a:pt x="52" y="12"/>
                  <a:pt x="104" y="24"/>
                  <a:pt x="144" y="48"/>
                </a:cubicBezTo>
                <a:cubicBezTo>
                  <a:pt x="184" y="72"/>
                  <a:pt x="216" y="96"/>
                  <a:pt x="240" y="144"/>
                </a:cubicBezTo>
                <a:cubicBezTo>
                  <a:pt x="264" y="192"/>
                  <a:pt x="276" y="264"/>
                  <a:pt x="288" y="336"/>
                </a:cubicBezTo>
              </a:path>
            </a:pathLst>
          </a:custGeom>
          <a:noFill/>
          <a:ln w="63500">
            <a:solidFill>
              <a:schemeClr val="accent1"/>
            </a:solidFill>
            <a:prstDash val="dash"/>
            <a:round/>
            <a:headEnd/>
            <a:tailEnd type="stealth" w="med" len="lg"/>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4593" name="Freeform 19"/>
          <p:cNvSpPr>
            <a:spLocks/>
          </p:cNvSpPr>
          <p:nvPr/>
        </p:nvSpPr>
        <p:spPr bwMode="auto">
          <a:xfrm>
            <a:off x="4543426" y="3992563"/>
            <a:ext cx="2212975" cy="1731962"/>
          </a:xfrm>
          <a:custGeom>
            <a:avLst/>
            <a:gdLst>
              <a:gd name="T0" fmla="*/ 0 w 1394"/>
              <a:gd name="T1" fmla="*/ 2147483647 h 1091"/>
              <a:gd name="T2" fmla="*/ 413305625 w 1394"/>
              <a:gd name="T3" fmla="*/ 1242435879 h 1091"/>
              <a:gd name="T4" fmla="*/ 1194554063 w 1394"/>
              <a:gd name="T5" fmla="*/ 400703934 h 1091"/>
              <a:gd name="T6" fmla="*/ 2147483647 w 1394"/>
              <a:gd name="T7" fmla="*/ 63003094 h 1091"/>
              <a:gd name="T8" fmla="*/ 2147483647 w 1394"/>
              <a:gd name="T9" fmla="*/ 17640295 h 1091"/>
              <a:gd name="T10" fmla="*/ 0 60000 65536"/>
              <a:gd name="T11" fmla="*/ 0 60000 65536"/>
              <a:gd name="T12" fmla="*/ 0 60000 65536"/>
              <a:gd name="T13" fmla="*/ 0 60000 65536"/>
              <a:gd name="T14" fmla="*/ 0 60000 65536"/>
              <a:gd name="T15" fmla="*/ 0 w 1394"/>
              <a:gd name="T16" fmla="*/ 0 h 1091"/>
              <a:gd name="T17" fmla="*/ 1394 w 1394"/>
              <a:gd name="T18" fmla="*/ 1091 h 1091"/>
            </a:gdLst>
            <a:ahLst/>
            <a:cxnLst>
              <a:cxn ang="T10">
                <a:pos x="T0" y="T1"/>
              </a:cxn>
              <a:cxn ang="T11">
                <a:pos x="T2" y="T3"/>
              </a:cxn>
              <a:cxn ang="T12">
                <a:pos x="T4" y="T5"/>
              </a:cxn>
              <a:cxn ang="T13">
                <a:pos x="T6" y="T7"/>
              </a:cxn>
              <a:cxn ang="T14">
                <a:pos x="T8" y="T9"/>
              </a:cxn>
            </a:cxnLst>
            <a:rect l="T15" t="T16" r="T17" b="T18"/>
            <a:pathLst>
              <a:path w="1394" h="1091">
                <a:moveTo>
                  <a:pt x="0" y="1091"/>
                </a:moveTo>
                <a:cubicBezTo>
                  <a:pt x="42" y="869"/>
                  <a:pt x="85" y="648"/>
                  <a:pt x="164" y="493"/>
                </a:cubicBezTo>
                <a:cubicBezTo>
                  <a:pt x="243" y="338"/>
                  <a:pt x="349" y="237"/>
                  <a:pt x="474" y="159"/>
                </a:cubicBezTo>
                <a:cubicBezTo>
                  <a:pt x="599" y="81"/>
                  <a:pt x="759" y="50"/>
                  <a:pt x="912" y="25"/>
                </a:cubicBezTo>
                <a:cubicBezTo>
                  <a:pt x="1065" y="0"/>
                  <a:pt x="1229" y="3"/>
                  <a:pt x="1394" y="7"/>
                </a:cubicBezTo>
              </a:path>
            </a:pathLst>
          </a:custGeom>
          <a:noFill/>
          <a:ln w="57150" cap="flat" cmpd="sng">
            <a:solidFill>
              <a:schemeClr val="accent1"/>
            </a:solidFill>
            <a:prstDash val="solid"/>
            <a:round/>
            <a:headEnd type="none" w="med" len="med"/>
            <a:tailEnd type="stealth" w="med" len="lg"/>
          </a:ln>
          <a:extLst>
            <a:ext uri="{909E8E84-426E-40DD-AFC4-6F175D3DCCD1}">
              <a14:hiddenFill xmlns:a14="http://schemas.microsoft.com/office/drawing/2010/main">
                <a:solidFill>
                  <a:srgbClr val="FFFFFF"/>
                </a:solidFill>
              </a14:hiddenFill>
            </a:ext>
          </a:extLst>
        </p:spPr>
        <p:txBody>
          <a:bodyPr rot="10800000" wrap="none"/>
          <a:lstStyle/>
          <a:p>
            <a:endParaRPr lang="en-US"/>
          </a:p>
        </p:txBody>
      </p:sp>
      <p:sp>
        <p:nvSpPr>
          <p:cNvPr id="24594" name="Text Box 40"/>
          <p:cNvSpPr txBox="1">
            <a:spLocks noChangeArrowheads="1"/>
          </p:cNvSpPr>
          <p:nvPr/>
        </p:nvSpPr>
        <p:spPr bwMode="auto">
          <a:xfrm>
            <a:off x="6054725" y="5165725"/>
            <a:ext cx="3163888"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spcBef>
                <a:spcPct val="50000"/>
              </a:spcBef>
            </a:pPr>
            <a:r>
              <a:rPr lang="en-US" altLang="en-US" sz="2400">
                <a:solidFill>
                  <a:schemeClr val="bg1"/>
                </a:solidFill>
                <a:latin typeface="Times New Roman" panose="02020603050405020304" pitchFamily="18" charset="0"/>
              </a:rPr>
              <a:t>Actual Behavior</a:t>
            </a:r>
          </a:p>
        </p:txBody>
      </p:sp>
      <p:sp>
        <p:nvSpPr>
          <p:cNvPr id="23" name="TextBox 22"/>
          <p:cNvSpPr txBox="1"/>
          <p:nvPr/>
        </p:nvSpPr>
        <p:spPr>
          <a:xfrm>
            <a:off x="2405063" y="361949"/>
            <a:ext cx="7842250" cy="819150"/>
          </a:xfrm>
          <a:prstGeom prst="rect">
            <a:avLst/>
          </a:prstGeom>
          <a:solidFill>
            <a:schemeClr val="tx1">
              <a:lumMod val="95000"/>
              <a:alpha val="62000"/>
            </a:schemeClr>
          </a:solidFill>
          <a:ln w="38100" cap="flat">
            <a:solidFill>
              <a:schemeClr val="bg1"/>
            </a:solidFill>
            <a:bevel/>
          </a:ln>
        </p:spPr>
        <p:txBody>
          <a:bodyPr anchor="ctr" anchorCtr="1"/>
          <a:lstStyle/>
          <a:p>
            <a:pPr algn="l" eaLnBrk="0" hangingPunct="0">
              <a:defRPr/>
            </a:pPr>
            <a:r>
              <a:rPr lang="en-US" sz="3600" b="1" dirty="0">
                <a:solidFill>
                  <a:schemeClr val="bg1"/>
                </a:solidFill>
                <a:latin typeface="Times New Roman" pitchFamily="18" charset="0"/>
                <a:cs typeface="Arial" charset="0"/>
              </a:rPr>
              <a:t>Initial Crookedness/Out of Straight</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3017839" y="1786881"/>
            <a:ext cx="6677025" cy="461665"/>
          </a:xfrm>
          <a:prstGeom prst="rect">
            <a:avLst/>
          </a:prstGeom>
          <a:solidFill>
            <a:schemeClr val="tx1">
              <a:lumMod val="95000"/>
              <a:alpha val="62000"/>
            </a:schemeClr>
          </a:solidFill>
          <a:ln w="38100" cap="flat">
            <a:solidFill>
              <a:schemeClr val="bg1"/>
            </a:solidFill>
            <a:bevel/>
          </a:ln>
        </p:spPr>
        <p:txBody>
          <a:bodyPr anchor="ctr">
            <a:spAutoFit/>
          </a:bodyPr>
          <a:lstStyle/>
          <a:p>
            <a:pPr algn="l">
              <a:defRPr/>
            </a:pPr>
            <a:r>
              <a:rPr lang="en-US" sz="2400">
                <a:solidFill>
                  <a:schemeClr val="bg1"/>
                </a:solidFill>
                <a:latin typeface="Times New Roman" pitchFamily="18" charset="0"/>
                <a:cs typeface="Arial" charset="0"/>
              </a:rPr>
              <a:t>Buckling is not instantaneous.</a:t>
            </a:r>
          </a:p>
        </p:txBody>
      </p:sp>
      <p:sp>
        <p:nvSpPr>
          <p:cNvPr id="7" name="TextBox 6"/>
          <p:cNvSpPr txBox="1"/>
          <p:nvPr/>
        </p:nvSpPr>
        <p:spPr>
          <a:xfrm>
            <a:off x="3043238" y="5549901"/>
            <a:ext cx="6661150" cy="860425"/>
          </a:xfrm>
          <a:prstGeom prst="rect">
            <a:avLst/>
          </a:prstGeom>
          <a:solidFill>
            <a:schemeClr val="tx1">
              <a:lumMod val="95000"/>
              <a:alpha val="62000"/>
            </a:schemeClr>
          </a:solidFill>
          <a:ln w="38100" cap="flat">
            <a:solidFill>
              <a:schemeClr val="bg1"/>
            </a:solidFill>
            <a:bevel/>
          </a:ln>
        </p:spPr>
        <p:txBody>
          <a:bodyPr anchor="ctr">
            <a:spAutoFit/>
          </a:bodyPr>
          <a:lstStyle/>
          <a:p>
            <a:pPr algn="l">
              <a:tabLst>
                <a:tab pos="2627313" algn="l"/>
                <a:tab pos="2917825" algn="l"/>
              </a:tabLst>
              <a:defRPr/>
            </a:pPr>
            <a:r>
              <a:rPr lang="en-US" sz="2400">
                <a:solidFill>
                  <a:schemeClr val="bg1"/>
                </a:solidFill>
                <a:latin typeface="Times New Roman" pitchFamily="18" charset="0"/>
                <a:cs typeface="Arial" charset="0"/>
              </a:rPr>
              <a:t>ASTM limits of </a:t>
            </a:r>
            <a:r>
              <a:rPr lang="en-US" sz="2400">
                <a:solidFill>
                  <a:schemeClr val="bg1"/>
                </a:solidFill>
                <a:latin typeface="Times New Roman" pitchFamily="18" charset="0"/>
                <a:cs typeface="Arial" charset="0"/>
                <a:sym typeface="Symbol" pitchFamily="18" charset="2"/>
              </a:rPr>
              <a:t></a:t>
            </a:r>
            <a:r>
              <a:rPr lang="en-US" sz="2400" baseline="-25000">
                <a:solidFill>
                  <a:schemeClr val="bg1"/>
                </a:solidFill>
                <a:latin typeface="Times New Roman" pitchFamily="18" charset="0"/>
                <a:cs typeface="Arial" charset="0"/>
              </a:rPr>
              <a:t>0	</a:t>
            </a:r>
            <a:r>
              <a:rPr lang="en-US" sz="2400">
                <a:solidFill>
                  <a:schemeClr val="bg1"/>
                </a:solidFill>
                <a:latin typeface="Times New Roman" pitchFamily="18" charset="0"/>
                <a:cs typeface="Arial" charset="0"/>
              </a:rPr>
              <a:t>=	L/1000 or 0.25” in 20 feet</a:t>
            </a:r>
          </a:p>
          <a:p>
            <a:pPr algn="l">
              <a:tabLst>
                <a:tab pos="2627313" algn="l"/>
                <a:tab pos="2917825" algn="l"/>
              </a:tabLst>
              <a:defRPr/>
            </a:pPr>
            <a:r>
              <a:rPr lang="en-US" sz="2400">
                <a:solidFill>
                  <a:schemeClr val="bg1"/>
                </a:solidFill>
                <a:latin typeface="Times New Roman" pitchFamily="18" charset="0"/>
                <a:cs typeface="Arial" charset="0"/>
              </a:rPr>
              <a:t>Typical values are </a:t>
            </a:r>
            <a:r>
              <a:rPr lang="en-US" sz="2400">
                <a:solidFill>
                  <a:schemeClr val="bg1"/>
                </a:solidFill>
                <a:latin typeface="Times New Roman" pitchFamily="18" charset="0"/>
                <a:cs typeface="Arial" charset="0"/>
                <a:sym typeface="Symbol" pitchFamily="18" charset="2"/>
              </a:rPr>
              <a:t></a:t>
            </a:r>
            <a:r>
              <a:rPr lang="en-US" sz="2400" baseline="-25000">
                <a:solidFill>
                  <a:schemeClr val="bg1"/>
                </a:solidFill>
                <a:latin typeface="Times New Roman" pitchFamily="18" charset="0"/>
                <a:cs typeface="Arial" charset="0"/>
              </a:rPr>
              <a:t>0	</a:t>
            </a:r>
            <a:r>
              <a:rPr lang="en-US" sz="2400">
                <a:solidFill>
                  <a:schemeClr val="bg1"/>
                </a:solidFill>
                <a:latin typeface="Times New Roman" pitchFamily="18" charset="0"/>
                <a:cs typeface="Arial" charset="0"/>
              </a:rPr>
              <a:t>=	L/1500 or 0.15” in 20 feet</a:t>
            </a:r>
          </a:p>
        </p:txBody>
      </p:sp>
      <p:sp>
        <p:nvSpPr>
          <p:cNvPr id="8" name="TextBox 7"/>
          <p:cNvSpPr txBox="1"/>
          <p:nvPr/>
        </p:nvSpPr>
        <p:spPr>
          <a:xfrm>
            <a:off x="3021013" y="2354264"/>
            <a:ext cx="6678612" cy="860425"/>
          </a:xfrm>
          <a:prstGeom prst="rect">
            <a:avLst/>
          </a:prstGeom>
          <a:solidFill>
            <a:schemeClr val="tx1">
              <a:lumMod val="95000"/>
              <a:alpha val="62000"/>
            </a:schemeClr>
          </a:solidFill>
          <a:ln w="38100" cap="flat">
            <a:solidFill>
              <a:schemeClr val="bg1"/>
            </a:solidFill>
            <a:bevel/>
          </a:ln>
        </p:spPr>
        <p:txBody>
          <a:bodyPr anchor="ctr">
            <a:spAutoFit/>
          </a:bodyPr>
          <a:lstStyle/>
          <a:p>
            <a:pPr algn="l">
              <a:defRPr/>
            </a:pPr>
            <a:r>
              <a:rPr lang="en-US" sz="2400">
                <a:solidFill>
                  <a:schemeClr val="bg1"/>
                </a:solidFill>
                <a:latin typeface="Times New Roman" pitchFamily="18" charset="0"/>
                <a:cs typeface="Arial" charset="0"/>
              </a:rPr>
              <a:t>Additional stresses due to bending of the column, 	</a:t>
            </a:r>
          </a:p>
          <a:p>
            <a:pPr algn="l">
              <a:defRPr/>
            </a:pPr>
            <a:r>
              <a:rPr lang="en-US" sz="2400">
                <a:solidFill>
                  <a:schemeClr val="bg1"/>
                </a:solidFill>
                <a:latin typeface="Times New Roman" pitchFamily="18" charset="0"/>
                <a:cs typeface="Arial" charset="0"/>
              </a:rPr>
              <a:t>	</a:t>
            </a:r>
            <a:r>
              <a:rPr lang="en-US" sz="2400" i="1">
                <a:solidFill>
                  <a:schemeClr val="bg1"/>
                </a:solidFill>
                <a:latin typeface="Times New Roman" pitchFamily="18" charset="0"/>
                <a:cs typeface="Arial" charset="0"/>
              </a:rPr>
              <a:t>P/A</a:t>
            </a:r>
            <a:r>
              <a:rPr lang="en-US" sz="2400">
                <a:solidFill>
                  <a:schemeClr val="bg1"/>
                </a:solidFill>
                <a:latin typeface="Times New Roman" pitchFamily="18" charset="0"/>
                <a:cs typeface="Arial" charset="0"/>
              </a:rPr>
              <a:t> </a:t>
            </a:r>
            <a:r>
              <a:rPr lang="en-US" sz="2400">
                <a:solidFill>
                  <a:schemeClr val="bg1"/>
                </a:solidFill>
                <a:latin typeface="Times New Roman" pitchFamily="18" charset="0"/>
                <a:cs typeface="Arial" charset="0"/>
                <a:sym typeface="Symbol" pitchFamily="18" charset="2"/>
              </a:rPr>
              <a:t> </a:t>
            </a:r>
            <a:r>
              <a:rPr lang="en-US" sz="2400" i="1">
                <a:solidFill>
                  <a:schemeClr val="bg1"/>
                </a:solidFill>
                <a:latin typeface="Times New Roman" pitchFamily="18" charset="0"/>
                <a:cs typeface="Arial" charset="0"/>
              </a:rPr>
              <a:t>Mc/I.</a:t>
            </a:r>
          </a:p>
        </p:txBody>
      </p:sp>
      <p:sp>
        <p:nvSpPr>
          <p:cNvPr id="9" name="TextBox 8"/>
          <p:cNvSpPr txBox="1"/>
          <p:nvPr/>
        </p:nvSpPr>
        <p:spPr>
          <a:xfrm>
            <a:off x="3027364" y="3313114"/>
            <a:ext cx="6677025" cy="860425"/>
          </a:xfrm>
          <a:prstGeom prst="rect">
            <a:avLst/>
          </a:prstGeom>
          <a:solidFill>
            <a:schemeClr val="tx1">
              <a:lumMod val="95000"/>
              <a:alpha val="62000"/>
            </a:schemeClr>
          </a:solidFill>
          <a:ln w="38100" cap="flat">
            <a:solidFill>
              <a:schemeClr val="bg1"/>
            </a:solidFill>
            <a:bevel/>
          </a:ln>
        </p:spPr>
        <p:txBody>
          <a:bodyPr anchor="ctr">
            <a:spAutoFit/>
          </a:bodyPr>
          <a:lstStyle/>
          <a:p>
            <a:pPr algn="l">
              <a:defRPr/>
            </a:pPr>
            <a:r>
              <a:rPr lang="en-US" sz="2400">
                <a:solidFill>
                  <a:schemeClr val="bg1"/>
                </a:solidFill>
                <a:latin typeface="Times New Roman" pitchFamily="18" charset="0"/>
                <a:cs typeface="Arial" charset="0"/>
              </a:rPr>
              <a:t>Assuming elastic material theory (never yields), </a:t>
            </a:r>
          </a:p>
          <a:p>
            <a:pPr algn="l">
              <a:defRPr/>
            </a:pPr>
            <a:r>
              <a:rPr lang="en-US" sz="2400">
                <a:solidFill>
                  <a:schemeClr val="bg1"/>
                </a:solidFill>
                <a:latin typeface="Times New Roman" pitchFamily="18" charset="0"/>
                <a:cs typeface="Arial" charset="0"/>
              </a:rPr>
              <a:t>	</a:t>
            </a:r>
            <a:r>
              <a:rPr lang="en-US" sz="2400" i="1">
                <a:solidFill>
                  <a:schemeClr val="bg1"/>
                </a:solidFill>
                <a:latin typeface="Times New Roman" pitchFamily="18" charset="0"/>
                <a:cs typeface="Arial" charset="0"/>
              </a:rPr>
              <a:t>P</a:t>
            </a:r>
            <a:r>
              <a:rPr lang="en-US" sz="2400">
                <a:solidFill>
                  <a:schemeClr val="bg1"/>
                </a:solidFill>
                <a:latin typeface="Times New Roman" pitchFamily="18" charset="0"/>
                <a:cs typeface="Arial" charset="0"/>
              </a:rPr>
              <a:t> approaches </a:t>
            </a:r>
            <a:r>
              <a:rPr lang="en-US" sz="2400" i="1">
                <a:solidFill>
                  <a:schemeClr val="bg1"/>
                </a:solidFill>
                <a:latin typeface="Times New Roman" pitchFamily="18" charset="0"/>
                <a:cs typeface="Arial" charset="0"/>
              </a:rPr>
              <a:t>P</a:t>
            </a:r>
            <a:r>
              <a:rPr lang="en-US" sz="2400" i="1" baseline="-25000">
                <a:solidFill>
                  <a:schemeClr val="bg1"/>
                </a:solidFill>
                <a:latin typeface="Times New Roman" pitchFamily="18" charset="0"/>
                <a:cs typeface="Arial" charset="0"/>
              </a:rPr>
              <a:t>E</a:t>
            </a:r>
            <a:r>
              <a:rPr lang="en-US" sz="2400" i="1">
                <a:solidFill>
                  <a:schemeClr val="bg1"/>
                </a:solidFill>
                <a:latin typeface="Times New Roman" pitchFamily="18" charset="0"/>
                <a:cs typeface="Arial" charset="0"/>
              </a:rPr>
              <a:t>.</a:t>
            </a:r>
          </a:p>
        </p:txBody>
      </p:sp>
      <p:sp>
        <p:nvSpPr>
          <p:cNvPr id="10" name="TextBox 9"/>
          <p:cNvSpPr txBox="1"/>
          <p:nvPr/>
        </p:nvSpPr>
        <p:spPr>
          <a:xfrm>
            <a:off x="3032126" y="4256088"/>
            <a:ext cx="6677025" cy="1225550"/>
          </a:xfrm>
          <a:prstGeom prst="rect">
            <a:avLst/>
          </a:prstGeom>
          <a:solidFill>
            <a:schemeClr val="tx1">
              <a:lumMod val="95000"/>
              <a:alpha val="62000"/>
            </a:schemeClr>
          </a:solidFill>
          <a:ln w="38100" cap="flat">
            <a:solidFill>
              <a:schemeClr val="bg1"/>
            </a:solidFill>
            <a:bevel/>
          </a:ln>
        </p:spPr>
        <p:txBody>
          <a:bodyPr anchor="ctr">
            <a:spAutoFit/>
          </a:bodyPr>
          <a:lstStyle/>
          <a:p>
            <a:pPr algn="l">
              <a:tabLst>
                <a:tab pos="914400" algn="l"/>
                <a:tab pos="1654175" algn="l"/>
                <a:tab pos="2003425" algn="l"/>
                <a:tab pos="2452688" algn="l"/>
              </a:tabLst>
              <a:defRPr/>
            </a:pPr>
            <a:r>
              <a:rPr lang="en-US" sz="2400" dirty="0">
                <a:solidFill>
                  <a:schemeClr val="bg1"/>
                </a:solidFill>
                <a:latin typeface="Times New Roman" pitchFamily="18" charset="0"/>
                <a:cs typeface="Arial" charset="0"/>
              </a:rPr>
              <a:t>Actually, some strength loss</a:t>
            </a:r>
          </a:p>
          <a:p>
            <a:pPr algn="l">
              <a:tabLst>
                <a:tab pos="914400" algn="l"/>
                <a:tab pos="1654175" algn="l"/>
                <a:tab pos="2003425" algn="l"/>
                <a:tab pos="2452688" algn="l"/>
              </a:tabLst>
              <a:defRPr/>
            </a:pPr>
            <a:r>
              <a:rPr lang="en-US" sz="2400" dirty="0">
                <a:solidFill>
                  <a:schemeClr val="bg1"/>
                </a:solidFill>
                <a:latin typeface="Times New Roman" pitchFamily="18" charset="0"/>
                <a:cs typeface="Arial" charset="0"/>
              </a:rPr>
              <a:t>	small </a:t>
            </a:r>
            <a:r>
              <a:rPr lang="en-US" sz="2400" dirty="0">
                <a:solidFill>
                  <a:schemeClr val="bg1"/>
                </a:solidFill>
                <a:latin typeface="Times New Roman" pitchFamily="18" charset="0"/>
                <a:cs typeface="Arial" charset="0"/>
                <a:sym typeface="Symbol" pitchFamily="18" charset="2"/>
              </a:rPr>
              <a:t></a:t>
            </a:r>
            <a:r>
              <a:rPr lang="en-US" sz="2400" baseline="-25000" dirty="0">
                <a:solidFill>
                  <a:schemeClr val="bg1"/>
                </a:solidFill>
                <a:latin typeface="Times New Roman" pitchFamily="18" charset="0"/>
                <a:cs typeface="Arial" charset="0"/>
              </a:rPr>
              <a:t>0</a:t>
            </a:r>
            <a:r>
              <a:rPr lang="en-US" sz="2400" dirty="0">
                <a:solidFill>
                  <a:schemeClr val="bg1"/>
                </a:solidFill>
                <a:latin typeface="Times New Roman" pitchFamily="18" charset="0"/>
                <a:cs typeface="Arial" charset="0"/>
              </a:rPr>
              <a:t> =&gt; small loss in strength</a:t>
            </a:r>
          </a:p>
          <a:p>
            <a:pPr algn="l">
              <a:tabLst>
                <a:tab pos="914400" algn="l"/>
                <a:tab pos="1654175" algn="l"/>
                <a:tab pos="2003425" algn="l"/>
                <a:tab pos="2452688" algn="l"/>
              </a:tabLst>
              <a:defRPr/>
            </a:pPr>
            <a:r>
              <a:rPr lang="en-US" sz="2400" dirty="0">
                <a:solidFill>
                  <a:schemeClr val="bg1"/>
                </a:solidFill>
                <a:latin typeface="Times New Roman" pitchFamily="18" charset="0"/>
                <a:cs typeface="Arial" charset="0"/>
              </a:rPr>
              <a:t>	large	</a:t>
            </a:r>
            <a:r>
              <a:rPr lang="en-US" sz="2400" dirty="0">
                <a:solidFill>
                  <a:schemeClr val="bg1"/>
                </a:solidFill>
                <a:latin typeface="Times New Roman" pitchFamily="18" charset="0"/>
                <a:cs typeface="Arial" charset="0"/>
                <a:sym typeface="Symbol" pitchFamily="18" charset="2"/>
              </a:rPr>
              <a:t></a:t>
            </a:r>
            <a:r>
              <a:rPr lang="en-US" sz="2400" baseline="-25000" dirty="0">
                <a:solidFill>
                  <a:schemeClr val="bg1"/>
                </a:solidFill>
                <a:latin typeface="Times New Roman" pitchFamily="18" charset="0"/>
                <a:cs typeface="Arial" charset="0"/>
              </a:rPr>
              <a:t>0	</a:t>
            </a:r>
            <a:r>
              <a:rPr lang="en-US" sz="2400" dirty="0">
                <a:solidFill>
                  <a:schemeClr val="bg1"/>
                </a:solidFill>
                <a:latin typeface="Times New Roman" pitchFamily="18" charset="0"/>
                <a:cs typeface="Arial" charset="0"/>
              </a:rPr>
              <a:t>=&gt;	strength loss can be substantial</a:t>
            </a:r>
          </a:p>
        </p:txBody>
      </p:sp>
      <p:sp>
        <p:nvSpPr>
          <p:cNvPr id="11" name="Slide Number Placeholder 10"/>
          <p:cNvSpPr>
            <a:spLocks noGrp="1"/>
          </p:cNvSpPr>
          <p:nvPr>
            <p:ph type="sldNum" sz="quarter" idx="11"/>
          </p:nvPr>
        </p:nvSpPr>
        <p:spPr/>
        <p:txBody>
          <a:bodyP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eaLnBrk="1" hangingPunct="1"/>
            <a:fld id="{D0F25D35-F25A-4C1D-92B7-BC46F312CA81}" type="slidenum">
              <a:rPr lang="en-US" altLang="en-US" sz="1200">
                <a:solidFill>
                  <a:srgbClr val="BCBCBC"/>
                </a:solidFill>
                <a:latin typeface="Times New Roman" panose="02020603050405020304" pitchFamily="18" charset="0"/>
              </a:rPr>
              <a:pPr eaLnBrk="1" hangingPunct="1"/>
              <a:t>22</a:t>
            </a:fld>
            <a:endParaRPr lang="en-US" altLang="en-US" sz="1200">
              <a:solidFill>
                <a:srgbClr val="BCBCBC"/>
              </a:solidFill>
              <a:latin typeface="Times New Roman" panose="02020603050405020304" pitchFamily="18" charset="0"/>
            </a:endParaRPr>
          </a:p>
        </p:txBody>
      </p:sp>
      <p:sp>
        <p:nvSpPr>
          <p:cNvPr id="12" name="Footer Placeholder 11"/>
          <p:cNvSpPr>
            <a:spLocks noGrp="1"/>
          </p:cNvSpPr>
          <p:nvPr>
            <p:ph type="ftr" sz="quarter" idx="10"/>
          </p:nvPr>
        </p:nvSpPr>
        <p:spPr/>
        <p:txBody>
          <a:bodyPr/>
          <a:lstStyle/>
          <a:p>
            <a:pPr>
              <a:defRPr/>
            </a:pPr>
            <a:r>
              <a:rPr lang="en-US"/>
              <a:t>Compression Theory</a:t>
            </a:r>
          </a:p>
        </p:txBody>
      </p:sp>
      <p:sp>
        <p:nvSpPr>
          <p:cNvPr id="13" name="TextBox 12"/>
          <p:cNvSpPr txBox="1"/>
          <p:nvPr/>
        </p:nvSpPr>
        <p:spPr>
          <a:xfrm>
            <a:off x="2349902" y="435447"/>
            <a:ext cx="7842250" cy="819150"/>
          </a:xfrm>
          <a:prstGeom prst="rect">
            <a:avLst/>
          </a:prstGeom>
          <a:solidFill>
            <a:schemeClr val="tx1">
              <a:lumMod val="95000"/>
              <a:alpha val="62000"/>
            </a:schemeClr>
          </a:solidFill>
          <a:ln w="38100" cap="flat">
            <a:solidFill>
              <a:schemeClr val="bg1"/>
            </a:solidFill>
            <a:bevel/>
          </a:ln>
        </p:spPr>
        <p:txBody>
          <a:bodyPr anchor="ctr" anchorCtr="1"/>
          <a:lstStyle/>
          <a:p>
            <a:pPr algn="l" eaLnBrk="0" hangingPunct="0">
              <a:defRPr/>
            </a:pPr>
            <a:r>
              <a:rPr lang="en-US" sz="3600" b="1">
                <a:solidFill>
                  <a:schemeClr val="bg1"/>
                </a:solidFill>
                <a:latin typeface="Times New Roman" pitchFamily="18" charset="0"/>
                <a:cs typeface="Arial" charset="0"/>
              </a:rPr>
              <a:t>Initial Crookedness/Out of Straight</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extBox 28"/>
          <p:cNvSpPr txBox="1">
            <a:spLocks noChangeArrowheads="1"/>
          </p:cNvSpPr>
          <p:nvPr/>
        </p:nvSpPr>
        <p:spPr bwMode="auto">
          <a:xfrm>
            <a:off x="2598739" y="1874839"/>
            <a:ext cx="2454275" cy="4683125"/>
          </a:xfrm>
          <a:prstGeom prst="rect">
            <a:avLst/>
          </a:prstGeom>
          <a:solidFill>
            <a:schemeClr val="tx1"/>
          </a:solidFill>
          <a:ln w="38100">
            <a:solidFill>
              <a:schemeClr val="bg1"/>
            </a:solidFill>
            <a:bevel/>
            <a:headEnd/>
            <a:tailEnd/>
          </a:ln>
        </p:spPr>
        <p:txBody>
          <a:bodyPr anchorCtr="1"/>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r>
              <a:rPr lang="en-US" altLang="en-US" sz="3600">
                <a:solidFill>
                  <a:schemeClr val="bg1"/>
                </a:solidFill>
                <a:latin typeface="Times New Roman" panose="02020603050405020304" pitchFamily="18" charset="0"/>
              </a:rPr>
              <a:t>	</a:t>
            </a:r>
          </a:p>
        </p:txBody>
      </p:sp>
      <p:sp>
        <p:nvSpPr>
          <p:cNvPr id="26627" name="Line 55"/>
          <p:cNvSpPr>
            <a:spLocks noChangeShapeType="1"/>
          </p:cNvSpPr>
          <p:nvPr/>
        </p:nvSpPr>
        <p:spPr bwMode="auto">
          <a:xfrm>
            <a:off x="3729038" y="2986089"/>
            <a:ext cx="0" cy="3062287"/>
          </a:xfrm>
          <a:prstGeom prst="line">
            <a:avLst/>
          </a:prstGeom>
          <a:noFill/>
          <a:ln w="2540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6628" name="AutoShape 56"/>
          <p:cNvSpPr>
            <a:spLocks noChangeArrowheads="1"/>
          </p:cNvSpPr>
          <p:nvPr/>
        </p:nvSpPr>
        <p:spPr bwMode="auto">
          <a:xfrm>
            <a:off x="3525838" y="6048375"/>
            <a:ext cx="404812" cy="382588"/>
          </a:xfrm>
          <a:prstGeom prst="triangle">
            <a:avLst>
              <a:gd name="adj" fmla="val 50000"/>
            </a:avLst>
          </a:prstGeom>
          <a:solidFill>
            <a:schemeClr val="accent1"/>
          </a:solidFill>
          <a:ln w="25400">
            <a:solidFill>
              <a:schemeClr val="bg1"/>
            </a:solidFill>
            <a:miter lim="800000"/>
            <a:headEnd/>
            <a:tailEnd/>
          </a:ln>
        </p:spPr>
        <p:txBody>
          <a:bodyPr wrap="none" anchor="ct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endParaRPr lang="en-US" altLang="en-US" sz="2400">
              <a:solidFill>
                <a:schemeClr val="bg1"/>
              </a:solidFill>
              <a:latin typeface="Times New Roman" panose="02020603050405020304" pitchFamily="18" charset="0"/>
            </a:endParaRPr>
          </a:p>
        </p:txBody>
      </p:sp>
      <p:sp>
        <p:nvSpPr>
          <p:cNvPr id="26629" name="AutoShape 57"/>
          <p:cNvSpPr>
            <a:spLocks noChangeArrowheads="1"/>
          </p:cNvSpPr>
          <p:nvPr/>
        </p:nvSpPr>
        <p:spPr bwMode="auto">
          <a:xfrm rot="16200000">
            <a:off x="3748882" y="2796382"/>
            <a:ext cx="382588" cy="403225"/>
          </a:xfrm>
          <a:prstGeom prst="triangle">
            <a:avLst>
              <a:gd name="adj" fmla="val 50000"/>
            </a:avLst>
          </a:prstGeom>
          <a:solidFill>
            <a:schemeClr val="accent1"/>
          </a:solidFill>
          <a:ln w="25400">
            <a:solidFill>
              <a:schemeClr val="bg1"/>
            </a:solidFill>
            <a:miter lim="800000"/>
            <a:headEnd/>
            <a:tailEnd/>
          </a:ln>
        </p:spPr>
        <p:txBody>
          <a:bodyPr vert="eaVert" wrap="none" anchor="ct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endParaRPr lang="en-US" altLang="en-US" sz="2400">
              <a:solidFill>
                <a:schemeClr val="bg1"/>
              </a:solidFill>
              <a:latin typeface="Times New Roman" panose="02020603050405020304" pitchFamily="18" charset="0"/>
            </a:endParaRPr>
          </a:p>
        </p:txBody>
      </p:sp>
      <p:sp>
        <p:nvSpPr>
          <p:cNvPr id="26630" name="Oval 58"/>
          <p:cNvSpPr>
            <a:spLocks noChangeArrowheads="1"/>
          </p:cNvSpPr>
          <p:nvPr/>
        </p:nvSpPr>
        <p:spPr bwMode="auto">
          <a:xfrm>
            <a:off x="4141789" y="2806700"/>
            <a:ext cx="134937" cy="127000"/>
          </a:xfrm>
          <a:prstGeom prst="ellipse">
            <a:avLst/>
          </a:prstGeom>
          <a:solidFill>
            <a:schemeClr val="accent1"/>
          </a:solidFill>
          <a:ln w="25400">
            <a:solidFill>
              <a:schemeClr val="bg1"/>
            </a:solidFill>
            <a:round/>
            <a:headEnd/>
            <a:tailEnd/>
          </a:ln>
        </p:spPr>
        <p:txBody>
          <a:bodyPr wrap="none" anchor="ct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endParaRPr lang="en-US" altLang="en-US" sz="2400">
              <a:solidFill>
                <a:schemeClr val="bg1"/>
              </a:solidFill>
              <a:latin typeface="Times New Roman" panose="02020603050405020304" pitchFamily="18" charset="0"/>
            </a:endParaRPr>
          </a:p>
        </p:txBody>
      </p:sp>
      <p:sp>
        <p:nvSpPr>
          <p:cNvPr id="26631" name="Oval 59"/>
          <p:cNvSpPr>
            <a:spLocks noChangeArrowheads="1"/>
          </p:cNvSpPr>
          <p:nvPr/>
        </p:nvSpPr>
        <p:spPr bwMode="auto">
          <a:xfrm>
            <a:off x="4141789" y="3060700"/>
            <a:ext cx="134937" cy="128588"/>
          </a:xfrm>
          <a:prstGeom prst="ellipse">
            <a:avLst/>
          </a:prstGeom>
          <a:solidFill>
            <a:schemeClr val="accent1"/>
          </a:solidFill>
          <a:ln w="25400">
            <a:solidFill>
              <a:schemeClr val="bg1"/>
            </a:solidFill>
            <a:round/>
            <a:headEnd/>
            <a:tailEnd/>
          </a:ln>
        </p:spPr>
        <p:txBody>
          <a:bodyPr wrap="none" anchor="ct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endParaRPr lang="en-US" altLang="en-US" sz="2400">
              <a:solidFill>
                <a:schemeClr val="bg1"/>
              </a:solidFill>
              <a:latin typeface="Times New Roman" panose="02020603050405020304" pitchFamily="18" charset="0"/>
            </a:endParaRPr>
          </a:p>
        </p:txBody>
      </p:sp>
      <p:sp>
        <p:nvSpPr>
          <p:cNvPr id="26632" name="Line 60"/>
          <p:cNvSpPr>
            <a:spLocks noChangeShapeType="1"/>
          </p:cNvSpPr>
          <p:nvPr/>
        </p:nvSpPr>
        <p:spPr bwMode="auto">
          <a:xfrm>
            <a:off x="4267200" y="2730501"/>
            <a:ext cx="0" cy="638175"/>
          </a:xfrm>
          <a:prstGeom prst="line">
            <a:avLst/>
          </a:prstGeom>
          <a:noFill/>
          <a:ln w="2540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6633" name="Line 61"/>
          <p:cNvSpPr>
            <a:spLocks noChangeShapeType="1"/>
          </p:cNvSpPr>
          <p:nvPr/>
        </p:nvSpPr>
        <p:spPr bwMode="auto">
          <a:xfrm flipV="1">
            <a:off x="3324225" y="6430963"/>
            <a:ext cx="808038" cy="0"/>
          </a:xfrm>
          <a:prstGeom prst="line">
            <a:avLst/>
          </a:prstGeom>
          <a:noFill/>
          <a:ln w="2540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6634" name="Line 62"/>
          <p:cNvSpPr>
            <a:spLocks noChangeShapeType="1"/>
          </p:cNvSpPr>
          <p:nvPr/>
        </p:nvSpPr>
        <p:spPr bwMode="auto">
          <a:xfrm>
            <a:off x="3324225" y="2220914"/>
            <a:ext cx="0" cy="765175"/>
          </a:xfrm>
          <a:prstGeom prst="line">
            <a:avLst/>
          </a:prstGeom>
          <a:noFill/>
          <a:ln w="57150">
            <a:solidFill>
              <a:schemeClr val="bg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26635" name="Freeform 63"/>
          <p:cNvSpPr>
            <a:spLocks/>
          </p:cNvSpPr>
          <p:nvPr/>
        </p:nvSpPr>
        <p:spPr bwMode="auto">
          <a:xfrm>
            <a:off x="3729039" y="2986089"/>
            <a:ext cx="581025" cy="3062287"/>
          </a:xfrm>
          <a:custGeom>
            <a:avLst/>
            <a:gdLst>
              <a:gd name="T0" fmla="*/ 0 w 207"/>
              <a:gd name="T1" fmla="*/ 2147483647 h 1152"/>
              <a:gd name="T2" fmla="*/ 2147483647 w 207"/>
              <a:gd name="T3" fmla="*/ 2147483647 h 1152"/>
              <a:gd name="T4" fmla="*/ 2147483647 w 207"/>
              <a:gd name="T5" fmla="*/ 2147483647 h 1152"/>
              <a:gd name="T6" fmla="*/ 2147483647 w 207"/>
              <a:gd name="T7" fmla="*/ 2147483647 h 1152"/>
              <a:gd name="T8" fmla="*/ 2147483647 w 207"/>
              <a:gd name="T9" fmla="*/ 2147483647 h 1152"/>
              <a:gd name="T10" fmla="*/ 2147483647 w 207"/>
              <a:gd name="T11" fmla="*/ 2147483647 h 1152"/>
              <a:gd name="T12" fmla="*/ 0 w 207"/>
              <a:gd name="T13" fmla="*/ 0 h 1152"/>
              <a:gd name="T14" fmla="*/ 0 60000 65536"/>
              <a:gd name="T15" fmla="*/ 0 60000 65536"/>
              <a:gd name="T16" fmla="*/ 0 60000 65536"/>
              <a:gd name="T17" fmla="*/ 0 60000 65536"/>
              <a:gd name="T18" fmla="*/ 0 60000 65536"/>
              <a:gd name="T19" fmla="*/ 0 60000 65536"/>
              <a:gd name="T20" fmla="*/ 0 60000 65536"/>
              <a:gd name="T21" fmla="*/ 0 w 207"/>
              <a:gd name="T22" fmla="*/ 0 h 1152"/>
              <a:gd name="T23" fmla="*/ 207 w 207"/>
              <a:gd name="T24" fmla="*/ 1152 h 115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07" h="1152">
                <a:moveTo>
                  <a:pt x="0" y="1152"/>
                </a:moveTo>
                <a:cubicBezTo>
                  <a:pt x="32" y="1072"/>
                  <a:pt x="70" y="978"/>
                  <a:pt x="96" y="912"/>
                </a:cubicBezTo>
                <a:cubicBezTo>
                  <a:pt x="122" y="846"/>
                  <a:pt x="140" y="810"/>
                  <a:pt x="158" y="754"/>
                </a:cubicBezTo>
                <a:cubicBezTo>
                  <a:pt x="176" y="698"/>
                  <a:pt x="199" y="635"/>
                  <a:pt x="203" y="573"/>
                </a:cubicBezTo>
                <a:cubicBezTo>
                  <a:pt x="207" y="511"/>
                  <a:pt x="198" y="445"/>
                  <a:pt x="181" y="381"/>
                </a:cubicBezTo>
                <a:cubicBezTo>
                  <a:pt x="164" y="317"/>
                  <a:pt x="132" y="252"/>
                  <a:pt x="102" y="189"/>
                </a:cubicBezTo>
                <a:cubicBezTo>
                  <a:pt x="72" y="126"/>
                  <a:pt x="21" y="40"/>
                  <a:pt x="0" y="0"/>
                </a:cubicBezTo>
              </a:path>
            </a:pathLst>
          </a:custGeom>
          <a:noFill/>
          <a:ln w="25400">
            <a:solidFill>
              <a:schemeClr val="bg1"/>
            </a:solidFill>
            <a:prstDash val="dash"/>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6636" name="Line 65"/>
          <p:cNvSpPr>
            <a:spLocks noChangeShapeType="1"/>
          </p:cNvSpPr>
          <p:nvPr/>
        </p:nvSpPr>
        <p:spPr bwMode="auto">
          <a:xfrm>
            <a:off x="3189288" y="4389438"/>
            <a:ext cx="539750" cy="0"/>
          </a:xfrm>
          <a:prstGeom prst="line">
            <a:avLst/>
          </a:prstGeom>
          <a:noFill/>
          <a:ln w="25400">
            <a:solidFill>
              <a:schemeClr val="bg1"/>
            </a:solidFill>
            <a:round/>
            <a:headEnd/>
            <a:tailEnd type="arrow" w="med" len="med"/>
          </a:ln>
          <a:extLst>
            <a:ext uri="{909E8E84-426E-40DD-AFC4-6F175D3DCCD1}">
              <a14:hiddenFill xmlns:a14="http://schemas.microsoft.com/office/drawing/2010/main">
                <a:noFill/>
              </a14:hiddenFill>
            </a:ext>
          </a:extLst>
        </p:spPr>
        <p:txBody>
          <a:bodyPr/>
          <a:lstStyle/>
          <a:p>
            <a:endParaRPr lang="en-US"/>
          </a:p>
        </p:txBody>
      </p:sp>
      <p:sp>
        <p:nvSpPr>
          <p:cNvPr id="26637" name="Line 66"/>
          <p:cNvSpPr>
            <a:spLocks noChangeShapeType="1"/>
          </p:cNvSpPr>
          <p:nvPr/>
        </p:nvSpPr>
        <p:spPr bwMode="auto">
          <a:xfrm flipH="1">
            <a:off x="4305301" y="4389438"/>
            <a:ext cx="538163" cy="0"/>
          </a:xfrm>
          <a:prstGeom prst="line">
            <a:avLst/>
          </a:prstGeom>
          <a:noFill/>
          <a:ln w="25400">
            <a:solidFill>
              <a:schemeClr val="bg1"/>
            </a:solidFill>
            <a:round/>
            <a:headEnd/>
            <a:tailEnd type="arrow" w="med" len="med"/>
          </a:ln>
          <a:extLst>
            <a:ext uri="{909E8E84-426E-40DD-AFC4-6F175D3DCCD1}">
              <a14:hiddenFill xmlns:a14="http://schemas.microsoft.com/office/drawing/2010/main">
                <a:noFill/>
              </a14:hiddenFill>
            </a:ext>
          </a:extLst>
        </p:spPr>
        <p:txBody>
          <a:bodyPr/>
          <a:lstStyle/>
          <a:p>
            <a:endParaRPr lang="en-US"/>
          </a:p>
        </p:txBody>
      </p:sp>
      <p:sp>
        <p:nvSpPr>
          <p:cNvPr id="26638" name="Text Box 67"/>
          <p:cNvSpPr txBox="1">
            <a:spLocks noChangeArrowheads="1"/>
          </p:cNvSpPr>
          <p:nvPr/>
        </p:nvSpPr>
        <p:spPr bwMode="auto">
          <a:xfrm>
            <a:off x="4524376" y="4281488"/>
            <a:ext cx="538163"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spcBef>
                <a:spcPct val="50000"/>
              </a:spcBef>
            </a:pPr>
            <a:r>
              <a:rPr lang="en-US" altLang="en-US" sz="2400">
                <a:solidFill>
                  <a:schemeClr val="bg1"/>
                </a:solidFill>
                <a:latin typeface="Symbol" panose="05050102010706020507" pitchFamily="18" charset="2"/>
              </a:rPr>
              <a:t>D</a:t>
            </a:r>
          </a:p>
        </p:txBody>
      </p:sp>
      <p:sp>
        <p:nvSpPr>
          <p:cNvPr id="26639" name="Text Box 88"/>
          <p:cNvSpPr txBox="1">
            <a:spLocks noChangeArrowheads="1"/>
          </p:cNvSpPr>
          <p:nvPr/>
        </p:nvSpPr>
        <p:spPr bwMode="auto">
          <a:xfrm>
            <a:off x="2974975" y="2243138"/>
            <a:ext cx="808038"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spcBef>
                <a:spcPct val="50000"/>
              </a:spcBef>
            </a:pPr>
            <a:r>
              <a:rPr lang="en-US" altLang="en-US" sz="2400" i="1">
                <a:solidFill>
                  <a:schemeClr val="bg1"/>
                </a:solidFill>
                <a:latin typeface="Times New Roman" panose="02020603050405020304" pitchFamily="18" charset="0"/>
              </a:rPr>
              <a:t>P</a:t>
            </a:r>
          </a:p>
        </p:txBody>
      </p:sp>
      <p:sp>
        <p:nvSpPr>
          <p:cNvPr id="26640" name="Text Box 89"/>
          <p:cNvSpPr txBox="1">
            <a:spLocks noChangeArrowheads="1"/>
          </p:cNvSpPr>
          <p:nvPr/>
        </p:nvSpPr>
        <p:spPr bwMode="auto">
          <a:xfrm>
            <a:off x="3327401" y="1860550"/>
            <a:ext cx="94297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spcBef>
                <a:spcPct val="50000"/>
              </a:spcBef>
            </a:pPr>
            <a:r>
              <a:rPr lang="en-US" altLang="en-US" sz="2400" i="1">
                <a:solidFill>
                  <a:schemeClr val="bg1"/>
                </a:solidFill>
                <a:latin typeface="Times New Roman" panose="02020603050405020304" pitchFamily="18" charset="0"/>
              </a:rPr>
              <a:t>e</a:t>
            </a:r>
          </a:p>
        </p:txBody>
      </p:sp>
      <p:sp>
        <p:nvSpPr>
          <p:cNvPr id="26641" name="Line 90"/>
          <p:cNvSpPr>
            <a:spLocks noChangeShapeType="1"/>
          </p:cNvSpPr>
          <p:nvPr/>
        </p:nvSpPr>
        <p:spPr bwMode="auto">
          <a:xfrm>
            <a:off x="3324226" y="2347913"/>
            <a:ext cx="404813" cy="0"/>
          </a:xfrm>
          <a:prstGeom prst="line">
            <a:avLst/>
          </a:prstGeom>
          <a:noFill/>
          <a:ln w="19050">
            <a:solidFill>
              <a:schemeClr val="bg1"/>
            </a:solidFill>
            <a:round/>
            <a:headEnd type="arrow" w="med" len="med"/>
            <a:tailEnd type="arrow" w="med" len="med"/>
          </a:ln>
          <a:extLst>
            <a:ext uri="{909E8E84-426E-40DD-AFC4-6F175D3DCCD1}">
              <a14:hiddenFill xmlns:a14="http://schemas.microsoft.com/office/drawing/2010/main">
                <a:noFill/>
              </a14:hiddenFill>
            </a:ext>
          </a:extLst>
        </p:spPr>
        <p:txBody>
          <a:bodyPr/>
          <a:lstStyle/>
          <a:p>
            <a:endParaRPr lang="en-US"/>
          </a:p>
        </p:txBody>
      </p:sp>
      <p:sp>
        <p:nvSpPr>
          <p:cNvPr id="26642" name="Line 91"/>
          <p:cNvSpPr>
            <a:spLocks noChangeShapeType="1"/>
          </p:cNvSpPr>
          <p:nvPr/>
        </p:nvSpPr>
        <p:spPr bwMode="auto">
          <a:xfrm>
            <a:off x="3729038" y="2220913"/>
            <a:ext cx="4762" cy="658812"/>
          </a:xfrm>
          <a:prstGeom prst="line">
            <a:avLst/>
          </a:prstGeom>
          <a:noFill/>
          <a:ln w="2540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6643" name="Text Box 92"/>
          <p:cNvSpPr txBox="1">
            <a:spLocks noChangeArrowheads="1"/>
          </p:cNvSpPr>
          <p:nvPr/>
        </p:nvSpPr>
        <p:spPr bwMode="auto">
          <a:xfrm>
            <a:off x="2736850" y="4368800"/>
            <a:ext cx="5207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spcBef>
                <a:spcPct val="50000"/>
              </a:spcBef>
            </a:pPr>
            <a:r>
              <a:rPr lang="en-US" altLang="en-US" sz="2400" i="1">
                <a:solidFill>
                  <a:schemeClr val="bg1"/>
                </a:solidFill>
                <a:latin typeface="Times New Roman" panose="02020603050405020304" pitchFamily="18" charset="0"/>
              </a:rPr>
              <a:t>L</a:t>
            </a:r>
          </a:p>
        </p:txBody>
      </p:sp>
      <p:sp>
        <p:nvSpPr>
          <p:cNvPr id="26644" name="Text Box 26"/>
          <p:cNvSpPr txBox="1">
            <a:spLocks noChangeArrowheads="1"/>
          </p:cNvSpPr>
          <p:nvPr/>
        </p:nvSpPr>
        <p:spPr bwMode="auto">
          <a:xfrm>
            <a:off x="8469314" y="5684838"/>
            <a:ext cx="109537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spcBef>
                <a:spcPct val="50000"/>
              </a:spcBef>
            </a:pPr>
            <a:r>
              <a:rPr lang="en-US" altLang="en-US" sz="2400">
                <a:solidFill>
                  <a:schemeClr val="bg1"/>
                </a:solidFill>
                <a:latin typeface="Symbol" panose="05050102010706020507" pitchFamily="18" charset="2"/>
              </a:rPr>
              <a:t>D</a:t>
            </a:r>
          </a:p>
        </p:txBody>
      </p:sp>
      <p:sp>
        <p:nvSpPr>
          <p:cNvPr id="56" name="TextBox 55"/>
          <p:cNvSpPr txBox="1"/>
          <p:nvPr/>
        </p:nvSpPr>
        <p:spPr>
          <a:xfrm>
            <a:off x="3937000" y="639763"/>
            <a:ext cx="4160838" cy="819150"/>
          </a:xfrm>
          <a:prstGeom prst="rect">
            <a:avLst/>
          </a:prstGeom>
          <a:solidFill>
            <a:schemeClr val="tx1">
              <a:lumMod val="95000"/>
              <a:alpha val="62000"/>
            </a:schemeClr>
          </a:solidFill>
          <a:ln w="38100" cap="flat">
            <a:solidFill>
              <a:schemeClr val="bg1"/>
            </a:solidFill>
            <a:bevel/>
          </a:ln>
        </p:spPr>
        <p:txBody>
          <a:bodyPr anchor="ctr" anchorCtr="1"/>
          <a:lstStyle/>
          <a:p>
            <a:pPr algn="l" eaLnBrk="0" hangingPunct="0">
              <a:defRPr/>
            </a:pPr>
            <a:r>
              <a:rPr lang="en-US" sz="3600" b="1">
                <a:solidFill>
                  <a:schemeClr val="bg1"/>
                </a:solidFill>
                <a:latin typeface="Times New Roman" pitchFamily="18" charset="0"/>
                <a:cs typeface="Arial" charset="0"/>
              </a:rPr>
              <a:t>Load Eccentricity</a:t>
            </a:r>
          </a:p>
        </p:txBody>
      </p:sp>
      <p:sp>
        <p:nvSpPr>
          <p:cNvPr id="38" name="Slide Number Placeholder 37"/>
          <p:cNvSpPr txBox="1">
            <a:spLocks noGrp="1"/>
          </p:cNvSpPr>
          <p:nvPr/>
        </p:nvSpPr>
        <p:spPr>
          <a:xfrm>
            <a:off x="10999807" y="6388966"/>
            <a:ext cx="762000" cy="365125"/>
          </a:xfrm>
          <a:prstGeom prst="rect">
            <a:avLst/>
          </a:prstGeom>
          <a:noFill/>
        </p:spPr>
        <p:txBody>
          <a:bodyPr lIns="0" rIns="0" anchor="b"/>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r" eaLnBrk="1" hangingPunct="1"/>
            <a:fld id="{205A4926-491C-46D0-ADCE-60A5D5F26E33}" type="slidenum">
              <a:rPr lang="en-US" altLang="en-US" sz="1200">
                <a:solidFill>
                  <a:srgbClr val="BCBCBC"/>
                </a:solidFill>
                <a:latin typeface="Times New Roman" panose="02020603050405020304" pitchFamily="18" charset="0"/>
              </a:rPr>
              <a:pPr algn="r" eaLnBrk="1" hangingPunct="1"/>
              <a:t>23</a:t>
            </a:fld>
            <a:endParaRPr lang="en-US" altLang="en-US" sz="1200" dirty="0">
              <a:solidFill>
                <a:srgbClr val="BCBCBC"/>
              </a:solidFill>
              <a:latin typeface="Times New Roman" panose="02020603050405020304" pitchFamily="18" charset="0"/>
            </a:endParaRPr>
          </a:p>
        </p:txBody>
      </p:sp>
      <p:sp>
        <p:nvSpPr>
          <p:cNvPr id="39" name="Footer Placeholder 38"/>
          <p:cNvSpPr txBox="1">
            <a:spLocks noGrp="1"/>
          </p:cNvSpPr>
          <p:nvPr/>
        </p:nvSpPr>
        <p:spPr>
          <a:xfrm>
            <a:off x="4648200" y="6416676"/>
            <a:ext cx="2895600" cy="365125"/>
          </a:xfrm>
          <a:prstGeom prst="rect">
            <a:avLst/>
          </a:prstGeom>
          <a:noFill/>
        </p:spPr>
        <p:txBody>
          <a:bodyPr anchor="b"/>
          <a:lstStyle/>
          <a:p>
            <a:pPr>
              <a:defRPr/>
            </a:pPr>
            <a:r>
              <a:rPr lang="en-US" sz="1200">
                <a:solidFill>
                  <a:schemeClr val="tx1">
                    <a:shade val="50000"/>
                  </a:schemeClr>
                </a:solidFill>
                <a:latin typeface="Times New Roman" pitchFamily="18" charset="0"/>
                <a:cs typeface="+mn-cs"/>
              </a:rPr>
              <a:t>Compression Theory</a:t>
            </a:r>
          </a:p>
        </p:txBody>
      </p:sp>
      <p:sp>
        <p:nvSpPr>
          <p:cNvPr id="26648" name="Line 37"/>
          <p:cNvSpPr>
            <a:spLocks noChangeShapeType="1"/>
          </p:cNvSpPr>
          <p:nvPr/>
        </p:nvSpPr>
        <p:spPr bwMode="auto">
          <a:xfrm flipH="1">
            <a:off x="2971800" y="3000375"/>
            <a:ext cx="681038" cy="0"/>
          </a:xfrm>
          <a:prstGeom prst="line">
            <a:avLst/>
          </a:prstGeom>
          <a:noFill/>
          <a:ln w="28575">
            <a:solidFill>
              <a:schemeClr val="bg1"/>
            </a:solidFill>
            <a:round/>
            <a:headEnd/>
            <a:tailEnd/>
          </a:ln>
          <a:extLst>
            <a:ext uri="{909E8E84-426E-40DD-AFC4-6F175D3DCCD1}">
              <a14:hiddenFill xmlns:a14="http://schemas.microsoft.com/office/drawing/2010/main">
                <a:noFill/>
              </a14:hiddenFill>
            </a:ext>
          </a:extLst>
        </p:spPr>
        <p:txBody>
          <a:bodyPr rot="10800000" wrap="none"/>
          <a:lstStyle/>
          <a:p>
            <a:endParaRPr lang="en-US"/>
          </a:p>
        </p:txBody>
      </p:sp>
      <p:sp>
        <p:nvSpPr>
          <p:cNvPr id="26649" name="Line 38"/>
          <p:cNvSpPr>
            <a:spLocks noChangeShapeType="1"/>
          </p:cNvSpPr>
          <p:nvPr/>
        </p:nvSpPr>
        <p:spPr bwMode="auto">
          <a:xfrm flipH="1">
            <a:off x="2914650" y="6010275"/>
            <a:ext cx="681038" cy="0"/>
          </a:xfrm>
          <a:prstGeom prst="line">
            <a:avLst/>
          </a:prstGeom>
          <a:noFill/>
          <a:ln w="28575">
            <a:solidFill>
              <a:schemeClr val="bg1"/>
            </a:solidFill>
            <a:round/>
            <a:headEnd/>
            <a:tailEnd/>
          </a:ln>
          <a:extLst>
            <a:ext uri="{909E8E84-426E-40DD-AFC4-6F175D3DCCD1}">
              <a14:hiddenFill xmlns:a14="http://schemas.microsoft.com/office/drawing/2010/main">
                <a:noFill/>
              </a14:hiddenFill>
            </a:ext>
          </a:extLst>
        </p:spPr>
        <p:txBody>
          <a:bodyPr rot="10800000" wrap="none"/>
          <a:lstStyle/>
          <a:p>
            <a:endParaRPr lang="en-US"/>
          </a:p>
        </p:txBody>
      </p:sp>
      <p:sp>
        <p:nvSpPr>
          <p:cNvPr id="26650" name="Line 39"/>
          <p:cNvSpPr>
            <a:spLocks noChangeShapeType="1"/>
          </p:cNvSpPr>
          <p:nvPr/>
        </p:nvSpPr>
        <p:spPr bwMode="auto">
          <a:xfrm>
            <a:off x="3038475" y="2990851"/>
            <a:ext cx="0" cy="3019425"/>
          </a:xfrm>
          <a:prstGeom prst="line">
            <a:avLst/>
          </a:prstGeom>
          <a:noFill/>
          <a:ln w="19050">
            <a:solidFill>
              <a:schemeClr val="bg1"/>
            </a:solidFill>
            <a:round/>
            <a:headEnd type="arrow" w="lg" len="lg"/>
            <a:tailEnd type="arrow" w="lg" len="lg"/>
          </a:ln>
          <a:extLst>
            <a:ext uri="{909E8E84-426E-40DD-AFC4-6F175D3DCCD1}">
              <a14:hiddenFill xmlns:a14="http://schemas.microsoft.com/office/drawing/2010/main">
                <a:noFill/>
              </a14:hiddenFill>
            </a:ext>
          </a:extLst>
        </p:spPr>
        <p:txBody>
          <a:bodyPr rot="10800000" wrap="none"/>
          <a:lstStyle/>
          <a:p>
            <a:endParaRPr lang="en-US"/>
          </a:p>
        </p:txBody>
      </p:sp>
      <p:sp>
        <p:nvSpPr>
          <p:cNvPr id="26651" name="Line 39"/>
          <p:cNvSpPr>
            <a:spLocks noChangeShapeType="1"/>
          </p:cNvSpPr>
          <p:nvPr/>
        </p:nvSpPr>
        <p:spPr bwMode="auto">
          <a:xfrm>
            <a:off x="3727451" y="4387850"/>
            <a:ext cx="587375" cy="0"/>
          </a:xfrm>
          <a:prstGeom prst="line">
            <a:avLst/>
          </a:prstGeom>
          <a:noFill/>
          <a:ln w="25400">
            <a:solidFill>
              <a:schemeClr val="bg1"/>
            </a:solidFill>
            <a:round/>
            <a:headEnd/>
            <a:tailEnd/>
          </a:ln>
          <a:extLst>
            <a:ext uri="{909E8E84-426E-40DD-AFC4-6F175D3DCCD1}">
              <a14:hiddenFill xmlns:a14="http://schemas.microsoft.com/office/drawing/2010/main">
                <a:noFill/>
              </a14:hiddenFill>
            </a:ext>
          </a:extLst>
        </p:spPr>
        <p:txBody>
          <a:bodyPr rot="10800000" wrap="none"/>
          <a:lstStyle/>
          <a:p>
            <a:endParaRPr lang="en-US"/>
          </a:p>
        </p:txBody>
      </p:sp>
      <p:sp>
        <p:nvSpPr>
          <p:cNvPr id="26652" name="TextBox 3"/>
          <p:cNvSpPr txBox="1">
            <a:spLocks noChangeArrowheads="1"/>
          </p:cNvSpPr>
          <p:nvPr/>
        </p:nvSpPr>
        <p:spPr bwMode="auto">
          <a:xfrm>
            <a:off x="5200651" y="1898651"/>
            <a:ext cx="4816475" cy="4411663"/>
          </a:xfrm>
          <a:prstGeom prst="rect">
            <a:avLst/>
          </a:prstGeom>
          <a:solidFill>
            <a:schemeClr val="tx1"/>
          </a:solidFill>
          <a:ln w="38100">
            <a:solidFill>
              <a:schemeClr val="bg1"/>
            </a:solidFill>
            <a:bevel/>
            <a:headEnd/>
            <a:tailEnd/>
          </a:ln>
        </p:spPr>
        <p:txBody>
          <a:bodyPr anchor="ctr" anchorCtr="1"/>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endParaRPr lang="en-US" altLang="en-US" sz="2400">
              <a:solidFill>
                <a:schemeClr val="bg1"/>
              </a:solidFill>
              <a:latin typeface="Times New Roman" panose="02020603050405020304" pitchFamily="18" charset="0"/>
            </a:endParaRPr>
          </a:p>
        </p:txBody>
      </p:sp>
      <p:sp>
        <p:nvSpPr>
          <p:cNvPr id="26653" name="Line 24"/>
          <p:cNvSpPr>
            <a:spLocks noChangeShapeType="1"/>
          </p:cNvSpPr>
          <p:nvPr/>
        </p:nvSpPr>
        <p:spPr bwMode="auto">
          <a:xfrm>
            <a:off x="6592888" y="2208214"/>
            <a:ext cx="0" cy="3417887"/>
          </a:xfrm>
          <a:prstGeom prst="line">
            <a:avLst/>
          </a:prstGeom>
          <a:noFill/>
          <a:ln w="2540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6654" name="Line 25"/>
          <p:cNvSpPr>
            <a:spLocks noChangeShapeType="1"/>
          </p:cNvSpPr>
          <p:nvPr/>
        </p:nvSpPr>
        <p:spPr bwMode="auto">
          <a:xfrm>
            <a:off x="6592888" y="5626100"/>
            <a:ext cx="2921000" cy="0"/>
          </a:xfrm>
          <a:prstGeom prst="line">
            <a:avLst/>
          </a:prstGeom>
          <a:noFill/>
          <a:ln w="2540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6655" name="Text Box 26"/>
          <p:cNvSpPr txBox="1">
            <a:spLocks noChangeArrowheads="1"/>
          </p:cNvSpPr>
          <p:nvPr/>
        </p:nvSpPr>
        <p:spPr bwMode="auto">
          <a:xfrm>
            <a:off x="8053389" y="5626100"/>
            <a:ext cx="109537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spcBef>
                <a:spcPct val="50000"/>
              </a:spcBef>
            </a:pPr>
            <a:r>
              <a:rPr lang="en-US" altLang="en-US" sz="2400" b="1">
                <a:solidFill>
                  <a:schemeClr val="bg1"/>
                </a:solidFill>
                <a:latin typeface="Symbol" panose="05050102010706020507" pitchFamily="18" charset="2"/>
              </a:rPr>
              <a:t>D</a:t>
            </a:r>
          </a:p>
        </p:txBody>
      </p:sp>
      <p:sp>
        <p:nvSpPr>
          <p:cNvPr id="26656" name="Text Box 27"/>
          <p:cNvSpPr txBox="1">
            <a:spLocks noChangeArrowheads="1"/>
          </p:cNvSpPr>
          <p:nvPr/>
        </p:nvSpPr>
        <p:spPr bwMode="auto">
          <a:xfrm>
            <a:off x="5862638" y="2351088"/>
            <a:ext cx="73025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spcBef>
                <a:spcPct val="50000"/>
              </a:spcBef>
            </a:pPr>
            <a:r>
              <a:rPr lang="en-US" altLang="en-US" sz="2400" b="1" i="1">
                <a:solidFill>
                  <a:schemeClr val="bg1"/>
                </a:solidFill>
                <a:latin typeface="Times New Roman" panose="02020603050405020304" pitchFamily="18" charset="0"/>
              </a:rPr>
              <a:t>P</a:t>
            </a:r>
          </a:p>
        </p:txBody>
      </p:sp>
      <p:graphicFrame>
        <p:nvGraphicFramePr>
          <p:cNvPr id="26657" name="Object 2"/>
          <p:cNvGraphicFramePr>
            <a:graphicFrameLocks noChangeAspect="1"/>
          </p:cNvGraphicFramePr>
          <p:nvPr/>
        </p:nvGraphicFramePr>
        <p:xfrm>
          <a:off x="5462588" y="3443288"/>
          <a:ext cx="1058862" cy="755650"/>
        </p:xfrm>
        <a:graphic>
          <a:graphicData uri="http://schemas.openxmlformats.org/presentationml/2006/ole">
            <mc:AlternateContent xmlns:mc="http://schemas.openxmlformats.org/markup-compatibility/2006">
              <mc:Choice xmlns:v="urn:schemas-microsoft-com:vml" Requires="v">
                <p:oleObj name="Equation" r:id="rId3" imgW="685800" imgH="419100" progId="Equation.3">
                  <p:embed/>
                </p:oleObj>
              </mc:Choice>
              <mc:Fallback>
                <p:oleObj name="Equation" r:id="rId3" imgW="685800" imgH="419100" progId="Equation.3">
                  <p:embed/>
                  <p:pic>
                    <p:nvPicPr>
                      <p:cNvPr id="0" name="Object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462588" y="3443288"/>
                        <a:ext cx="1058862" cy="755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26658" name="Line 29"/>
          <p:cNvSpPr>
            <a:spLocks noChangeShapeType="1"/>
          </p:cNvSpPr>
          <p:nvPr/>
        </p:nvSpPr>
        <p:spPr bwMode="auto">
          <a:xfrm flipV="1">
            <a:off x="6592888" y="3775075"/>
            <a:ext cx="0" cy="1855788"/>
          </a:xfrm>
          <a:prstGeom prst="line">
            <a:avLst/>
          </a:prstGeom>
          <a:noFill/>
          <a:ln w="63500">
            <a:solidFill>
              <a:schemeClr val="bg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26659" name="Line 30"/>
          <p:cNvSpPr>
            <a:spLocks noChangeShapeType="1"/>
          </p:cNvSpPr>
          <p:nvPr/>
        </p:nvSpPr>
        <p:spPr bwMode="auto">
          <a:xfrm>
            <a:off x="6592889" y="3775075"/>
            <a:ext cx="2433637" cy="0"/>
          </a:xfrm>
          <a:prstGeom prst="line">
            <a:avLst/>
          </a:prstGeom>
          <a:noFill/>
          <a:ln w="63500">
            <a:solidFill>
              <a:schemeClr val="bg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26660" name="Text Box 35"/>
          <p:cNvSpPr txBox="1">
            <a:spLocks noChangeArrowheads="1"/>
          </p:cNvSpPr>
          <p:nvPr/>
        </p:nvSpPr>
        <p:spPr bwMode="auto">
          <a:xfrm>
            <a:off x="7566026" y="2778125"/>
            <a:ext cx="182562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spcBef>
                <a:spcPct val="50000"/>
              </a:spcBef>
            </a:pPr>
            <a:r>
              <a:rPr lang="en-US" altLang="en-US" sz="2400">
                <a:solidFill>
                  <a:schemeClr val="bg1"/>
                </a:solidFill>
                <a:latin typeface="Symbol" panose="05050102010706020507" pitchFamily="18" charset="2"/>
              </a:rPr>
              <a:t>D</a:t>
            </a:r>
            <a:r>
              <a:rPr lang="en-US" altLang="en-US" sz="2400" baseline="-25000">
                <a:solidFill>
                  <a:schemeClr val="bg1"/>
                </a:solidFill>
                <a:latin typeface="Times New Roman" panose="02020603050405020304" pitchFamily="18" charset="0"/>
              </a:rPr>
              <a:t>o</a:t>
            </a:r>
            <a:r>
              <a:rPr lang="en-US" altLang="en-US" sz="2400">
                <a:solidFill>
                  <a:schemeClr val="bg1"/>
                </a:solidFill>
                <a:latin typeface="Times New Roman" panose="02020603050405020304" pitchFamily="18" charset="0"/>
              </a:rPr>
              <a:t>= 0</a:t>
            </a:r>
          </a:p>
        </p:txBody>
      </p:sp>
      <p:sp>
        <p:nvSpPr>
          <p:cNvPr id="26661" name="Text Box 39"/>
          <p:cNvSpPr txBox="1">
            <a:spLocks noChangeArrowheads="1"/>
          </p:cNvSpPr>
          <p:nvPr/>
        </p:nvSpPr>
        <p:spPr bwMode="auto">
          <a:xfrm>
            <a:off x="7931151" y="4070350"/>
            <a:ext cx="255587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spcBef>
                <a:spcPct val="50000"/>
              </a:spcBef>
            </a:pPr>
            <a:r>
              <a:rPr lang="en-US" altLang="en-US" sz="2400">
                <a:solidFill>
                  <a:schemeClr val="bg1"/>
                </a:solidFill>
                <a:latin typeface="Times New Roman" panose="02020603050405020304" pitchFamily="18" charset="0"/>
              </a:rPr>
              <a:t>Elastic theory</a:t>
            </a:r>
          </a:p>
        </p:txBody>
      </p:sp>
      <p:sp>
        <p:nvSpPr>
          <p:cNvPr id="26662" name="Line 41"/>
          <p:cNvSpPr>
            <a:spLocks noChangeShapeType="1"/>
          </p:cNvSpPr>
          <p:nvPr/>
        </p:nvSpPr>
        <p:spPr bwMode="auto">
          <a:xfrm flipH="1">
            <a:off x="7078663" y="3063875"/>
            <a:ext cx="487362" cy="711200"/>
          </a:xfrm>
          <a:prstGeom prst="line">
            <a:avLst/>
          </a:prstGeom>
          <a:noFill/>
          <a:ln w="28575">
            <a:solidFill>
              <a:schemeClr val="bg1"/>
            </a:solidFill>
            <a:round/>
            <a:headEnd/>
            <a:tailEnd type="arrow" w="med" len="med"/>
          </a:ln>
          <a:extLst>
            <a:ext uri="{909E8E84-426E-40DD-AFC4-6F175D3DCCD1}">
              <a14:hiddenFill xmlns:a14="http://schemas.microsoft.com/office/drawing/2010/main">
                <a:noFill/>
              </a14:hiddenFill>
            </a:ext>
          </a:extLst>
        </p:spPr>
        <p:txBody>
          <a:bodyPr/>
          <a:lstStyle/>
          <a:p>
            <a:endParaRPr lang="en-US"/>
          </a:p>
        </p:txBody>
      </p:sp>
      <p:sp>
        <p:nvSpPr>
          <p:cNvPr id="26663" name="Freeform 51"/>
          <p:cNvSpPr>
            <a:spLocks/>
          </p:cNvSpPr>
          <p:nvPr/>
        </p:nvSpPr>
        <p:spPr bwMode="auto">
          <a:xfrm>
            <a:off x="6610351" y="3887788"/>
            <a:ext cx="2212975" cy="1731962"/>
          </a:xfrm>
          <a:custGeom>
            <a:avLst/>
            <a:gdLst>
              <a:gd name="T0" fmla="*/ 0 w 1394"/>
              <a:gd name="T1" fmla="*/ 2147483647 h 1091"/>
              <a:gd name="T2" fmla="*/ 413305625 w 1394"/>
              <a:gd name="T3" fmla="*/ 1242435879 h 1091"/>
              <a:gd name="T4" fmla="*/ 1194554063 w 1394"/>
              <a:gd name="T5" fmla="*/ 400703934 h 1091"/>
              <a:gd name="T6" fmla="*/ 2147483647 w 1394"/>
              <a:gd name="T7" fmla="*/ 63003094 h 1091"/>
              <a:gd name="T8" fmla="*/ 2147483647 w 1394"/>
              <a:gd name="T9" fmla="*/ 17640295 h 1091"/>
              <a:gd name="T10" fmla="*/ 0 60000 65536"/>
              <a:gd name="T11" fmla="*/ 0 60000 65536"/>
              <a:gd name="T12" fmla="*/ 0 60000 65536"/>
              <a:gd name="T13" fmla="*/ 0 60000 65536"/>
              <a:gd name="T14" fmla="*/ 0 60000 65536"/>
              <a:gd name="T15" fmla="*/ 0 w 1394"/>
              <a:gd name="T16" fmla="*/ 0 h 1091"/>
              <a:gd name="T17" fmla="*/ 1394 w 1394"/>
              <a:gd name="T18" fmla="*/ 1091 h 1091"/>
            </a:gdLst>
            <a:ahLst/>
            <a:cxnLst>
              <a:cxn ang="T10">
                <a:pos x="T0" y="T1"/>
              </a:cxn>
              <a:cxn ang="T11">
                <a:pos x="T2" y="T3"/>
              </a:cxn>
              <a:cxn ang="T12">
                <a:pos x="T4" y="T5"/>
              </a:cxn>
              <a:cxn ang="T13">
                <a:pos x="T6" y="T7"/>
              </a:cxn>
              <a:cxn ang="T14">
                <a:pos x="T8" y="T9"/>
              </a:cxn>
            </a:cxnLst>
            <a:rect l="T15" t="T16" r="T17" b="T18"/>
            <a:pathLst>
              <a:path w="1394" h="1091">
                <a:moveTo>
                  <a:pt x="0" y="1091"/>
                </a:moveTo>
                <a:cubicBezTo>
                  <a:pt x="42" y="869"/>
                  <a:pt x="85" y="648"/>
                  <a:pt x="164" y="493"/>
                </a:cubicBezTo>
                <a:cubicBezTo>
                  <a:pt x="243" y="338"/>
                  <a:pt x="349" y="237"/>
                  <a:pt x="474" y="159"/>
                </a:cubicBezTo>
                <a:cubicBezTo>
                  <a:pt x="599" y="81"/>
                  <a:pt x="759" y="50"/>
                  <a:pt x="912" y="25"/>
                </a:cubicBezTo>
                <a:cubicBezTo>
                  <a:pt x="1065" y="0"/>
                  <a:pt x="1229" y="3"/>
                  <a:pt x="1394" y="7"/>
                </a:cubicBezTo>
              </a:path>
            </a:pathLst>
          </a:custGeom>
          <a:noFill/>
          <a:ln w="57150" cap="flat" cmpd="sng">
            <a:solidFill>
              <a:schemeClr val="accent1"/>
            </a:solidFill>
            <a:prstDash val="solid"/>
            <a:round/>
            <a:headEnd type="none" w="med" len="med"/>
            <a:tailEnd type="stealth" w="med" len="lg"/>
          </a:ln>
          <a:extLst>
            <a:ext uri="{909E8E84-426E-40DD-AFC4-6F175D3DCCD1}">
              <a14:hiddenFill xmlns:a14="http://schemas.microsoft.com/office/drawing/2010/main">
                <a:solidFill>
                  <a:srgbClr val="FFFFFF"/>
                </a:solidFill>
              </a14:hiddenFill>
            </a:ext>
          </a:extLst>
        </p:spPr>
        <p:txBody>
          <a:bodyPr rot="10800000" wrap="none"/>
          <a:lstStyle/>
          <a:p>
            <a:endParaRPr lang="en-US"/>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extBox 28"/>
          <p:cNvSpPr txBox="1">
            <a:spLocks noChangeArrowheads="1"/>
          </p:cNvSpPr>
          <p:nvPr/>
        </p:nvSpPr>
        <p:spPr bwMode="auto">
          <a:xfrm>
            <a:off x="2598739" y="1874839"/>
            <a:ext cx="2454275" cy="4683125"/>
          </a:xfrm>
          <a:prstGeom prst="rect">
            <a:avLst/>
          </a:prstGeom>
          <a:solidFill>
            <a:schemeClr val="tx1"/>
          </a:solidFill>
          <a:ln w="38100">
            <a:solidFill>
              <a:schemeClr val="bg1"/>
            </a:solidFill>
            <a:bevel/>
            <a:headEnd/>
            <a:tailEnd/>
          </a:ln>
        </p:spPr>
        <p:txBody>
          <a:bodyPr anchorCtr="1"/>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r>
              <a:rPr lang="en-US" altLang="en-US" sz="3600">
                <a:solidFill>
                  <a:schemeClr val="bg1"/>
                </a:solidFill>
                <a:latin typeface="Times New Roman" panose="02020603050405020304" pitchFamily="18" charset="0"/>
              </a:rPr>
              <a:t>	</a:t>
            </a:r>
          </a:p>
        </p:txBody>
      </p:sp>
      <p:sp>
        <p:nvSpPr>
          <p:cNvPr id="27651" name="Line 55"/>
          <p:cNvSpPr>
            <a:spLocks noChangeShapeType="1"/>
          </p:cNvSpPr>
          <p:nvPr/>
        </p:nvSpPr>
        <p:spPr bwMode="auto">
          <a:xfrm>
            <a:off x="3729038" y="2986089"/>
            <a:ext cx="0" cy="3062287"/>
          </a:xfrm>
          <a:prstGeom prst="line">
            <a:avLst/>
          </a:prstGeom>
          <a:noFill/>
          <a:ln w="2540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7652" name="AutoShape 56"/>
          <p:cNvSpPr>
            <a:spLocks noChangeArrowheads="1"/>
          </p:cNvSpPr>
          <p:nvPr/>
        </p:nvSpPr>
        <p:spPr bwMode="auto">
          <a:xfrm>
            <a:off x="3525838" y="6048375"/>
            <a:ext cx="404812" cy="382588"/>
          </a:xfrm>
          <a:prstGeom prst="triangle">
            <a:avLst>
              <a:gd name="adj" fmla="val 50000"/>
            </a:avLst>
          </a:prstGeom>
          <a:solidFill>
            <a:schemeClr val="accent1"/>
          </a:solidFill>
          <a:ln w="25400">
            <a:solidFill>
              <a:schemeClr val="bg1"/>
            </a:solidFill>
            <a:miter lim="800000"/>
            <a:headEnd/>
            <a:tailEnd/>
          </a:ln>
        </p:spPr>
        <p:txBody>
          <a:bodyPr wrap="none" anchor="ct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endParaRPr lang="en-US" altLang="en-US" sz="2400">
              <a:solidFill>
                <a:schemeClr val="bg1"/>
              </a:solidFill>
              <a:latin typeface="Times New Roman" panose="02020603050405020304" pitchFamily="18" charset="0"/>
            </a:endParaRPr>
          </a:p>
        </p:txBody>
      </p:sp>
      <p:sp>
        <p:nvSpPr>
          <p:cNvPr id="27653" name="AutoShape 57"/>
          <p:cNvSpPr>
            <a:spLocks noChangeArrowheads="1"/>
          </p:cNvSpPr>
          <p:nvPr/>
        </p:nvSpPr>
        <p:spPr bwMode="auto">
          <a:xfrm rot="16200000">
            <a:off x="3748882" y="2796382"/>
            <a:ext cx="382588" cy="403225"/>
          </a:xfrm>
          <a:prstGeom prst="triangle">
            <a:avLst>
              <a:gd name="adj" fmla="val 50000"/>
            </a:avLst>
          </a:prstGeom>
          <a:solidFill>
            <a:schemeClr val="accent1"/>
          </a:solidFill>
          <a:ln w="25400">
            <a:solidFill>
              <a:schemeClr val="bg1"/>
            </a:solidFill>
            <a:miter lim="800000"/>
            <a:headEnd/>
            <a:tailEnd/>
          </a:ln>
        </p:spPr>
        <p:txBody>
          <a:bodyPr vert="eaVert" wrap="none" anchor="ct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endParaRPr lang="en-US" altLang="en-US" sz="2400">
              <a:solidFill>
                <a:schemeClr val="bg1"/>
              </a:solidFill>
              <a:latin typeface="Times New Roman" panose="02020603050405020304" pitchFamily="18" charset="0"/>
            </a:endParaRPr>
          </a:p>
        </p:txBody>
      </p:sp>
      <p:sp>
        <p:nvSpPr>
          <p:cNvPr id="27654" name="Oval 58"/>
          <p:cNvSpPr>
            <a:spLocks noChangeArrowheads="1"/>
          </p:cNvSpPr>
          <p:nvPr/>
        </p:nvSpPr>
        <p:spPr bwMode="auto">
          <a:xfrm>
            <a:off x="4141789" y="2806700"/>
            <a:ext cx="134937" cy="127000"/>
          </a:xfrm>
          <a:prstGeom prst="ellipse">
            <a:avLst/>
          </a:prstGeom>
          <a:solidFill>
            <a:schemeClr val="accent1"/>
          </a:solidFill>
          <a:ln w="25400">
            <a:solidFill>
              <a:schemeClr val="bg1"/>
            </a:solidFill>
            <a:round/>
            <a:headEnd/>
            <a:tailEnd/>
          </a:ln>
        </p:spPr>
        <p:txBody>
          <a:bodyPr wrap="none" anchor="ct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endParaRPr lang="en-US" altLang="en-US" sz="2400">
              <a:solidFill>
                <a:schemeClr val="bg1"/>
              </a:solidFill>
              <a:latin typeface="Times New Roman" panose="02020603050405020304" pitchFamily="18" charset="0"/>
            </a:endParaRPr>
          </a:p>
        </p:txBody>
      </p:sp>
      <p:sp>
        <p:nvSpPr>
          <p:cNvPr id="27655" name="Oval 59"/>
          <p:cNvSpPr>
            <a:spLocks noChangeArrowheads="1"/>
          </p:cNvSpPr>
          <p:nvPr/>
        </p:nvSpPr>
        <p:spPr bwMode="auto">
          <a:xfrm>
            <a:off x="4141789" y="3060700"/>
            <a:ext cx="134937" cy="128588"/>
          </a:xfrm>
          <a:prstGeom prst="ellipse">
            <a:avLst/>
          </a:prstGeom>
          <a:solidFill>
            <a:schemeClr val="accent1"/>
          </a:solidFill>
          <a:ln w="25400">
            <a:solidFill>
              <a:schemeClr val="bg1"/>
            </a:solidFill>
            <a:round/>
            <a:headEnd/>
            <a:tailEnd/>
          </a:ln>
        </p:spPr>
        <p:txBody>
          <a:bodyPr wrap="none" anchor="ct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endParaRPr lang="en-US" altLang="en-US" sz="2400">
              <a:solidFill>
                <a:schemeClr val="bg1"/>
              </a:solidFill>
              <a:latin typeface="Times New Roman" panose="02020603050405020304" pitchFamily="18" charset="0"/>
            </a:endParaRPr>
          </a:p>
        </p:txBody>
      </p:sp>
      <p:sp>
        <p:nvSpPr>
          <p:cNvPr id="27656" name="Line 60"/>
          <p:cNvSpPr>
            <a:spLocks noChangeShapeType="1"/>
          </p:cNvSpPr>
          <p:nvPr/>
        </p:nvSpPr>
        <p:spPr bwMode="auto">
          <a:xfrm>
            <a:off x="4267200" y="2730501"/>
            <a:ext cx="0" cy="638175"/>
          </a:xfrm>
          <a:prstGeom prst="line">
            <a:avLst/>
          </a:prstGeom>
          <a:noFill/>
          <a:ln w="2540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7657" name="Line 61"/>
          <p:cNvSpPr>
            <a:spLocks noChangeShapeType="1"/>
          </p:cNvSpPr>
          <p:nvPr/>
        </p:nvSpPr>
        <p:spPr bwMode="auto">
          <a:xfrm flipV="1">
            <a:off x="3324225" y="6430963"/>
            <a:ext cx="808038" cy="0"/>
          </a:xfrm>
          <a:prstGeom prst="line">
            <a:avLst/>
          </a:prstGeom>
          <a:noFill/>
          <a:ln w="2540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7658" name="Line 62"/>
          <p:cNvSpPr>
            <a:spLocks noChangeShapeType="1"/>
          </p:cNvSpPr>
          <p:nvPr/>
        </p:nvSpPr>
        <p:spPr bwMode="auto">
          <a:xfrm>
            <a:off x="3324225" y="2220914"/>
            <a:ext cx="0" cy="765175"/>
          </a:xfrm>
          <a:prstGeom prst="line">
            <a:avLst/>
          </a:prstGeom>
          <a:noFill/>
          <a:ln w="57150">
            <a:solidFill>
              <a:schemeClr val="bg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27659" name="Freeform 63"/>
          <p:cNvSpPr>
            <a:spLocks/>
          </p:cNvSpPr>
          <p:nvPr/>
        </p:nvSpPr>
        <p:spPr bwMode="auto">
          <a:xfrm>
            <a:off x="3729039" y="2986089"/>
            <a:ext cx="581025" cy="3062287"/>
          </a:xfrm>
          <a:custGeom>
            <a:avLst/>
            <a:gdLst>
              <a:gd name="T0" fmla="*/ 0 w 207"/>
              <a:gd name="T1" fmla="*/ 2147483647 h 1152"/>
              <a:gd name="T2" fmla="*/ 2147483647 w 207"/>
              <a:gd name="T3" fmla="*/ 2147483647 h 1152"/>
              <a:gd name="T4" fmla="*/ 2147483647 w 207"/>
              <a:gd name="T5" fmla="*/ 2147483647 h 1152"/>
              <a:gd name="T6" fmla="*/ 2147483647 w 207"/>
              <a:gd name="T7" fmla="*/ 2147483647 h 1152"/>
              <a:gd name="T8" fmla="*/ 2147483647 w 207"/>
              <a:gd name="T9" fmla="*/ 2147483647 h 1152"/>
              <a:gd name="T10" fmla="*/ 2147483647 w 207"/>
              <a:gd name="T11" fmla="*/ 2147483647 h 1152"/>
              <a:gd name="T12" fmla="*/ 0 w 207"/>
              <a:gd name="T13" fmla="*/ 0 h 1152"/>
              <a:gd name="T14" fmla="*/ 0 60000 65536"/>
              <a:gd name="T15" fmla="*/ 0 60000 65536"/>
              <a:gd name="T16" fmla="*/ 0 60000 65536"/>
              <a:gd name="T17" fmla="*/ 0 60000 65536"/>
              <a:gd name="T18" fmla="*/ 0 60000 65536"/>
              <a:gd name="T19" fmla="*/ 0 60000 65536"/>
              <a:gd name="T20" fmla="*/ 0 60000 65536"/>
              <a:gd name="T21" fmla="*/ 0 w 207"/>
              <a:gd name="T22" fmla="*/ 0 h 1152"/>
              <a:gd name="T23" fmla="*/ 207 w 207"/>
              <a:gd name="T24" fmla="*/ 1152 h 115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07" h="1152">
                <a:moveTo>
                  <a:pt x="0" y="1152"/>
                </a:moveTo>
                <a:cubicBezTo>
                  <a:pt x="32" y="1072"/>
                  <a:pt x="70" y="978"/>
                  <a:pt x="96" y="912"/>
                </a:cubicBezTo>
                <a:cubicBezTo>
                  <a:pt x="122" y="846"/>
                  <a:pt x="140" y="810"/>
                  <a:pt x="158" y="754"/>
                </a:cubicBezTo>
                <a:cubicBezTo>
                  <a:pt x="176" y="698"/>
                  <a:pt x="199" y="635"/>
                  <a:pt x="203" y="573"/>
                </a:cubicBezTo>
                <a:cubicBezTo>
                  <a:pt x="207" y="511"/>
                  <a:pt x="198" y="445"/>
                  <a:pt x="181" y="381"/>
                </a:cubicBezTo>
                <a:cubicBezTo>
                  <a:pt x="164" y="317"/>
                  <a:pt x="132" y="252"/>
                  <a:pt x="102" y="189"/>
                </a:cubicBezTo>
                <a:cubicBezTo>
                  <a:pt x="72" y="126"/>
                  <a:pt x="21" y="40"/>
                  <a:pt x="0" y="0"/>
                </a:cubicBezTo>
              </a:path>
            </a:pathLst>
          </a:custGeom>
          <a:noFill/>
          <a:ln w="25400">
            <a:solidFill>
              <a:schemeClr val="bg1"/>
            </a:solidFill>
            <a:prstDash val="dash"/>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7660" name="Line 65"/>
          <p:cNvSpPr>
            <a:spLocks noChangeShapeType="1"/>
          </p:cNvSpPr>
          <p:nvPr/>
        </p:nvSpPr>
        <p:spPr bwMode="auto">
          <a:xfrm>
            <a:off x="3189288" y="4389438"/>
            <a:ext cx="539750" cy="0"/>
          </a:xfrm>
          <a:prstGeom prst="line">
            <a:avLst/>
          </a:prstGeom>
          <a:noFill/>
          <a:ln w="25400">
            <a:solidFill>
              <a:schemeClr val="bg1"/>
            </a:solidFill>
            <a:round/>
            <a:headEnd/>
            <a:tailEnd type="arrow" w="med" len="med"/>
          </a:ln>
          <a:extLst>
            <a:ext uri="{909E8E84-426E-40DD-AFC4-6F175D3DCCD1}">
              <a14:hiddenFill xmlns:a14="http://schemas.microsoft.com/office/drawing/2010/main">
                <a:noFill/>
              </a14:hiddenFill>
            </a:ext>
          </a:extLst>
        </p:spPr>
        <p:txBody>
          <a:bodyPr/>
          <a:lstStyle/>
          <a:p>
            <a:endParaRPr lang="en-US"/>
          </a:p>
        </p:txBody>
      </p:sp>
      <p:sp>
        <p:nvSpPr>
          <p:cNvPr id="27661" name="Line 66"/>
          <p:cNvSpPr>
            <a:spLocks noChangeShapeType="1"/>
          </p:cNvSpPr>
          <p:nvPr/>
        </p:nvSpPr>
        <p:spPr bwMode="auto">
          <a:xfrm flipH="1">
            <a:off x="4305301" y="4389438"/>
            <a:ext cx="538163" cy="0"/>
          </a:xfrm>
          <a:prstGeom prst="line">
            <a:avLst/>
          </a:prstGeom>
          <a:noFill/>
          <a:ln w="25400">
            <a:solidFill>
              <a:schemeClr val="bg1"/>
            </a:solidFill>
            <a:round/>
            <a:headEnd/>
            <a:tailEnd type="arrow" w="med" len="med"/>
          </a:ln>
          <a:extLst>
            <a:ext uri="{909E8E84-426E-40DD-AFC4-6F175D3DCCD1}">
              <a14:hiddenFill xmlns:a14="http://schemas.microsoft.com/office/drawing/2010/main">
                <a:noFill/>
              </a14:hiddenFill>
            </a:ext>
          </a:extLst>
        </p:spPr>
        <p:txBody>
          <a:bodyPr/>
          <a:lstStyle/>
          <a:p>
            <a:endParaRPr lang="en-US"/>
          </a:p>
        </p:txBody>
      </p:sp>
      <p:sp>
        <p:nvSpPr>
          <p:cNvPr id="27662" name="Text Box 67"/>
          <p:cNvSpPr txBox="1">
            <a:spLocks noChangeArrowheads="1"/>
          </p:cNvSpPr>
          <p:nvPr/>
        </p:nvSpPr>
        <p:spPr bwMode="auto">
          <a:xfrm>
            <a:off x="4524376" y="4281488"/>
            <a:ext cx="538163"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spcBef>
                <a:spcPct val="50000"/>
              </a:spcBef>
            </a:pPr>
            <a:r>
              <a:rPr lang="en-US" altLang="en-US" sz="2400">
                <a:solidFill>
                  <a:schemeClr val="bg1"/>
                </a:solidFill>
                <a:latin typeface="Symbol" panose="05050102010706020507" pitchFamily="18" charset="2"/>
              </a:rPr>
              <a:t>D</a:t>
            </a:r>
          </a:p>
        </p:txBody>
      </p:sp>
      <p:sp>
        <p:nvSpPr>
          <p:cNvPr id="27663" name="Text Box 88"/>
          <p:cNvSpPr txBox="1">
            <a:spLocks noChangeArrowheads="1"/>
          </p:cNvSpPr>
          <p:nvPr/>
        </p:nvSpPr>
        <p:spPr bwMode="auto">
          <a:xfrm>
            <a:off x="2974975" y="2243138"/>
            <a:ext cx="808038"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spcBef>
                <a:spcPct val="50000"/>
              </a:spcBef>
            </a:pPr>
            <a:r>
              <a:rPr lang="en-US" altLang="en-US" sz="2400" i="1">
                <a:solidFill>
                  <a:schemeClr val="bg1"/>
                </a:solidFill>
                <a:latin typeface="Times New Roman" panose="02020603050405020304" pitchFamily="18" charset="0"/>
              </a:rPr>
              <a:t>P</a:t>
            </a:r>
          </a:p>
        </p:txBody>
      </p:sp>
      <p:sp>
        <p:nvSpPr>
          <p:cNvPr id="27664" name="Text Box 89"/>
          <p:cNvSpPr txBox="1">
            <a:spLocks noChangeArrowheads="1"/>
          </p:cNvSpPr>
          <p:nvPr/>
        </p:nvSpPr>
        <p:spPr bwMode="auto">
          <a:xfrm>
            <a:off x="3327401" y="1860550"/>
            <a:ext cx="94297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spcBef>
                <a:spcPct val="50000"/>
              </a:spcBef>
            </a:pPr>
            <a:r>
              <a:rPr lang="en-US" altLang="en-US" sz="2400" i="1">
                <a:solidFill>
                  <a:schemeClr val="bg1"/>
                </a:solidFill>
                <a:latin typeface="Times New Roman" panose="02020603050405020304" pitchFamily="18" charset="0"/>
              </a:rPr>
              <a:t>e</a:t>
            </a:r>
          </a:p>
        </p:txBody>
      </p:sp>
      <p:sp>
        <p:nvSpPr>
          <p:cNvPr id="27665" name="Line 90"/>
          <p:cNvSpPr>
            <a:spLocks noChangeShapeType="1"/>
          </p:cNvSpPr>
          <p:nvPr/>
        </p:nvSpPr>
        <p:spPr bwMode="auto">
          <a:xfrm>
            <a:off x="3324226" y="2347913"/>
            <a:ext cx="404813" cy="0"/>
          </a:xfrm>
          <a:prstGeom prst="line">
            <a:avLst/>
          </a:prstGeom>
          <a:noFill/>
          <a:ln w="19050">
            <a:solidFill>
              <a:schemeClr val="bg1"/>
            </a:solidFill>
            <a:round/>
            <a:headEnd type="arrow" w="med" len="med"/>
            <a:tailEnd type="arrow" w="med" len="med"/>
          </a:ln>
          <a:extLst>
            <a:ext uri="{909E8E84-426E-40DD-AFC4-6F175D3DCCD1}">
              <a14:hiddenFill xmlns:a14="http://schemas.microsoft.com/office/drawing/2010/main">
                <a:noFill/>
              </a14:hiddenFill>
            </a:ext>
          </a:extLst>
        </p:spPr>
        <p:txBody>
          <a:bodyPr/>
          <a:lstStyle/>
          <a:p>
            <a:endParaRPr lang="en-US"/>
          </a:p>
        </p:txBody>
      </p:sp>
      <p:sp>
        <p:nvSpPr>
          <p:cNvPr id="27666" name="Line 91"/>
          <p:cNvSpPr>
            <a:spLocks noChangeShapeType="1"/>
          </p:cNvSpPr>
          <p:nvPr/>
        </p:nvSpPr>
        <p:spPr bwMode="auto">
          <a:xfrm>
            <a:off x="3729038" y="2220913"/>
            <a:ext cx="4762" cy="658812"/>
          </a:xfrm>
          <a:prstGeom prst="line">
            <a:avLst/>
          </a:prstGeom>
          <a:noFill/>
          <a:ln w="2540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7667" name="Text Box 92"/>
          <p:cNvSpPr txBox="1">
            <a:spLocks noChangeArrowheads="1"/>
          </p:cNvSpPr>
          <p:nvPr/>
        </p:nvSpPr>
        <p:spPr bwMode="auto">
          <a:xfrm>
            <a:off x="2736850" y="4368800"/>
            <a:ext cx="5207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spcBef>
                <a:spcPct val="50000"/>
              </a:spcBef>
            </a:pPr>
            <a:r>
              <a:rPr lang="en-US" altLang="en-US" sz="2400" i="1">
                <a:solidFill>
                  <a:schemeClr val="bg1"/>
                </a:solidFill>
                <a:latin typeface="Times New Roman" panose="02020603050405020304" pitchFamily="18" charset="0"/>
              </a:rPr>
              <a:t>L</a:t>
            </a:r>
          </a:p>
        </p:txBody>
      </p:sp>
      <p:sp>
        <p:nvSpPr>
          <p:cNvPr id="27668" name="Text Box 26"/>
          <p:cNvSpPr txBox="1">
            <a:spLocks noChangeArrowheads="1"/>
          </p:cNvSpPr>
          <p:nvPr/>
        </p:nvSpPr>
        <p:spPr bwMode="auto">
          <a:xfrm>
            <a:off x="8469314" y="5684838"/>
            <a:ext cx="109537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spcBef>
                <a:spcPct val="50000"/>
              </a:spcBef>
            </a:pPr>
            <a:r>
              <a:rPr lang="en-US" altLang="en-US" sz="2400">
                <a:solidFill>
                  <a:schemeClr val="bg1"/>
                </a:solidFill>
                <a:latin typeface="Symbol" panose="05050102010706020507" pitchFamily="18" charset="2"/>
              </a:rPr>
              <a:t>D</a:t>
            </a:r>
          </a:p>
        </p:txBody>
      </p:sp>
      <p:sp>
        <p:nvSpPr>
          <p:cNvPr id="56" name="TextBox 55"/>
          <p:cNvSpPr txBox="1"/>
          <p:nvPr/>
        </p:nvSpPr>
        <p:spPr>
          <a:xfrm>
            <a:off x="3937000" y="639763"/>
            <a:ext cx="4160838" cy="819150"/>
          </a:xfrm>
          <a:prstGeom prst="rect">
            <a:avLst/>
          </a:prstGeom>
          <a:solidFill>
            <a:schemeClr val="tx1">
              <a:lumMod val="95000"/>
              <a:alpha val="62000"/>
            </a:schemeClr>
          </a:solidFill>
          <a:ln w="38100" cap="flat">
            <a:solidFill>
              <a:schemeClr val="bg1"/>
            </a:solidFill>
            <a:bevel/>
          </a:ln>
        </p:spPr>
        <p:txBody>
          <a:bodyPr anchor="ctr" anchorCtr="1"/>
          <a:lstStyle/>
          <a:p>
            <a:pPr algn="l" eaLnBrk="0" hangingPunct="0">
              <a:defRPr/>
            </a:pPr>
            <a:r>
              <a:rPr lang="en-US" sz="3600" b="1">
                <a:solidFill>
                  <a:schemeClr val="bg1"/>
                </a:solidFill>
                <a:latin typeface="Times New Roman" pitchFamily="18" charset="0"/>
                <a:cs typeface="Arial" charset="0"/>
              </a:rPr>
              <a:t>Load Eccentricity</a:t>
            </a:r>
          </a:p>
        </p:txBody>
      </p:sp>
      <p:sp>
        <p:nvSpPr>
          <p:cNvPr id="38" name="Slide Number Placeholder 37"/>
          <p:cNvSpPr txBox="1">
            <a:spLocks noGrp="1"/>
          </p:cNvSpPr>
          <p:nvPr/>
        </p:nvSpPr>
        <p:spPr>
          <a:xfrm>
            <a:off x="10980738" y="6354120"/>
            <a:ext cx="762000" cy="365125"/>
          </a:xfrm>
          <a:prstGeom prst="rect">
            <a:avLst/>
          </a:prstGeom>
          <a:noFill/>
        </p:spPr>
        <p:txBody>
          <a:bodyPr lIns="0" rIns="0" anchor="b"/>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r" eaLnBrk="1" hangingPunct="1"/>
            <a:fld id="{489F99BB-71EF-4FA0-BE6A-B66B92F8689A}" type="slidenum">
              <a:rPr lang="en-US" altLang="en-US" sz="1200">
                <a:solidFill>
                  <a:srgbClr val="BCBCBC"/>
                </a:solidFill>
                <a:latin typeface="Times New Roman" panose="02020603050405020304" pitchFamily="18" charset="0"/>
              </a:rPr>
              <a:pPr algn="r" eaLnBrk="1" hangingPunct="1"/>
              <a:t>24</a:t>
            </a:fld>
            <a:endParaRPr lang="en-US" altLang="en-US" sz="1200" dirty="0">
              <a:solidFill>
                <a:srgbClr val="BCBCBC"/>
              </a:solidFill>
              <a:latin typeface="Times New Roman" panose="02020603050405020304" pitchFamily="18" charset="0"/>
            </a:endParaRPr>
          </a:p>
        </p:txBody>
      </p:sp>
      <p:sp>
        <p:nvSpPr>
          <p:cNvPr id="39" name="Footer Placeholder 38"/>
          <p:cNvSpPr txBox="1">
            <a:spLocks noGrp="1"/>
          </p:cNvSpPr>
          <p:nvPr/>
        </p:nvSpPr>
        <p:spPr>
          <a:xfrm>
            <a:off x="4648200" y="6416676"/>
            <a:ext cx="2895600" cy="365125"/>
          </a:xfrm>
          <a:prstGeom prst="rect">
            <a:avLst/>
          </a:prstGeom>
          <a:noFill/>
        </p:spPr>
        <p:txBody>
          <a:bodyPr anchor="b"/>
          <a:lstStyle/>
          <a:p>
            <a:pPr>
              <a:defRPr/>
            </a:pPr>
            <a:r>
              <a:rPr lang="en-US" sz="1200">
                <a:solidFill>
                  <a:schemeClr val="tx1">
                    <a:shade val="50000"/>
                  </a:schemeClr>
                </a:solidFill>
                <a:latin typeface="Times New Roman" pitchFamily="18" charset="0"/>
                <a:cs typeface="+mn-cs"/>
              </a:rPr>
              <a:t>Compression Theory</a:t>
            </a:r>
          </a:p>
        </p:txBody>
      </p:sp>
      <p:sp>
        <p:nvSpPr>
          <p:cNvPr id="27672" name="Line 37"/>
          <p:cNvSpPr>
            <a:spLocks noChangeShapeType="1"/>
          </p:cNvSpPr>
          <p:nvPr/>
        </p:nvSpPr>
        <p:spPr bwMode="auto">
          <a:xfrm flipH="1">
            <a:off x="2971800" y="3000375"/>
            <a:ext cx="681038" cy="0"/>
          </a:xfrm>
          <a:prstGeom prst="line">
            <a:avLst/>
          </a:prstGeom>
          <a:noFill/>
          <a:ln w="28575">
            <a:solidFill>
              <a:schemeClr val="bg1"/>
            </a:solidFill>
            <a:round/>
            <a:headEnd/>
            <a:tailEnd/>
          </a:ln>
          <a:extLst>
            <a:ext uri="{909E8E84-426E-40DD-AFC4-6F175D3DCCD1}">
              <a14:hiddenFill xmlns:a14="http://schemas.microsoft.com/office/drawing/2010/main">
                <a:noFill/>
              </a14:hiddenFill>
            </a:ext>
          </a:extLst>
        </p:spPr>
        <p:txBody>
          <a:bodyPr rot="10800000" wrap="none"/>
          <a:lstStyle/>
          <a:p>
            <a:endParaRPr lang="en-US"/>
          </a:p>
        </p:txBody>
      </p:sp>
      <p:sp>
        <p:nvSpPr>
          <p:cNvPr id="27673" name="Line 38"/>
          <p:cNvSpPr>
            <a:spLocks noChangeShapeType="1"/>
          </p:cNvSpPr>
          <p:nvPr/>
        </p:nvSpPr>
        <p:spPr bwMode="auto">
          <a:xfrm flipH="1">
            <a:off x="2914650" y="6010275"/>
            <a:ext cx="681038" cy="0"/>
          </a:xfrm>
          <a:prstGeom prst="line">
            <a:avLst/>
          </a:prstGeom>
          <a:noFill/>
          <a:ln w="28575">
            <a:solidFill>
              <a:schemeClr val="bg1"/>
            </a:solidFill>
            <a:round/>
            <a:headEnd/>
            <a:tailEnd/>
          </a:ln>
          <a:extLst>
            <a:ext uri="{909E8E84-426E-40DD-AFC4-6F175D3DCCD1}">
              <a14:hiddenFill xmlns:a14="http://schemas.microsoft.com/office/drawing/2010/main">
                <a:noFill/>
              </a14:hiddenFill>
            </a:ext>
          </a:extLst>
        </p:spPr>
        <p:txBody>
          <a:bodyPr rot="10800000" wrap="none"/>
          <a:lstStyle/>
          <a:p>
            <a:endParaRPr lang="en-US"/>
          </a:p>
        </p:txBody>
      </p:sp>
      <p:sp>
        <p:nvSpPr>
          <p:cNvPr id="27674" name="Line 39"/>
          <p:cNvSpPr>
            <a:spLocks noChangeShapeType="1"/>
          </p:cNvSpPr>
          <p:nvPr/>
        </p:nvSpPr>
        <p:spPr bwMode="auto">
          <a:xfrm>
            <a:off x="3038475" y="2990851"/>
            <a:ext cx="0" cy="3019425"/>
          </a:xfrm>
          <a:prstGeom prst="line">
            <a:avLst/>
          </a:prstGeom>
          <a:noFill/>
          <a:ln w="19050">
            <a:solidFill>
              <a:schemeClr val="bg1"/>
            </a:solidFill>
            <a:round/>
            <a:headEnd type="arrow" w="lg" len="lg"/>
            <a:tailEnd type="arrow" w="lg" len="lg"/>
          </a:ln>
          <a:extLst>
            <a:ext uri="{909E8E84-426E-40DD-AFC4-6F175D3DCCD1}">
              <a14:hiddenFill xmlns:a14="http://schemas.microsoft.com/office/drawing/2010/main">
                <a:noFill/>
              </a14:hiddenFill>
            </a:ext>
          </a:extLst>
        </p:spPr>
        <p:txBody>
          <a:bodyPr rot="10800000" wrap="none"/>
          <a:lstStyle/>
          <a:p>
            <a:endParaRPr lang="en-US"/>
          </a:p>
        </p:txBody>
      </p:sp>
      <p:sp>
        <p:nvSpPr>
          <p:cNvPr id="27675" name="Line 27"/>
          <p:cNvSpPr>
            <a:spLocks noChangeShapeType="1"/>
          </p:cNvSpPr>
          <p:nvPr/>
        </p:nvSpPr>
        <p:spPr bwMode="auto">
          <a:xfrm>
            <a:off x="3727451" y="4387850"/>
            <a:ext cx="587375" cy="0"/>
          </a:xfrm>
          <a:prstGeom prst="line">
            <a:avLst/>
          </a:prstGeom>
          <a:noFill/>
          <a:ln w="25400">
            <a:solidFill>
              <a:schemeClr val="bg1"/>
            </a:solidFill>
            <a:round/>
            <a:headEnd/>
            <a:tailEnd/>
          </a:ln>
          <a:extLst>
            <a:ext uri="{909E8E84-426E-40DD-AFC4-6F175D3DCCD1}">
              <a14:hiddenFill xmlns:a14="http://schemas.microsoft.com/office/drawing/2010/main">
                <a:noFill/>
              </a14:hiddenFill>
            </a:ext>
          </a:extLst>
        </p:spPr>
        <p:txBody>
          <a:bodyPr rot="10800000" wrap="none"/>
          <a:lstStyle/>
          <a:p>
            <a:endParaRPr lang="en-US"/>
          </a:p>
        </p:txBody>
      </p:sp>
      <p:sp>
        <p:nvSpPr>
          <p:cNvPr id="27676" name="TextBox 3"/>
          <p:cNvSpPr txBox="1">
            <a:spLocks noChangeArrowheads="1"/>
          </p:cNvSpPr>
          <p:nvPr/>
        </p:nvSpPr>
        <p:spPr bwMode="auto">
          <a:xfrm>
            <a:off x="5267326" y="1894681"/>
            <a:ext cx="4816475" cy="4411663"/>
          </a:xfrm>
          <a:prstGeom prst="rect">
            <a:avLst/>
          </a:prstGeom>
          <a:solidFill>
            <a:schemeClr val="tx1"/>
          </a:solidFill>
          <a:ln w="38100">
            <a:solidFill>
              <a:schemeClr val="bg1"/>
            </a:solidFill>
            <a:bevel/>
            <a:headEnd/>
            <a:tailEnd/>
          </a:ln>
        </p:spPr>
        <p:txBody>
          <a:bodyPr anchor="ctr" anchorCtr="1"/>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endParaRPr lang="en-US" altLang="en-US" sz="2400">
              <a:solidFill>
                <a:schemeClr val="bg1"/>
              </a:solidFill>
              <a:latin typeface="Times New Roman" panose="02020603050405020304" pitchFamily="18" charset="0"/>
            </a:endParaRPr>
          </a:p>
        </p:txBody>
      </p:sp>
      <p:sp>
        <p:nvSpPr>
          <p:cNvPr id="27677" name="Line 24"/>
          <p:cNvSpPr>
            <a:spLocks noChangeShapeType="1"/>
          </p:cNvSpPr>
          <p:nvPr/>
        </p:nvSpPr>
        <p:spPr bwMode="auto">
          <a:xfrm>
            <a:off x="6592888" y="2208214"/>
            <a:ext cx="0" cy="3417887"/>
          </a:xfrm>
          <a:prstGeom prst="line">
            <a:avLst/>
          </a:prstGeom>
          <a:noFill/>
          <a:ln w="2540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7678" name="Line 25"/>
          <p:cNvSpPr>
            <a:spLocks noChangeShapeType="1"/>
          </p:cNvSpPr>
          <p:nvPr/>
        </p:nvSpPr>
        <p:spPr bwMode="auto">
          <a:xfrm>
            <a:off x="6592888" y="5626100"/>
            <a:ext cx="2921000" cy="0"/>
          </a:xfrm>
          <a:prstGeom prst="line">
            <a:avLst/>
          </a:prstGeom>
          <a:noFill/>
          <a:ln w="2540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7679" name="Text Box 26"/>
          <p:cNvSpPr txBox="1">
            <a:spLocks noChangeArrowheads="1"/>
          </p:cNvSpPr>
          <p:nvPr/>
        </p:nvSpPr>
        <p:spPr bwMode="auto">
          <a:xfrm>
            <a:off x="8053389" y="5626100"/>
            <a:ext cx="109537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spcBef>
                <a:spcPct val="50000"/>
              </a:spcBef>
            </a:pPr>
            <a:r>
              <a:rPr lang="en-US" altLang="en-US" sz="2400" b="1">
                <a:solidFill>
                  <a:schemeClr val="bg1"/>
                </a:solidFill>
                <a:latin typeface="Symbol" panose="05050102010706020507" pitchFamily="18" charset="2"/>
              </a:rPr>
              <a:t>D</a:t>
            </a:r>
          </a:p>
        </p:txBody>
      </p:sp>
      <p:sp>
        <p:nvSpPr>
          <p:cNvPr id="27680" name="Text Box 27"/>
          <p:cNvSpPr txBox="1">
            <a:spLocks noChangeArrowheads="1"/>
          </p:cNvSpPr>
          <p:nvPr/>
        </p:nvSpPr>
        <p:spPr bwMode="auto">
          <a:xfrm>
            <a:off x="5862638" y="2351088"/>
            <a:ext cx="73025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spcBef>
                <a:spcPct val="50000"/>
              </a:spcBef>
            </a:pPr>
            <a:r>
              <a:rPr lang="en-US" altLang="en-US" sz="2400" b="1" i="1">
                <a:solidFill>
                  <a:schemeClr val="bg1"/>
                </a:solidFill>
                <a:latin typeface="Times New Roman" panose="02020603050405020304" pitchFamily="18" charset="0"/>
              </a:rPr>
              <a:t>P</a:t>
            </a:r>
          </a:p>
        </p:txBody>
      </p:sp>
      <p:graphicFrame>
        <p:nvGraphicFramePr>
          <p:cNvPr id="27681" name="Object 2"/>
          <p:cNvGraphicFramePr>
            <a:graphicFrameLocks noChangeAspect="1"/>
          </p:cNvGraphicFramePr>
          <p:nvPr/>
        </p:nvGraphicFramePr>
        <p:xfrm>
          <a:off x="5462588" y="3443288"/>
          <a:ext cx="1058862" cy="755650"/>
        </p:xfrm>
        <a:graphic>
          <a:graphicData uri="http://schemas.openxmlformats.org/presentationml/2006/ole">
            <mc:AlternateContent xmlns:mc="http://schemas.openxmlformats.org/markup-compatibility/2006">
              <mc:Choice xmlns:v="urn:schemas-microsoft-com:vml" Requires="v">
                <p:oleObj name="Equation" r:id="rId3" imgW="685800" imgH="419100" progId="Equation.3">
                  <p:embed/>
                </p:oleObj>
              </mc:Choice>
              <mc:Fallback>
                <p:oleObj name="Equation" r:id="rId3" imgW="685800" imgH="419100" progId="Equation.3">
                  <p:embed/>
                  <p:pic>
                    <p:nvPicPr>
                      <p:cNvPr id="0" name="Object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462588" y="3443288"/>
                        <a:ext cx="1058862" cy="755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27682" name="Line 29"/>
          <p:cNvSpPr>
            <a:spLocks noChangeShapeType="1"/>
          </p:cNvSpPr>
          <p:nvPr/>
        </p:nvSpPr>
        <p:spPr bwMode="auto">
          <a:xfrm flipV="1">
            <a:off x="6592888" y="3775075"/>
            <a:ext cx="0" cy="1855788"/>
          </a:xfrm>
          <a:prstGeom prst="line">
            <a:avLst/>
          </a:prstGeom>
          <a:noFill/>
          <a:ln w="63500">
            <a:solidFill>
              <a:schemeClr val="bg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27683" name="Line 30"/>
          <p:cNvSpPr>
            <a:spLocks noChangeShapeType="1"/>
          </p:cNvSpPr>
          <p:nvPr/>
        </p:nvSpPr>
        <p:spPr bwMode="auto">
          <a:xfrm>
            <a:off x="6592889" y="3775075"/>
            <a:ext cx="2433637" cy="0"/>
          </a:xfrm>
          <a:prstGeom prst="line">
            <a:avLst/>
          </a:prstGeom>
          <a:noFill/>
          <a:ln w="63500">
            <a:solidFill>
              <a:schemeClr val="bg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27684" name="Text Box 35"/>
          <p:cNvSpPr txBox="1">
            <a:spLocks noChangeArrowheads="1"/>
          </p:cNvSpPr>
          <p:nvPr/>
        </p:nvSpPr>
        <p:spPr bwMode="auto">
          <a:xfrm>
            <a:off x="7566026" y="2778125"/>
            <a:ext cx="182562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spcBef>
                <a:spcPct val="50000"/>
              </a:spcBef>
            </a:pPr>
            <a:r>
              <a:rPr lang="en-US" altLang="en-US" sz="2400">
                <a:solidFill>
                  <a:schemeClr val="bg1"/>
                </a:solidFill>
                <a:latin typeface="Symbol" panose="05050102010706020507" pitchFamily="18" charset="2"/>
              </a:rPr>
              <a:t>D</a:t>
            </a:r>
            <a:r>
              <a:rPr lang="en-US" altLang="en-US" sz="2400" baseline="-25000">
                <a:solidFill>
                  <a:schemeClr val="bg1"/>
                </a:solidFill>
                <a:latin typeface="Times New Roman" panose="02020603050405020304" pitchFamily="18" charset="0"/>
              </a:rPr>
              <a:t>o</a:t>
            </a:r>
            <a:r>
              <a:rPr lang="en-US" altLang="en-US" sz="2400">
                <a:solidFill>
                  <a:schemeClr val="bg1"/>
                </a:solidFill>
                <a:latin typeface="Times New Roman" panose="02020603050405020304" pitchFamily="18" charset="0"/>
              </a:rPr>
              <a:t>= 0</a:t>
            </a:r>
          </a:p>
        </p:txBody>
      </p:sp>
      <p:sp>
        <p:nvSpPr>
          <p:cNvPr id="27685" name="Text Box 39"/>
          <p:cNvSpPr txBox="1">
            <a:spLocks noChangeArrowheads="1"/>
          </p:cNvSpPr>
          <p:nvPr/>
        </p:nvSpPr>
        <p:spPr bwMode="auto">
          <a:xfrm>
            <a:off x="7931151" y="4070350"/>
            <a:ext cx="255587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spcBef>
                <a:spcPct val="50000"/>
              </a:spcBef>
            </a:pPr>
            <a:r>
              <a:rPr lang="en-US" altLang="en-US" sz="2400">
                <a:solidFill>
                  <a:schemeClr val="bg1"/>
                </a:solidFill>
                <a:latin typeface="Times New Roman" panose="02020603050405020304" pitchFamily="18" charset="0"/>
              </a:rPr>
              <a:t>Elastic theory</a:t>
            </a:r>
          </a:p>
        </p:txBody>
      </p:sp>
      <p:sp>
        <p:nvSpPr>
          <p:cNvPr id="27686" name="Line 41"/>
          <p:cNvSpPr>
            <a:spLocks noChangeShapeType="1"/>
          </p:cNvSpPr>
          <p:nvPr/>
        </p:nvSpPr>
        <p:spPr bwMode="auto">
          <a:xfrm flipH="1">
            <a:off x="7078663" y="3063875"/>
            <a:ext cx="487362" cy="711200"/>
          </a:xfrm>
          <a:prstGeom prst="line">
            <a:avLst/>
          </a:prstGeom>
          <a:noFill/>
          <a:ln w="28575">
            <a:solidFill>
              <a:schemeClr val="bg1"/>
            </a:solidFill>
            <a:round/>
            <a:headEnd/>
            <a:tailEnd type="arrow" w="med" len="med"/>
          </a:ln>
          <a:extLst>
            <a:ext uri="{909E8E84-426E-40DD-AFC4-6F175D3DCCD1}">
              <a14:hiddenFill xmlns:a14="http://schemas.microsoft.com/office/drawing/2010/main">
                <a:noFill/>
              </a14:hiddenFill>
            </a:ext>
          </a:extLst>
        </p:spPr>
        <p:txBody>
          <a:bodyPr/>
          <a:lstStyle/>
          <a:p>
            <a:endParaRPr lang="en-US"/>
          </a:p>
        </p:txBody>
      </p:sp>
      <p:sp>
        <p:nvSpPr>
          <p:cNvPr id="27687" name="Freeform 39"/>
          <p:cNvSpPr>
            <a:spLocks/>
          </p:cNvSpPr>
          <p:nvPr/>
        </p:nvSpPr>
        <p:spPr bwMode="auto">
          <a:xfrm>
            <a:off x="6610351" y="3887788"/>
            <a:ext cx="2212975" cy="1731962"/>
          </a:xfrm>
          <a:custGeom>
            <a:avLst/>
            <a:gdLst>
              <a:gd name="T0" fmla="*/ 0 w 1394"/>
              <a:gd name="T1" fmla="*/ 2147483647 h 1091"/>
              <a:gd name="T2" fmla="*/ 413305625 w 1394"/>
              <a:gd name="T3" fmla="*/ 1242435879 h 1091"/>
              <a:gd name="T4" fmla="*/ 1194554063 w 1394"/>
              <a:gd name="T5" fmla="*/ 400703934 h 1091"/>
              <a:gd name="T6" fmla="*/ 2147483647 w 1394"/>
              <a:gd name="T7" fmla="*/ 63003094 h 1091"/>
              <a:gd name="T8" fmla="*/ 2147483647 w 1394"/>
              <a:gd name="T9" fmla="*/ 17640295 h 1091"/>
              <a:gd name="T10" fmla="*/ 0 60000 65536"/>
              <a:gd name="T11" fmla="*/ 0 60000 65536"/>
              <a:gd name="T12" fmla="*/ 0 60000 65536"/>
              <a:gd name="T13" fmla="*/ 0 60000 65536"/>
              <a:gd name="T14" fmla="*/ 0 60000 65536"/>
              <a:gd name="T15" fmla="*/ 0 w 1394"/>
              <a:gd name="T16" fmla="*/ 0 h 1091"/>
              <a:gd name="T17" fmla="*/ 1394 w 1394"/>
              <a:gd name="T18" fmla="*/ 1091 h 1091"/>
            </a:gdLst>
            <a:ahLst/>
            <a:cxnLst>
              <a:cxn ang="T10">
                <a:pos x="T0" y="T1"/>
              </a:cxn>
              <a:cxn ang="T11">
                <a:pos x="T2" y="T3"/>
              </a:cxn>
              <a:cxn ang="T12">
                <a:pos x="T4" y="T5"/>
              </a:cxn>
              <a:cxn ang="T13">
                <a:pos x="T6" y="T7"/>
              </a:cxn>
              <a:cxn ang="T14">
                <a:pos x="T8" y="T9"/>
              </a:cxn>
            </a:cxnLst>
            <a:rect l="T15" t="T16" r="T17" b="T18"/>
            <a:pathLst>
              <a:path w="1394" h="1091">
                <a:moveTo>
                  <a:pt x="0" y="1091"/>
                </a:moveTo>
                <a:cubicBezTo>
                  <a:pt x="42" y="869"/>
                  <a:pt x="85" y="648"/>
                  <a:pt x="164" y="493"/>
                </a:cubicBezTo>
                <a:cubicBezTo>
                  <a:pt x="243" y="338"/>
                  <a:pt x="349" y="237"/>
                  <a:pt x="474" y="159"/>
                </a:cubicBezTo>
                <a:cubicBezTo>
                  <a:pt x="599" y="81"/>
                  <a:pt x="759" y="50"/>
                  <a:pt x="912" y="25"/>
                </a:cubicBezTo>
                <a:cubicBezTo>
                  <a:pt x="1065" y="0"/>
                  <a:pt x="1229" y="3"/>
                  <a:pt x="1394" y="7"/>
                </a:cubicBezTo>
              </a:path>
            </a:pathLst>
          </a:custGeom>
          <a:noFill/>
          <a:ln w="57150" cap="flat" cmpd="sng">
            <a:solidFill>
              <a:schemeClr val="accent1"/>
            </a:solidFill>
            <a:prstDash val="solid"/>
            <a:round/>
            <a:headEnd type="none" w="med" len="med"/>
            <a:tailEnd type="stealth" w="med" len="lg"/>
          </a:ln>
          <a:extLst>
            <a:ext uri="{909E8E84-426E-40DD-AFC4-6F175D3DCCD1}">
              <a14:hiddenFill xmlns:a14="http://schemas.microsoft.com/office/drawing/2010/main">
                <a:solidFill>
                  <a:srgbClr val="FFFFFF"/>
                </a:solidFill>
              </a14:hiddenFill>
            </a:ext>
          </a:extLst>
        </p:spPr>
        <p:txBody>
          <a:bodyPr rot="10800000" wrap="none"/>
          <a:lstStyle/>
          <a:p>
            <a:endParaRPr lang="en-US"/>
          </a:p>
        </p:txBody>
      </p:sp>
      <p:sp>
        <p:nvSpPr>
          <p:cNvPr id="27688" name="Freeform 37"/>
          <p:cNvSpPr>
            <a:spLocks/>
          </p:cNvSpPr>
          <p:nvPr/>
        </p:nvSpPr>
        <p:spPr bwMode="auto">
          <a:xfrm>
            <a:off x="7402513" y="4124325"/>
            <a:ext cx="730250" cy="996950"/>
          </a:xfrm>
          <a:custGeom>
            <a:avLst/>
            <a:gdLst>
              <a:gd name="T0" fmla="*/ 0 w 288"/>
              <a:gd name="T1" fmla="*/ 0 h 336"/>
              <a:gd name="T2" fmla="*/ 2147483647 w 288"/>
              <a:gd name="T3" fmla="*/ 2147483647 h 336"/>
              <a:gd name="T4" fmla="*/ 2147483647 w 288"/>
              <a:gd name="T5" fmla="*/ 2147483647 h 336"/>
              <a:gd name="T6" fmla="*/ 2147483647 w 288"/>
              <a:gd name="T7" fmla="*/ 2147483647 h 336"/>
              <a:gd name="T8" fmla="*/ 0 60000 65536"/>
              <a:gd name="T9" fmla="*/ 0 60000 65536"/>
              <a:gd name="T10" fmla="*/ 0 60000 65536"/>
              <a:gd name="T11" fmla="*/ 0 60000 65536"/>
              <a:gd name="T12" fmla="*/ 0 w 288"/>
              <a:gd name="T13" fmla="*/ 0 h 336"/>
              <a:gd name="T14" fmla="*/ 288 w 288"/>
              <a:gd name="T15" fmla="*/ 336 h 336"/>
            </a:gdLst>
            <a:ahLst/>
            <a:cxnLst>
              <a:cxn ang="T8">
                <a:pos x="T0" y="T1"/>
              </a:cxn>
              <a:cxn ang="T9">
                <a:pos x="T2" y="T3"/>
              </a:cxn>
              <a:cxn ang="T10">
                <a:pos x="T4" y="T5"/>
              </a:cxn>
              <a:cxn ang="T11">
                <a:pos x="T6" y="T7"/>
              </a:cxn>
            </a:cxnLst>
            <a:rect l="T12" t="T13" r="T14" b="T15"/>
            <a:pathLst>
              <a:path w="288" h="336">
                <a:moveTo>
                  <a:pt x="0" y="0"/>
                </a:moveTo>
                <a:cubicBezTo>
                  <a:pt x="52" y="12"/>
                  <a:pt x="104" y="24"/>
                  <a:pt x="144" y="48"/>
                </a:cubicBezTo>
                <a:cubicBezTo>
                  <a:pt x="184" y="72"/>
                  <a:pt x="216" y="96"/>
                  <a:pt x="240" y="144"/>
                </a:cubicBezTo>
                <a:cubicBezTo>
                  <a:pt x="264" y="192"/>
                  <a:pt x="276" y="264"/>
                  <a:pt x="288" y="336"/>
                </a:cubicBezTo>
              </a:path>
            </a:pathLst>
          </a:custGeom>
          <a:noFill/>
          <a:ln w="63500">
            <a:solidFill>
              <a:schemeClr val="accent1"/>
            </a:solidFill>
            <a:prstDash val="dash"/>
            <a:round/>
            <a:headEnd/>
            <a:tailEnd type="stealth" w="med" len="lg"/>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7689" name="Text Box 40"/>
          <p:cNvSpPr txBox="1">
            <a:spLocks noChangeArrowheads="1"/>
          </p:cNvSpPr>
          <p:nvPr/>
        </p:nvSpPr>
        <p:spPr bwMode="auto">
          <a:xfrm>
            <a:off x="7816850" y="5051425"/>
            <a:ext cx="3163888"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spcBef>
                <a:spcPct val="50000"/>
              </a:spcBef>
            </a:pPr>
            <a:r>
              <a:rPr lang="en-US" altLang="en-US" sz="2400">
                <a:solidFill>
                  <a:schemeClr val="bg1"/>
                </a:solidFill>
                <a:latin typeface="Times New Roman" panose="02020603050405020304" pitchFamily="18" charset="0"/>
              </a:rPr>
              <a:t>Actual Behavior</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p:nvPr/>
        </p:nvSpPr>
        <p:spPr>
          <a:xfrm>
            <a:off x="3036888" y="5538789"/>
            <a:ext cx="6672262" cy="860425"/>
          </a:xfrm>
          <a:prstGeom prst="rect">
            <a:avLst/>
          </a:prstGeom>
          <a:solidFill>
            <a:schemeClr val="tx1">
              <a:lumMod val="95000"/>
              <a:alpha val="62000"/>
            </a:schemeClr>
          </a:solidFill>
          <a:ln w="38100" cap="flat">
            <a:solidFill>
              <a:schemeClr val="bg1"/>
            </a:solidFill>
            <a:bevel/>
          </a:ln>
        </p:spPr>
        <p:txBody>
          <a:bodyPr anchor="ctr" anchorCtr="1">
            <a:spAutoFit/>
          </a:bodyPr>
          <a:lstStyle/>
          <a:p>
            <a:pPr algn="l">
              <a:defRPr/>
            </a:pPr>
            <a:r>
              <a:rPr lang="en-US" sz="2400">
                <a:solidFill>
                  <a:schemeClr val="bg1"/>
                </a:solidFill>
                <a:latin typeface="Times New Roman" pitchFamily="18" charset="0"/>
                <a:cs typeface="Arial" charset="0"/>
              </a:rPr>
              <a:t>If moment is “significant” section must be designed as a member subjected to combined loads.</a:t>
            </a:r>
          </a:p>
        </p:txBody>
      </p:sp>
      <p:sp>
        <p:nvSpPr>
          <p:cNvPr id="10" name="TextBox 9"/>
          <p:cNvSpPr txBox="1"/>
          <p:nvPr/>
        </p:nvSpPr>
        <p:spPr>
          <a:xfrm>
            <a:off x="3017839" y="1731318"/>
            <a:ext cx="6677025" cy="461665"/>
          </a:xfrm>
          <a:prstGeom prst="rect">
            <a:avLst/>
          </a:prstGeom>
          <a:solidFill>
            <a:schemeClr val="tx1">
              <a:lumMod val="95000"/>
              <a:alpha val="62000"/>
            </a:schemeClr>
          </a:solidFill>
          <a:ln w="38100" cap="flat">
            <a:solidFill>
              <a:schemeClr val="bg1"/>
            </a:solidFill>
            <a:bevel/>
          </a:ln>
        </p:spPr>
        <p:txBody>
          <a:bodyPr anchor="ctr">
            <a:spAutoFit/>
          </a:bodyPr>
          <a:lstStyle/>
          <a:p>
            <a:pPr algn="l">
              <a:defRPr/>
            </a:pPr>
            <a:r>
              <a:rPr lang="en-US" sz="2400">
                <a:solidFill>
                  <a:schemeClr val="bg1"/>
                </a:solidFill>
                <a:latin typeface="Times New Roman" pitchFamily="18" charset="0"/>
                <a:cs typeface="Arial" charset="0"/>
              </a:rPr>
              <a:t>Buckling is not instantaneous.</a:t>
            </a:r>
          </a:p>
        </p:txBody>
      </p:sp>
      <p:sp>
        <p:nvSpPr>
          <p:cNvPr id="11" name="TextBox 10"/>
          <p:cNvSpPr txBox="1"/>
          <p:nvPr/>
        </p:nvSpPr>
        <p:spPr>
          <a:xfrm>
            <a:off x="3033713" y="2298701"/>
            <a:ext cx="6678612" cy="860425"/>
          </a:xfrm>
          <a:prstGeom prst="rect">
            <a:avLst/>
          </a:prstGeom>
          <a:solidFill>
            <a:schemeClr val="tx1">
              <a:lumMod val="95000"/>
              <a:alpha val="62000"/>
            </a:schemeClr>
          </a:solidFill>
          <a:ln w="38100" cap="flat">
            <a:solidFill>
              <a:schemeClr val="bg1"/>
            </a:solidFill>
            <a:bevel/>
          </a:ln>
        </p:spPr>
        <p:txBody>
          <a:bodyPr anchor="ctr">
            <a:spAutoFit/>
          </a:bodyPr>
          <a:lstStyle/>
          <a:p>
            <a:pPr algn="l">
              <a:defRPr/>
            </a:pPr>
            <a:r>
              <a:rPr lang="en-US" sz="2400">
                <a:solidFill>
                  <a:schemeClr val="bg1"/>
                </a:solidFill>
                <a:latin typeface="Times New Roman" pitchFamily="18" charset="0"/>
                <a:cs typeface="Arial" charset="0"/>
              </a:rPr>
              <a:t>Additional stresses due to bending of the column, 	</a:t>
            </a:r>
          </a:p>
          <a:p>
            <a:pPr algn="l">
              <a:defRPr/>
            </a:pPr>
            <a:r>
              <a:rPr lang="en-US" sz="2400">
                <a:solidFill>
                  <a:schemeClr val="bg1"/>
                </a:solidFill>
                <a:latin typeface="Times New Roman" pitchFamily="18" charset="0"/>
                <a:cs typeface="Arial" charset="0"/>
              </a:rPr>
              <a:t>	</a:t>
            </a:r>
            <a:r>
              <a:rPr lang="en-US" sz="2400" i="1">
                <a:solidFill>
                  <a:schemeClr val="bg1"/>
                </a:solidFill>
                <a:latin typeface="Times New Roman" pitchFamily="18" charset="0"/>
                <a:cs typeface="Arial" charset="0"/>
              </a:rPr>
              <a:t>P/A</a:t>
            </a:r>
            <a:r>
              <a:rPr lang="en-US" sz="2400">
                <a:solidFill>
                  <a:schemeClr val="bg1"/>
                </a:solidFill>
                <a:latin typeface="Times New Roman" pitchFamily="18" charset="0"/>
                <a:cs typeface="Arial" charset="0"/>
              </a:rPr>
              <a:t> </a:t>
            </a:r>
            <a:r>
              <a:rPr lang="en-US" sz="2400">
                <a:solidFill>
                  <a:schemeClr val="bg1"/>
                </a:solidFill>
                <a:latin typeface="Times New Roman" pitchFamily="18" charset="0"/>
                <a:cs typeface="Arial" charset="0"/>
                <a:sym typeface="Symbol" pitchFamily="18" charset="2"/>
              </a:rPr>
              <a:t> </a:t>
            </a:r>
            <a:r>
              <a:rPr lang="en-US" sz="2400" i="1">
                <a:solidFill>
                  <a:schemeClr val="bg1"/>
                </a:solidFill>
                <a:latin typeface="Times New Roman" pitchFamily="18" charset="0"/>
                <a:cs typeface="Arial" charset="0"/>
              </a:rPr>
              <a:t>Mc/I.</a:t>
            </a:r>
          </a:p>
        </p:txBody>
      </p:sp>
      <p:sp>
        <p:nvSpPr>
          <p:cNvPr id="12" name="TextBox 11"/>
          <p:cNvSpPr txBox="1"/>
          <p:nvPr/>
        </p:nvSpPr>
        <p:spPr>
          <a:xfrm>
            <a:off x="3027364" y="3257551"/>
            <a:ext cx="6677025" cy="860425"/>
          </a:xfrm>
          <a:prstGeom prst="rect">
            <a:avLst/>
          </a:prstGeom>
          <a:solidFill>
            <a:schemeClr val="tx1">
              <a:lumMod val="95000"/>
              <a:alpha val="62000"/>
            </a:schemeClr>
          </a:solidFill>
          <a:ln w="38100" cap="flat">
            <a:solidFill>
              <a:schemeClr val="bg1"/>
            </a:solidFill>
            <a:bevel/>
          </a:ln>
        </p:spPr>
        <p:txBody>
          <a:bodyPr anchor="ctr">
            <a:spAutoFit/>
          </a:bodyPr>
          <a:lstStyle/>
          <a:p>
            <a:pPr algn="l">
              <a:defRPr/>
            </a:pPr>
            <a:r>
              <a:rPr lang="en-US" sz="2400">
                <a:solidFill>
                  <a:schemeClr val="bg1"/>
                </a:solidFill>
                <a:latin typeface="Times New Roman" pitchFamily="18" charset="0"/>
                <a:cs typeface="Arial" charset="0"/>
              </a:rPr>
              <a:t>Assuming elastic material theory (never yields), </a:t>
            </a:r>
          </a:p>
          <a:p>
            <a:pPr algn="l">
              <a:defRPr/>
            </a:pPr>
            <a:r>
              <a:rPr lang="en-US" sz="2400">
                <a:solidFill>
                  <a:schemeClr val="bg1"/>
                </a:solidFill>
                <a:latin typeface="Times New Roman" pitchFamily="18" charset="0"/>
                <a:cs typeface="Arial" charset="0"/>
              </a:rPr>
              <a:t>	</a:t>
            </a:r>
            <a:r>
              <a:rPr lang="en-US" sz="2400" i="1">
                <a:solidFill>
                  <a:schemeClr val="bg1"/>
                </a:solidFill>
                <a:latin typeface="Times New Roman" pitchFamily="18" charset="0"/>
                <a:cs typeface="Arial" charset="0"/>
              </a:rPr>
              <a:t>P</a:t>
            </a:r>
            <a:r>
              <a:rPr lang="en-US" sz="2400">
                <a:solidFill>
                  <a:schemeClr val="bg1"/>
                </a:solidFill>
                <a:latin typeface="Times New Roman" pitchFamily="18" charset="0"/>
                <a:cs typeface="Arial" charset="0"/>
              </a:rPr>
              <a:t> approaches </a:t>
            </a:r>
            <a:r>
              <a:rPr lang="en-US" sz="2400" i="1">
                <a:solidFill>
                  <a:schemeClr val="bg1"/>
                </a:solidFill>
                <a:latin typeface="Times New Roman" pitchFamily="18" charset="0"/>
                <a:cs typeface="Arial" charset="0"/>
              </a:rPr>
              <a:t>P</a:t>
            </a:r>
            <a:r>
              <a:rPr lang="en-US" sz="2400" i="1" baseline="-25000">
                <a:solidFill>
                  <a:schemeClr val="bg1"/>
                </a:solidFill>
                <a:latin typeface="Times New Roman" pitchFamily="18" charset="0"/>
                <a:cs typeface="Arial" charset="0"/>
              </a:rPr>
              <a:t>E</a:t>
            </a:r>
            <a:r>
              <a:rPr lang="en-US" sz="2400" i="1">
                <a:solidFill>
                  <a:schemeClr val="bg1"/>
                </a:solidFill>
                <a:latin typeface="Times New Roman" pitchFamily="18" charset="0"/>
                <a:cs typeface="Arial" charset="0"/>
              </a:rPr>
              <a:t>.</a:t>
            </a:r>
          </a:p>
        </p:txBody>
      </p:sp>
      <p:sp>
        <p:nvSpPr>
          <p:cNvPr id="13" name="TextBox 12"/>
          <p:cNvSpPr txBox="1"/>
          <p:nvPr/>
        </p:nvSpPr>
        <p:spPr>
          <a:xfrm>
            <a:off x="3032126" y="4214813"/>
            <a:ext cx="6677025" cy="1225550"/>
          </a:xfrm>
          <a:prstGeom prst="rect">
            <a:avLst/>
          </a:prstGeom>
          <a:solidFill>
            <a:schemeClr val="tx1">
              <a:lumMod val="95000"/>
              <a:alpha val="62000"/>
            </a:schemeClr>
          </a:solidFill>
          <a:ln w="38100" cap="flat">
            <a:solidFill>
              <a:schemeClr val="bg1"/>
            </a:solidFill>
            <a:bevel/>
          </a:ln>
        </p:spPr>
        <p:txBody>
          <a:bodyPr anchor="ctr">
            <a:spAutoFit/>
          </a:bodyPr>
          <a:lstStyle/>
          <a:p>
            <a:pPr algn="l">
              <a:tabLst>
                <a:tab pos="914400" algn="l"/>
                <a:tab pos="1654175" algn="l"/>
                <a:tab pos="1828800" algn="l"/>
                <a:tab pos="2235200" algn="l"/>
              </a:tabLst>
              <a:defRPr/>
            </a:pPr>
            <a:r>
              <a:rPr lang="en-US" sz="2400" dirty="0">
                <a:solidFill>
                  <a:schemeClr val="bg1"/>
                </a:solidFill>
                <a:latin typeface="Times New Roman" pitchFamily="18" charset="0"/>
                <a:cs typeface="Arial" charset="0"/>
              </a:rPr>
              <a:t>Actually, some strength loss</a:t>
            </a:r>
          </a:p>
          <a:p>
            <a:pPr algn="l">
              <a:tabLst>
                <a:tab pos="914400" algn="l"/>
                <a:tab pos="1654175" algn="l"/>
                <a:tab pos="1828800" algn="l"/>
                <a:tab pos="2235200" algn="l"/>
              </a:tabLst>
              <a:defRPr/>
            </a:pPr>
            <a:r>
              <a:rPr lang="en-US" sz="2400" dirty="0">
                <a:solidFill>
                  <a:schemeClr val="bg1"/>
                </a:solidFill>
                <a:latin typeface="Times New Roman" pitchFamily="18" charset="0"/>
                <a:cs typeface="Arial" charset="0"/>
              </a:rPr>
              <a:t>	small </a:t>
            </a:r>
            <a:r>
              <a:rPr lang="en-US" sz="2400" i="1" dirty="0">
                <a:solidFill>
                  <a:schemeClr val="bg1"/>
                </a:solidFill>
                <a:latin typeface="Times New Roman" pitchFamily="18" charset="0"/>
                <a:cs typeface="Arial" charset="0"/>
                <a:sym typeface="Symbol" pitchFamily="18" charset="2"/>
              </a:rPr>
              <a:t>e	</a:t>
            </a:r>
            <a:r>
              <a:rPr lang="en-US" sz="2400" dirty="0">
                <a:solidFill>
                  <a:schemeClr val="bg1"/>
                </a:solidFill>
                <a:latin typeface="Times New Roman" pitchFamily="18" charset="0"/>
                <a:cs typeface="Arial" charset="0"/>
              </a:rPr>
              <a:t>=&gt;	small loss in strength</a:t>
            </a:r>
          </a:p>
          <a:p>
            <a:pPr algn="l">
              <a:tabLst>
                <a:tab pos="914400" algn="l"/>
                <a:tab pos="1654175" algn="l"/>
                <a:tab pos="1828800" algn="l"/>
                <a:tab pos="2235200" algn="l"/>
              </a:tabLst>
              <a:defRPr/>
            </a:pPr>
            <a:r>
              <a:rPr lang="en-US" sz="2400" dirty="0">
                <a:solidFill>
                  <a:schemeClr val="bg1"/>
                </a:solidFill>
                <a:latin typeface="Times New Roman" pitchFamily="18" charset="0"/>
                <a:cs typeface="Arial" charset="0"/>
              </a:rPr>
              <a:t>	large	</a:t>
            </a:r>
            <a:r>
              <a:rPr lang="en-US" sz="2400" i="1" dirty="0">
                <a:solidFill>
                  <a:schemeClr val="bg1"/>
                </a:solidFill>
                <a:latin typeface="Times New Roman" pitchFamily="18" charset="0"/>
                <a:cs typeface="Arial" charset="0"/>
                <a:sym typeface="Symbol" pitchFamily="18" charset="2"/>
              </a:rPr>
              <a:t>e	</a:t>
            </a:r>
            <a:r>
              <a:rPr lang="en-US" sz="2400" dirty="0">
                <a:solidFill>
                  <a:schemeClr val="bg1"/>
                </a:solidFill>
                <a:latin typeface="Times New Roman" pitchFamily="18" charset="0"/>
                <a:cs typeface="Arial" charset="0"/>
              </a:rPr>
              <a:t>=&gt;	strength loss can be substantial</a:t>
            </a:r>
          </a:p>
        </p:txBody>
      </p:sp>
      <p:sp>
        <p:nvSpPr>
          <p:cNvPr id="8" name="Slide Number Placeholder 7"/>
          <p:cNvSpPr>
            <a:spLocks noGrp="1"/>
          </p:cNvSpPr>
          <p:nvPr>
            <p:ph type="sldNum" sz="quarter" idx="11"/>
          </p:nvPr>
        </p:nvSpPr>
        <p:spPr/>
        <p:txBody>
          <a:bodyP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eaLnBrk="1" hangingPunct="1"/>
            <a:fld id="{6818B4DE-94F1-4FB4-A479-953BDE5B500D}" type="slidenum">
              <a:rPr lang="en-US" altLang="en-US" sz="1200">
                <a:solidFill>
                  <a:srgbClr val="BCBCBC"/>
                </a:solidFill>
                <a:latin typeface="Times New Roman" panose="02020603050405020304" pitchFamily="18" charset="0"/>
              </a:rPr>
              <a:pPr eaLnBrk="1" hangingPunct="1"/>
              <a:t>25</a:t>
            </a:fld>
            <a:endParaRPr lang="en-US" altLang="en-US" sz="1200">
              <a:solidFill>
                <a:srgbClr val="BCBCBC"/>
              </a:solidFill>
              <a:latin typeface="Times New Roman" panose="02020603050405020304" pitchFamily="18" charset="0"/>
            </a:endParaRPr>
          </a:p>
        </p:txBody>
      </p:sp>
      <p:sp>
        <p:nvSpPr>
          <p:cNvPr id="14" name="Footer Placeholder 13"/>
          <p:cNvSpPr>
            <a:spLocks noGrp="1"/>
          </p:cNvSpPr>
          <p:nvPr>
            <p:ph type="ftr" sz="quarter" idx="10"/>
          </p:nvPr>
        </p:nvSpPr>
        <p:spPr/>
        <p:txBody>
          <a:bodyPr/>
          <a:lstStyle/>
          <a:p>
            <a:pPr>
              <a:defRPr/>
            </a:pPr>
            <a:r>
              <a:rPr lang="en-US"/>
              <a:t>Compression Theory</a:t>
            </a:r>
          </a:p>
        </p:txBody>
      </p:sp>
      <p:sp>
        <p:nvSpPr>
          <p:cNvPr id="15" name="TextBox 14"/>
          <p:cNvSpPr txBox="1"/>
          <p:nvPr/>
        </p:nvSpPr>
        <p:spPr>
          <a:xfrm>
            <a:off x="3937000" y="639763"/>
            <a:ext cx="4160838" cy="819150"/>
          </a:xfrm>
          <a:prstGeom prst="rect">
            <a:avLst/>
          </a:prstGeom>
          <a:solidFill>
            <a:schemeClr val="tx1">
              <a:lumMod val="95000"/>
              <a:alpha val="62000"/>
            </a:schemeClr>
          </a:solidFill>
          <a:ln w="38100" cap="flat">
            <a:solidFill>
              <a:schemeClr val="bg1"/>
            </a:solidFill>
            <a:bevel/>
          </a:ln>
        </p:spPr>
        <p:txBody>
          <a:bodyPr anchor="ctr" anchorCtr="1"/>
          <a:lstStyle/>
          <a:p>
            <a:pPr algn="l" eaLnBrk="0" hangingPunct="0">
              <a:defRPr/>
            </a:pPr>
            <a:r>
              <a:rPr lang="en-US" sz="3600" b="1">
                <a:solidFill>
                  <a:schemeClr val="bg1"/>
                </a:solidFill>
                <a:latin typeface="Times New Roman" pitchFamily="18" charset="0"/>
                <a:cs typeface="Arial" charset="0"/>
              </a:rPr>
              <a:t>Load Eccentricity</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TextBox 26"/>
          <p:cNvSpPr txBox="1"/>
          <p:nvPr/>
        </p:nvSpPr>
        <p:spPr>
          <a:xfrm>
            <a:off x="1665288" y="1565276"/>
            <a:ext cx="3683000" cy="4227513"/>
          </a:xfrm>
          <a:prstGeom prst="rect">
            <a:avLst/>
          </a:prstGeom>
          <a:solidFill>
            <a:schemeClr val="tx1">
              <a:lumMod val="95000"/>
              <a:alpha val="62000"/>
            </a:schemeClr>
          </a:solidFill>
          <a:ln w="38100" cap="flat">
            <a:solidFill>
              <a:schemeClr val="bg1"/>
            </a:solidFill>
            <a:bevel/>
          </a:ln>
        </p:spPr>
        <p:txBody>
          <a:bodyPr anchor="ctr" anchorCtr="1"/>
          <a:lstStyle/>
          <a:p>
            <a:pPr algn="l">
              <a:defRPr/>
            </a:pPr>
            <a:endParaRPr lang="en-US" sz="2400">
              <a:solidFill>
                <a:schemeClr val="bg1"/>
              </a:solidFill>
              <a:latin typeface="Times New Roman" pitchFamily="18" charset="0"/>
            </a:endParaRPr>
          </a:p>
        </p:txBody>
      </p:sp>
      <p:sp>
        <p:nvSpPr>
          <p:cNvPr id="29" name="TextBox 28"/>
          <p:cNvSpPr txBox="1"/>
          <p:nvPr/>
        </p:nvSpPr>
        <p:spPr>
          <a:xfrm>
            <a:off x="5624514" y="1565275"/>
            <a:ext cx="4918075" cy="4211638"/>
          </a:xfrm>
          <a:prstGeom prst="rect">
            <a:avLst/>
          </a:prstGeom>
          <a:solidFill>
            <a:schemeClr val="tx1">
              <a:lumMod val="95000"/>
              <a:alpha val="62000"/>
            </a:schemeClr>
          </a:solidFill>
          <a:ln w="38100" cap="flat">
            <a:solidFill>
              <a:schemeClr val="bg1"/>
            </a:solidFill>
            <a:bevel/>
          </a:ln>
        </p:spPr>
        <p:txBody>
          <a:bodyPr anchorCtr="1"/>
          <a:lstStyle/>
          <a:p>
            <a:pPr algn="l">
              <a:defRPr/>
            </a:pPr>
            <a:endParaRPr lang="en-US" sz="2400" dirty="0">
              <a:solidFill>
                <a:schemeClr val="bg1"/>
              </a:solidFill>
              <a:latin typeface="Times New Roman" pitchFamily="18" charset="0"/>
            </a:endParaRPr>
          </a:p>
          <a:p>
            <a:pPr algn="l">
              <a:defRPr/>
            </a:pPr>
            <a:endParaRPr lang="en-US" sz="2400" dirty="0">
              <a:solidFill>
                <a:schemeClr val="bg1"/>
              </a:solidFill>
              <a:latin typeface="Times New Roman" pitchFamily="18" charset="0"/>
            </a:endParaRPr>
          </a:p>
        </p:txBody>
      </p:sp>
      <p:sp>
        <p:nvSpPr>
          <p:cNvPr id="29700" name="Rectangle 2"/>
          <p:cNvSpPr>
            <a:spLocks noChangeArrowheads="1"/>
          </p:cNvSpPr>
          <p:nvPr/>
        </p:nvSpPr>
        <p:spPr bwMode="auto">
          <a:xfrm>
            <a:off x="1524001" y="-230832"/>
            <a:ext cx="18473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endParaRPr lang="en-US" altLang="en-US" sz="2400">
              <a:latin typeface="Times New Roman" panose="02020603050405020304" pitchFamily="18" charset="0"/>
            </a:endParaRPr>
          </a:p>
        </p:txBody>
      </p:sp>
      <p:graphicFrame>
        <p:nvGraphicFramePr>
          <p:cNvPr id="29701" name="Object 1"/>
          <p:cNvGraphicFramePr>
            <a:graphicFrameLocks noChangeAspect="1"/>
          </p:cNvGraphicFramePr>
          <p:nvPr/>
        </p:nvGraphicFramePr>
        <p:xfrm>
          <a:off x="1936751" y="3192464"/>
          <a:ext cx="1725613" cy="1177925"/>
        </p:xfrm>
        <a:graphic>
          <a:graphicData uri="http://schemas.openxmlformats.org/presentationml/2006/ole">
            <mc:AlternateContent xmlns:mc="http://schemas.openxmlformats.org/markup-compatibility/2006">
              <mc:Choice xmlns:v="urn:schemas-microsoft-com:vml" Requires="v">
                <p:oleObj name="Equation" r:id="rId3" imgW="723586" imgH="495085" progId="Equation.DSMT4">
                  <p:embed/>
                </p:oleObj>
              </mc:Choice>
              <mc:Fallback>
                <p:oleObj name="Equation" r:id="rId3" imgW="723586" imgH="495085" progId="Equation.DSMT4">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936751" y="3192464"/>
                        <a:ext cx="1725613" cy="1177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29702" name="Object 3"/>
          <p:cNvGraphicFramePr>
            <a:graphicFrameLocks noChangeAspect="1"/>
          </p:cNvGraphicFramePr>
          <p:nvPr/>
        </p:nvGraphicFramePr>
        <p:xfrm>
          <a:off x="1930401" y="4327525"/>
          <a:ext cx="1997075" cy="1360488"/>
        </p:xfrm>
        <a:graphic>
          <a:graphicData uri="http://schemas.openxmlformats.org/presentationml/2006/ole">
            <mc:AlternateContent xmlns:mc="http://schemas.openxmlformats.org/markup-compatibility/2006">
              <mc:Choice xmlns:v="urn:schemas-microsoft-com:vml" Requires="v">
                <p:oleObj name="Equation" r:id="rId5" imgW="838200" imgH="571500" progId="Equation.DSMT4">
                  <p:embed/>
                </p:oleObj>
              </mc:Choice>
              <mc:Fallback>
                <p:oleObj name="Equation" r:id="rId5" imgW="838200" imgH="571500" progId="Equation.DSMT4">
                  <p:embed/>
                  <p:pic>
                    <p:nvPicPr>
                      <p:cNvPr id="0" name="Object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930401" y="4327525"/>
                        <a:ext cx="1997075" cy="1360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29703" name="Object 4"/>
          <p:cNvGraphicFramePr>
            <a:graphicFrameLocks noChangeAspect="1"/>
          </p:cNvGraphicFramePr>
          <p:nvPr/>
        </p:nvGraphicFramePr>
        <p:xfrm>
          <a:off x="5891214" y="2574925"/>
          <a:ext cx="2954337" cy="922338"/>
        </p:xfrm>
        <a:graphic>
          <a:graphicData uri="http://schemas.openxmlformats.org/presentationml/2006/ole">
            <mc:AlternateContent xmlns:mc="http://schemas.openxmlformats.org/markup-compatibility/2006">
              <mc:Choice xmlns:v="urn:schemas-microsoft-com:vml" Requires="v">
                <p:oleObj name="Equation" r:id="rId7" imgW="1422400" imgH="444500" progId="Equation.3">
                  <p:embed/>
                </p:oleObj>
              </mc:Choice>
              <mc:Fallback>
                <p:oleObj name="Equation" r:id="rId7" imgW="1422400" imgH="444500" progId="Equation.3">
                  <p:embed/>
                  <p:pic>
                    <p:nvPicPr>
                      <p:cNvPr id="0" name="Object 4"/>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891214" y="2574925"/>
                        <a:ext cx="2954337" cy="9223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29704" name="Text Box 85"/>
          <p:cNvSpPr txBox="1">
            <a:spLocks noChangeArrowheads="1"/>
          </p:cNvSpPr>
          <p:nvPr/>
        </p:nvSpPr>
        <p:spPr bwMode="auto">
          <a:xfrm>
            <a:off x="5794375" y="3678238"/>
            <a:ext cx="2947988"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r>
              <a:rPr lang="en-US" altLang="en-US" sz="2400">
                <a:solidFill>
                  <a:schemeClr val="bg1"/>
                </a:solidFill>
                <a:latin typeface="Times New Roman" panose="02020603050405020304" pitchFamily="18" charset="0"/>
              </a:rPr>
              <a:t>Similar to pin-pin, with </a:t>
            </a:r>
            <a:r>
              <a:rPr lang="en-US" altLang="en-US" sz="2400" i="1">
                <a:solidFill>
                  <a:schemeClr val="bg1"/>
                </a:solidFill>
                <a:latin typeface="Times New Roman" panose="02020603050405020304" pitchFamily="18" charset="0"/>
              </a:rPr>
              <a:t>L</a:t>
            </a:r>
            <a:r>
              <a:rPr lang="en-US" altLang="en-US" sz="2400">
                <a:solidFill>
                  <a:schemeClr val="bg1"/>
                </a:solidFill>
                <a:latin typeface="Times New Roman" panose="02020603050405020304" pitchFamily="18" charset="0"/>
              </a:rPr>
              <a:t>’ = </a:t>
            </a:r>
            <a:r>
              <a:rPr lang="en-US" altLang="en-US" sz="2400" i="1">
                <a:solidFill>
                  <a:schemeClr val="bg1"/>
                </a:solidFill>
                <a:latin typeface="Times New Roman" panose="02020603050405020304" pitchFamily="18" charset="0"/>
              </a:rPr>
              <a:t>L</a:t>
            </a:r>
            <a:r>
              <a:rPr lang="en-US" altLang="en-US" sz="2400">
                <a:solidFill>
                  <a:schemeClr val="bg1"/>
                </a:solidFill>
                <a:latin typeface="Times New Roman" panose="02020603050405020304" pitchFamily="18" charset="0"/>
              </a:rPr>
              <a:t>/2.</a:t>
            </a:r>
          </a:p>
          <a:p>
            <a:pPr algn="l" eaLnBrk="1" hangingPunct="1"/>
            <a:r>
              <a:rPr lang="en-US" altLang="en-US" sz="2400">
                <a:solidFill>
                  <a:schemeClr val="bg1"/>
                </a:solidFill>
                <a:latin typeface="Times New Roman" panose="02020603050405020304" pitchFamily="18" charset="0"/>
              </a:rPr>
              <a:t>Load Strength = </a:t>
            </a:r>
          </a:p>
          <a:p>
            <a:pPr algn="l" eaLnBrk="1" hangingPunct="1"/>
            <a:r>
              <a:rPr lang="en-US" altLang="en-US" sz="2400">
                <a:solidFill>
                  <a:schemeClr val="bg1"/>
                </a:solidFill>
                <a:latin typeface="Times New Roman" panose="02020603050405020304" pitchFamily="18" charset="0"/>
              </a:rPr>
              <a:t>4 times as large.</a:t>
            </a:r>
          </a:p>
        </p:txBody>
      </p:sp>
      <p:sp>
        <p:nvSpPr>
          <p:cNvPr id="29705" name="TextBox 22"/>
          <p:cNvSpPr txBox="1">
            <a:spLocks noChangeArrowheads="1"/>
          </p:cNvSpPr>
          <p:nvPr/>
        </p:nvSpPr>
        <p:spPr bwMode="auto">
          <a:xfrm>
            <a:off x="6508750" y="2060576"/>
            <a:ext cx="2541588"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r>
              <a:rPr lang="en-US" altLang="en-US" sz="2400" b="1">
                <a:solidFill>
                  <a:schemeClr val="bg1"/>
                </a:solidFill>
                <a:latin typeface="Times New Roman" panose="02020603050405020304" pitchFamily="18" charset="0"/>
              </a:rPr>
              <a:t>EXAMPLE</a:t>
            </a:r>
          </a:p>
        </p:txBody>
      </p:sp>
      <p:sp>
        <p:nvSpPr>
          <p:cNvPr id="29706" name="Oval 79"/>
          <p:cNvSpPr>
            <a:spLocks noChangeArrowheads="1"/>
          </p:cNvSpPr>
          <p:nvPr/>
        </p:nvSpPr>
        <p:spPr bwMode="auto">
          <a:xfrm>
            <a:off x="10059989" y="2212975"/>
            <a:ext cx="98425" cy="88900"/>
          </a:xfrm>
          <a:prstGeom prst="ellipse">
            <a:avLst/>
          </a:prstGeom>
          <a:solidFill>
            <a:schemeClr val="accent1"/>
          </a:solidFill>
          <a:ln w="25400">
            <a:solidFill>
              <a:schemeClr val="bg1"/>
            </a:solidFill>
            <a:round/>
            <a:headEnd/>
            <a:tailEnd/>
          </a:ln>
        </p:spPr>
        <p:txBody>
          <a:bodyPr wrap="none" anchor="ct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endParaRPr lang="en-US" altLang="en-US" sz="2400">
              <a:solidFill>
                <a:schemeClr val="bg1"/>
              </a:solidFill>
              <a:latin typeface="Times New Roman" panose="02020603050405020304" pitchFamily="18" charset="0"/>
            </a:endParaRPr>
          </a:p>
        </p:txBody>
      </p:sp>
      <p:sp>
        <p:nvSpPr>
          <p:cNvPr id="29707" name="Oval 80"/>
          <p:cNvSpPr>
            <a:spLocks noChangeArrowheads="1"/>
          </p:cNvSpPr>
          <p:nvPr/>
        </p:nvSpPr>
        <p:spPr bwMode="auto">
          <a:xfrm>
            <a:off x="10059989" y="2389188"/>
            <a:ext cx="98425" cy="87312"/>
          </a:xfrm>
          <a:prstGeom prst="ellipse">
            <a:avLst/>
          </a:prstGeom>
          <a:solidFill>
            <a:schemeClr val="accent1"/>
          </a:solidFill>
          <a:ln w="25400">
            <a:solidFill>
              <a:schemeClr val="bg1"/>
            </a:solidFill>
            <a:round/>
            <a:headEnd/>
            <a:tailEnd/>
          </a:ln>
        </p:spPr>
        <p:txBody>
          <a:bodyPr wrap="none" anchor="ct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endParaRPr lang="en-US" altLang="en-US" sz="2400">
              <a:solidFill>
                <a:schemeClr val="bg1"/>
              </a:solidFill>
              <a:latin typeface="Times New Roman" panose="02020603050405020304" pitchFamily="18" charset="0"/>
            </a:endParaRPr>
          </a:p>
        </p:txBody>
      </p:sp>
      <p:sp>
        <p:nvSpPr>
          <p:cNvPr id="29708" name="Line 81"/>
          <p:cNvSpPr>
            <a:spLocks noChangeShapeType="1"/>
          </p:cNvSpPr>
          <p:nvPr/>
        </p:nvSpPr>
        <p:spPr bwMode="auto">
          <a:xfrm>
            <a:off x="10158413" y="2125664"/>
            <a:ext cx="0" cy="439737"/>
          </a:xfrm>
          <a:prstGeom prst="line">
            <a:avLst/>
          </a:prstGeom>
          <a:noFill/>
          <a:ln w="2540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9709" name="Line 83"/>
          <p:cNvSpPr>
            <a:spLocks noChangeShapeType="1"/>
          </p:cNvSpPr>
          <p:nvPr/>
        </p:nvSpPr>
        <p:spPr bwMode="auto">
          <a:xfrm>
            <a:off x="9813925" y="1636713"/>
            <a:ext cx="0" cy="527050"/>
          </a:xfrm>
          <a:prstGeom prst="line">
            <a:avLst/>
          </a:prstGeom>
          <a:noFill/>
          <a:ln w="63500">
            <a:solidFill>
              <a:schemeClr val="bg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29710" name="Rectangle 86" descr="Wide downward diagonal"/>
          <p:cNvSpPr>
            <a:spLocks noChangeArrowheads="1"/>
          </p:cNvSpPr>
          <p:nvPr/>
        </p:nvSpPr>
        <p:spPr bwMode="auto">
          <a:xfrm>
            <a:off x="9239251" y="5108575"/>
            <a:ext cx="1071563" cy="350838"/>
          </a:xfrm>
          <a:prstGeom prst="rect">
            <a:avLst/>
          </a:prstGeom>
          <a:pattFill prst="wdDnDiag">
            <a:fgClr>
              <a:schemeClr val="tx1"/>
            </a:fgClr>
            <a:bgClr>
              <a:schemeClr val="bg1"/>
            </a:bgClr>
          </a:pattFill>
          <a:ln w="25400">
            <a:solidFill>
              <a:schemeClr val="bg1"/>
            </a:solidFill>
            <a:miter lim="800000"/>
            <a:headEnd/>
            <a:tailEnd/>
          </a:ln>
        </p:spPr>
        <p:txBody>
          <a:bodyPr wrap="none" anchor="ct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endParaRPr lang="en-US" altLang="en-US" sz="2400">
              <a:solidFill>
                <a:schemeClr val="bg1"/>
              </a:solidFill>
              <a:latin typeface="Times New Roman" panose="02020603050405020304" pitchFamily="18" charset="0"/>
            </a:endParaRPr>
          </a:p>
        </p:txBody>
      </p:sp>
      <p:sp>
        <p:nvSpPr>
          <p:cNvPr id="29711" name="Line 92"/>
          <p:cNvSpPr>
            <a:spLocks noChangeShapeType="1"/>
          </p:cNvSpPr>
          <p:nvPr/>
        </p:nvSpPr>
        <p:spPr bwMode="auto">
          <a:xfrm>
            <a:off x="9531350" y="3176588"/>
            <a:ext cx="0" cy="1268412"/>
          </a:xfrm>
          <a:prstGeom prst="line">
            <a:avLst/>
          </a:prstGeom>
          <a:noFill/>
          <a:ln w="25400">
            <a:solidFill>
              <a:schemeClr val="bg1"/>
            </a:solidFill>
            <a:round/>
            <a:headEnd type="arrow" w="med" len="med"/>
            <a:tailEnd type="arrow" w="med" len="med"/>
          </a:ln>
          <a:extLst>
            <a:ext uri="{909E8E84-426E-40DD-AFC4-6F175D3DCCD1}">
              <a14:hiddenFill xmlns:a14="http://schemas.microsoft.com/office/drawing/2010/main">
                <a:noFill/>
              </a14:hiddenFill>
            </a:ext>
          </a:extLst>
        </p:spPr>
        <p:txBody>
          <a:bodyPr/>
          <a:lstStyle/>
          <a:p>
            <a:endParaRPr lang="en-US"/>
          </a:p>
        </p:txBody>
      </p:sp>
      <p:sp>
        <p:nvSpPr>
          <p:cNvPr id="29712" name="Text Box 93"/>
          <p:cNvSpPr txBox="1">
            <a:spLocks noChangeArrowheads="1"/>
          </p:cNvSpPr>
          <p:nvPr/>
        </p:nvSpPr>
        <p:spPr bwMode="auto">
          <a:xfrm>
            <a:off x="8932863" y="3503613"/>
            <a:ext cx="779462"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spcBef>
                <a:spcPct val="50000"/>
              </a:spcBef>
            </a:pPr>
            <a:r>
              <a:rPr lang="en-US" altLang="en-US" sz="2400" i="1" dirty="0">
                <a:solidFill>
                  <a:schemeClr val="bg1"/>
                </a:solidFill>
                <a:latin typeface="Times New Roman" panose="02020603050405020304" pitchFamily="18" charset="0"/>
              </a:rPr>
              <a:t>KL</a:t>
            </a:r>
          </a:p>
        </p:txBody>
      </p:sp>
      <p:sp>
        <p:nvSpPr>
          <p:cNvPr id="29713" name="Rectangle 86" descr="Wide downward diagonal"/>
          <p:cNvSpPr>
            <a:spLocks noChangeArrowheads="1"/>
          </p:cNvSpPr>
          <p:nvPr/>
        </p:nvSpPr>
        <p:spPr bwMode="auto">
          <a:xfrm>
            <a:off x="9510714" y="2160589"/>
            <a:ext cx="554037" cy="350837"/>
          </a:xfrm>
          <a:prstGeom prst="rect">
            <a:avLst/>
          </a:prstGeom>
          <a:pattFill prst="wdDnDiag">
            <a:fgClr>
              <a:schemeClr val="tx1"/>
            </a:fgClr>
            <a:bgClr>
              <a:schemeClr val="bg1"/>
            </a:bgClr>
          </a:pattFill>
          <a:ln w="25400">
            <a:solidFill>
              <a:schemeClr val="bg1"/>
            </a:solidFill>
            <a:miter lim="800000"/>
            <a:headEnd/>
            <a:tailEnd/>
          </a:ln>
        </p:spPr>
        <p:txBody>
          <a:bodyPr wrap="none" anchor="ct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endParaRPr lang="en-US" altLang="en-US" sz="2400">
              <a:solidFill>
                <a:schemeClr val="bg1"/>
              </a:solidFill>
              <a:latin typeface="Times New Roman" panose="02020603050405020304" pitchFamily="18" charset="0"/>
            </a:endParaRPr>
          </a:p>
        </p:txBody>
      </p:sp>
      <p:sp>
        <p:nvSpPr>
          <p:cNvPr id="29714" name="Rectangle 32"/>
          <p:cNvSpPr>
            <a:spLocks noChangeArrowheads="1"/>
          </p:cNvSpPr>
          <p:nvPr/>
        </p:nvSpPr>
        <p:spPr bwMode="auto">
          <a:xfrm>
            <a:off x="1717676" y="1563688"/>
            <a:ext cx="3851275"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r>
              <a:rPr lang="en-US" altLang="en-US" sz="2400">
                <a:solidFill>
                  <a:schemeClr val="bg1"/>
                </a:solidFill>
                <a:latin typeface="Times New Roman" panose="02020603050405020304" pitchFamily="18" charset="0"/>
              </a:rPr>
              <a:t>Set up equilibrium and solve similarly to Euler buckling derivation.</a:t>
            </a:r>
          </a:p>
          <a:p>
            <a:pPr algn="l" eaLnBrk="1" hangingPunct="1"/>
            <a:r>
              <a:rPr lang="en-US" altLang="en-US" sz="2400">
                <a:solidFill>
                  <a:schemeClr val="bg1"/>
                </a:solidFill>
                <a:latin typeface="Times New Roman" panose="02020603050405020304" pitchFamily="18" charset="0"/>
              </a:rPr>
              <a:t>Determine a “K-factor.”</a:t>
            </a:r>
          </a:p>
        </p:txBody>
      </p:sp>
      <p:sp>
        <p:nvSpPr>
          <p:cNvPr id="26" name="TextBox 25"/>
          <p:cNvSpPr txBox="1"/>
          <p:nvPr/>
        </p:nvSpPr>
        <p:spPr>
          <a:xfrm>
            <a:off x="2419351" y="525463"/>
            <a:ext cx="6869113" cy="819150"/>
          </a:xfrm>
          <a:prstGeom prst="rect">
            <a:avLst/>
          </a:prstGeom>
          <a:solidFill>
            <a:schemeClr val="tx1">
              <a:lumMod val="95000"/>
              <a:alpha val="62000"/>
            </a:schemeClr>
          </a:solidFill>
          <a:ln w="38100" cap="flat">
            <a:solidFill>
              <a:schemeClr val="bg1"/>
            </a:solidFill>
            <a:bevel/>
          </a:ln>
        </p:spPr>
        <p:txBody>
          <a:bodyPr anchor="ctr" anchorCtr="1"/>
          <a:lstStyle/>
          <a:p>
            <a:pPr algn="l" eaLnBrk="0" hangingPunct="0">
              <a:defRPr/>
            </a:pPr>
            <a:r>
              <a:rPr lang="en-US" sz="3600" b="1">
                <a:solidFill>
                  <a:schemeClr val="bg1"/>
                </a:solidFill>
                <a:latin typeface="Times New Roman" pitchFamily="18" charset="0"/>
                <a:cs typeface="Arial" charset="0"/>
              </a:rPr>
              <a:t>End Restraint</a:t>
            </a:r>
            <a:r>
              <a:rPr lang="en-US" sz="3600">
                <a:solidFill>
                  <a:schemeClr val="bg1"/>
                </a:solidFill>
                <a:latin typeface="Times New Roman" pitchFamily="18" charset="0"/>
                <a:cs typeface="Arial" charset="0"/>
              </a:rPr>
              <a:t> (Fixed)</a:t>
            </a:r>
          </a:p>
        </p:txBody>
      </p:sp>
      <p:sp>
        <p:nvSpPr>
          <p:cNvPr id="30" name="Slide Number Placeholder 29"/>
          <p:cNvSpPr>
            <a:spLocks noGrp="1"/>
          </p:cNvSpPr>
          <p:nvPr>
            <p:ph type="sldNum" sz="quarter" idx="11"/>
          </p:nvPr>
        </p:nvSpPr>
        <p:spPr/>
        <p:txBody>
          <a:bodyP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eaLnBrk="1" hangingPunct="1"/>
            <a:fld id="{0D80EC56-3E56-45AE-BC59-62AEB2AA229D}" type="slidenum">
              <a:rPr lang="en-US" altLang="en-US" sz="1200">
                <a:solidFill>
                  <a:srgbClr val="BCBCBC"/>
                </a:solidFill>
                <a:latin typeface="Times New Roman" panose="02020603050405020304" pitchFamily="18" charset="0"/>
              </a:rPr>
              <a:pPr eaLnBrk="1" hangingPunct="1"/>
              <a:t>26</a:t>
            </a:fld>
            <a:endParaRPr lang="en-US" altLang="en-US" sz="1200">
              <a:solidFill>
                <a:srgbClr val="BCBCBC"/>
              </a:solidFill>
              <a:latin typeface="Times New Roman" panose="02020603050405020304" pitchFamily="18" charset="0"/>
            </a:endParaRPr>
          </a:p>
        </p:txBody>
      </p:sp>
      <p:sp>
        <p:nvSpPr>
          <p:cNvPr id="33" name="Footer Placeholder 32"/>
          <p:cNvSpPr>
            <a:spLocks noGrp="1"/>
          </p:cNvSpPr>
          <p:nvPr>
            <p:ph type="ftr" sz="quarter" idx="10"/>
          </p:nvPr>
        </p:nvSpPr>
        <p:spPr/>
        <p:txBody>
          <a:bodyPr/>
          <a:lstStyle/>
          <a:p>
            <a:pPr>
              <a:defRPr/>
            </a:pPr>
            <a:r>
              <a:rPr lang="en-US"/>
              <a:t>Compression Theory</a:t>
            </a:r>
          </a:p>
        </p:txBody>
      </p:sp>
      <p:sp>
        <p:nvSpPr>
          <p:cNvPr id="29718" name="Line 55"/>
          <p:cNvSpPr>
            <a:spLocks noChangeShapeType="1"/>
          </p:cNvSpPr>
          <p:nvPr/>
        </p:nvSpPr>
        <p:spPr bwMode="auto">
          <a:xfrm>
            <a:off x="9415463" y="3186113"/>
            <a:ext cx="495300" cy="0"/>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rot="10800000" wrap="none"/>
          <a:lstStyle/>
          <a:p>
            <a:endParaRPr lang="en-US"/>
          </a:p>
        </p:txBody>
      </p:sp>
      <p:sp>
        <p:nvSpPr>
          <p:cNvPr id="29719" name="Line 57"/>
          <p:cNvSpPr>
            <a:spLocks noChangeShapeType="1"/>
          </p:cNvSpPr>
          <p:nvPr/>
        </p:nvSpPr>
        <p:spPr bwMode="auto">
          <a:xfrm>
            <a:off x="9410701" y="4448175"/>
            <a:ext cx="466725" cy="0"/>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rot="10800000" wrap="none"/>
          <a:lstStyle/>
          <a:p>
            <a:endParaRPr lang="en-US"/>
          </a:p>
        </p:txBody>
      </p:sp>
      <p:sp>
        <p:nvSpPr>
          <p:cNvPr id="29720" name="Line 30"/>
          <p:cNvSpPr>
            <a:spLocks noChangeShapeType="1"/>
          </p:cNvSpPr>
          <p:nvPr/>
        </p:nvSpPr>
        <p:spPr bwMode="auto">
          <a:xfrm>
            <a:off x="9791700" y="2509839"/>
            <a:ext cx="0" cy="2600325"/>
          </a:xfrm>
          <a:prstGeom prst="line">
            <a:avLst/>
          </a:prstGeom>
          <a:noFill/>
          <a:ln w="28575">
            <a:solidFill>
              <a:schemeClr val="bg1"/>
            </a:solidFill>
            <a:round/>
            <a:headEnd/>
            <a:tailEnd/>
          </a:ln>
          <a:extLst>
            <a:ext uri="{909E8E84-426E-40DD-AFC4-6F175D3DCCD1}">
              <a14:hiddenFill xmlns:a14="http://schemas.microsoft.com/office/drawing/2010/main">
                <a:noFill/>
              </a14:hiddenFill>
            </a:ext>
          </a:extLst>
        </p:spPr>
        <p:txBody>
          <a:bodyPr rot="10800000" wrap="none"/>
          <a:lstStyle/>
          <a:p>
            <a:endParaRPr lang="en-US"/>
          </a:p>
        </p:txBody>
      </p:sp>
      <p:sp>
        <p:nvSpPr>
          <p:cNvPr id="29721" name="Freeform 31"/>
          <p:cNvSpPr>
            <a:spLocks/>
          </p:cNvSpPr>
          <p:nvPr/>
        </p:nvSpPr>
        <p:spPr bwMode="auto">
          <a:xfrm>
            <a:off x="9790114" y="2500314"/>
            <a:ext cx="420687" cy="1290637"/>
          </a:xfrm>
          <a:custGeom>
            <a:avLst/>
            <a:gdLst>
              <a:gd name="T0" fmla="*/ 2519360 w 265"/>
              <a:gd name="T1" fmla="*/ 0 h 813"/>
              <a:gd name="T2" fmla="*/ 10080613 w 265"/>
              <a:gd name="T3" fmla="*/ 143648057 h 813"/>
              <a:gd name="T4" fmla="*/ 63003038 w 265"/>
              <a:gd name="T5" fmla="*/ 362902359 h 813"/>
              <a:gd name="T6" fmla="*/ 191531647 w 265"/>
              <a:gd name="T7" fmla="*/ 642638801 h 813"/>
              <a:gd name="T8" fmla="*/ 493950038 w 265"/>
              <a:gd name="T9" fmla="*/ 1103828010 h 813"/>
              <a:gd name="T10" fmla="*/ 637597980 w 265"/>
              <a:gd name="T11" fmla="*/ 1655741221 h 813"/>
              <a:gd name="T12" fmla="*/ 667839819 w 265"/>
              <a:gd name="T13" fmla="*/ 2048885444 h 813"/>
              <a:gd name="T14" fmla="*/ 0 60000 65536"/>
              <a:gd name="T15" fmla="*/ 0 60000 65536"/>
              <a:gd name="T16" fmla="*/ 0 60000 65536"/>
              <a:gd name="T17" fmla="*/ 0 60000 65536"/>
              <a:gd name="T18" fmla="*/ 0 60000 65536"/>
              <a:gd name="T19" fmla="*/ 0 60000 65536"/>
              <a:gd name="T20" fmla="*/ 0 60000 65536"/>
              <a:gd name="T21" fmla="*/ 0 w 265"/>
              <a:gd name="T22" fmla="*/ 0 h 813"/>
              <a:gd name="T23" fmla="*/ 265 w 265"/>
              <a:gd name="T24" fmla="*/ 813 h 81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65" h="813">
                <a:moveTo>
                  <a:pt x="1" y="0"/>
                </a:moveTo>
                <a:cubicBezTo>
                  <a:pt x="0" y="16"/>
                  <a:pt x="0" y="33"/>
                  <a:pt x="4" y="57"/>
                </a:cubicBezTo>
                <a:cubicBezTo>
                  <a:pt x="8" y="81"/>
                  <a:pt x="13" y="111"/>
                  <a:pt x="25" y="144"/>
                </a:cubicBezTo>
                <a:cubicBezTo>
                  <a:pt x="37" y="177"/>
                  <a:pt x="48" y="206"/>
                  <a:pt x="76" y="255"/>
                </a:cubicBezTo>
                <a:cubicBezTo>
                  <a:pt x="104" y="304"/>
                  <a:pt x="167" y="371"/>
                  <a:pt x="196" y="438"/>
                </a:cubicBezTo>
                <a:cubicBezTo>
                  <a:pt x="225" y="505"/>
                  <a:pt x="242" y="595"/>
                  <a:pt x="253" y="657"/>
                </a:cubicBezTo>
                <a:cubicBezTo>
                  <a:pt x="264" y="719"/>
                  <a:pt x="264" y="766"/>
                  <a:pt x="265" y="813"/>
                </a:cubicBezTo>
              </a:path>
            </a:pathLst>
          </a:custGeom>
          <a:noFill/>
          <a:ln w="28575" cap="flat" cmpd="sng">
            <a:solidFill>
              <a:schemeClr val="bg1"/>
            </a:solidFill>
            <a:prstDash val="dash"/>
            <a:round/>
            <a:headEnd/>
            <a:tailEnd/>
          </a:ln>
          <a:extLst>
            <a:ext uri="{909E8E84-426E-40DD-AFC4-6F175D3DCCD1}">
              <a14:hiddenFill xmlns:a14="http://schemas.microsoft.com/office/drawing/2010/main">
                <a:solidFill>
                  <a:srgbClr val="FFFFFF"/>
                </a:solidFill>
              </a14:hiddenFill>
            </a:ext>
          </a:extLst>
        </p:spPr>
        <p:txBody>
          <a:bodyPr rot="10800000" wrap="none"/>
          <a:lstStyle/>
          <a:p>
            <a:endParaRPr lang="en-US"/>
          </a:p>
        </p:txBody>
      </p:sp>
      <p:sp>
        <p:nvSpPr>
          <p:cNvPr id="29722" name="Freeform 33"/>
          <p:cNvSpPr>
            <a:spLocks/>
          </p:cNvSpPr>
          <p:nvPr/>
        </p:nvSpPr>
        <p:spPr bwMode="auto">
          <a:xfrm flipV="1">
            <a:off x="9790114" y="3795714"/>
            <a:ext cx="420687" cy="1290637"/>
          </a:xfrm>
          <a:custGeom>
            <a:avLst/>
            <a:gdLst>
              <a:gd name="T0" fmla="*/ 2519360 w 265"/>
              <a:gd name="T1" fmla="*/ 0 h 813"/>
              <a:gd name="T2" fmla="*/ 10080613 w 265"/>
              <a:gd name="T3" fmla="*/ 143648057 h 813"/>
              <a:gd name="T4" fmla="*/ 63003038 w 265"/>
              <a:gd name="T5" fmla="*/ 362902359 h 813"/>
              <a:gd name="T6" fmla="*/ 191531647 w 265"/>
              <a:gd name="T7" fmla="*/ 642638801 h 813"/>
              <a:gd name="T8" fmla="*/ 493950038 w 265"/>
              <a:gd name="T9" fmla="*/ 1103828010 h 813"/>
              <a:gd name="T10" fmla="*/ 637597980 w 265"/>
              <a:gd name="T11" fmla="*/ 1655741221 h 813"/>
              <a:gd name="T12" fmla="*/ 667839819 w 265"/>
              <a:gd name="T13" fmla="*/ 2048885444 h 813"/>
              <a:gd name="T14" fmla="*/ 0 60000 65536"/>
              <a:gd name="T15" fmla="*/ 0 60000 65536"/>
              <a:gd name="T16" fmla="*/ 0 60000 65536"/>
              <a:gd name="T17" fmla="*/ 0 60000 65536"/>
              <a:gd name="T18" fmla="*/ 0 60000 65536"/>
              <a:gd name="T19" fmla="*/ 0 60000 65536"/>
              <a:gd name="T20" fmla="*/ 0 60000 65536"/>
              <a:gd name="T21" fmla="*/ 0 w 265"/>
              <a:gd name="T22" fmla="*/ 0 h 813"/>
              <a:gd name="T23" fmla="*/ 265 w 265"/>
              <a:gd name="T24" fmla="*/ 813 h 81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65" h="813">
                <a:moveTo>
                  <a:pt x="1" y="0"/>
                </a:moveTo>
                <a:cubicBezTo>
                  <a:pt x="0" y="16"/>
                  <a:pt x="0" y="33"/>
                  <a:pt x="4" y="57"/>
                </a:cubicBezTo>
                <a:cubicBezTo>
                  <a:pt x="8" y="81"/>
                  <a:pt x="13" y="111"/>
                  <a:pt x="25" y="144"/>
                </a:cubicBezTo>
                <a:cubicBezTo>
                  <a:pt x="37" y="177"/>
                  <a:pt x="48" y="206"/>
                  <a:pt x="76" y="255"/>
                </a:cubicBezTo>
                <a:cubicBezTo>
                  <a:pt x="104" y="304"/>
                  <a:pt x="167" y="371"/>
                  <a:pt x="196" y="438"/>
                </a:cubicBezTo>
                <a:cubicBezTo>
                  <a:pt x="225" y="505"/>
                  <a:pt x="242" y="595"/>
                  <a:pt x="253" y="657"/>
                </a:cubicBezTo>
                <a:cubicBezTo>
                  <a:pt x="264" y="719"/>
                  <a:pt x="264" y="766"/>
                  <a:pt x="265" y="813"/>
                </a:cubicBezTo>
              </a:path>
            </a:pathLst>
          </a:custGeom>
          <a:noFill/>
          <a:ln w="28575" cap="flat" cmpd="sng">
            <a:solidFill>
              <a:schemeClr val="bg1"/>
            </a:solidFill>
            <a:prstDash val="dash"/>
            <a:round/>
            <a:headEnd/>
            <a:tailEnd/>
          </a:ln>
          <a:extLst>
            <a:ext uri="{909E8E84-426E-40DD-AFC4-6F175D3DCCD1}">
              <a14:hiddenFill xmlns:a14="http://schemas.microsoft.com/office/drawing/2010/main">
                <a:solidFill>
                  <a:srgbClr val="FFFFFF"/>
                </a:solidFill>
              </a14:hiddenFill>
            </a:ext>
          </a:extLst>
        </p:spPr>
        <p:txBody>
          <a:bodyPr rot="10800000" wrap="none"/>
          <a:lstStyle/>
          <a:p>
            <a:endParaRPr lang="en-US"/>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3529014" y="3090863"/>
            <a:ext cx="4476750" cy="1225550"/>
          </a:xfrm>
          <a:prstGeom prst="rect">
            <a:avLst/>
          </a:prstGeom>
          <a:solidFill>
            <a:schemeClr val="tx1">
              <a:lumMod val="95000"/>
              <a:alpha val="62000"/>
            </a:schemeClr>
          </a:solidFill>
          <a:ln w="38100" cap="flat">
            <a:solidFill>
              <a:schemeClr val="bg1"/>
            </a:solidFill>
            <a:bevel/>
          </a:ln>
        </p:spPr>
        <p:txBody>
          <a:bodyPr anchor="ctr" anchorCtr="1">
            <a:spAutoFit/>
          </a:bodyPr>
          <a:lstStyle/>
          <a:p>
            <a:pPr algn="l">
              <a:defRPr/>
            </a:pPr>
            <a:r>
              <a:rPr lang="en-US" sz="2400" dirty="0">
                <a:solidFill>
                  <a:schemeClr val="bg1"/>
                </a:solidFill>
                <a:latin typeface="Times New Roman" pitchFamily="18" charset="0"/>
                <a:cs typeface="Arial" charset="0"/>
              </a:rPr>
              <a:t>Length of equivalent pin ended column with similar elastic buckling load,</a:t>
            </a:r>
          </a:p>
        </p:txBody>
      </p:sp>
      <p:sp>
        <p:nvSpPr>
          <p:cNvPr id="30723" name="TextBox 28"/>
          <p:cNvSpPr txBox="1">
            <a:spLocks noChangeArrowheads="1"/>
          </p:cNvSpPr>
          <p:nvPr/>
        </p:nvSpPr>
        <p:spPr bwMode="auto">
          <a:xfrm>
            <a:off x="3529014" y="1903414"/>
            <a:ext cx="3805237" cy="915987"/>
          </a:xfrm>
          <a:prstGeom prst="rect">
            <a:avLst/>
          </a:prstGeom>
          <a:solidFill>
            <a:srgbClr val="F2F2F2">
              <a:alpha val="61960"/>
            </a:srgbClr>
          </a:solidFill>
          <a:ln w="38100">
            <a:solidFill>
              <a:schemeClr val="bg1"/>
            </a:solidFill>
            <a:bevel/>
            <a:headEnd/>
            <a:tailEnd/>
          </a:ln>
        </p:spPr>
        <p:txBody>
          <a:bodyPr anchor="ctr" anchorCtr="1"/>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r>
              <a:rPr lang="en-US" altLang="en-US" sz="2800">
                <a:solidFill>
                  <a:schemeClr val="bg1"/>
                </a:solidFill>
                <a:latin typeface="Times New Roman" panose="02020603050405020304" pitchFamily="18" charset="0"/>
              </a:rPr>
              <a:t>Effective Length = </a:t>
            </a:r>
            <a:r>
              <a:rPr lang="en-US" altLang="en-US" sz="2800" i="1">
                <a:solidFill>
                  <a:schemeClr val="bg1"/>
                </a:solidFill>
                <a:latin typeface="Times New Roman" panose="02020603050405020304" pitchFamily="18" charset="0"/>
              </a:rPr>
              <a:t>KL</a:t>
            </a:r>
          </a:p>
        </p:txBody>
      </p:sp>
      <p:sp>
        <p:nvSpPr>
          <p:cNvPr id="5" name="TextBox 4"/>
          <p:cNvSpPr txBox="1"/>
          <p:nvPr/>
        </p:nvSpPr>
        <p:spPr>
          <a:xfrm>
            <a:off x="2419351" y="525463"/>
            <a:ext cx="6869113" cy="819150"/>
          </a:xfrm>
          <a:prstGeom prst="rect">
            <a:avLst/>
          </a:prstGeom>
          <a:solidFill>
            <a:schemeClr val="tx1">
              <a:lumMod val="95000"/>
              <a:alpha val="62000"/>
            </a:schemeClr>
          </a:solidFill>
          <a:ln w="38100" cap="flat">
            <a:solidFill>
              <a:schemeClr val="bg1"/>
            </a:solidFill>
            <a:bevel/>
          </a:ln>
        </p:spPr>
        <p:txBody>
          <a:bodyPr anchor="ctr" anchorCtr="1"/>
          <a:lstStyle/>
          <a:p>
            <a:pPr algn="l" eaLnBrk="0" hangingPunct="0">
              <a:defRPr/>
            </a:pPr>
            <a:r>
              <a:rPr lang="en-US" sz="3600" b="1">
                <a:solidFill>
                  <a:schemeClr val="bg1"/>
                </a:solidFill>
                <a:latin typeface="Times New Roman" pitchFamily="18" charset="0"/>
                <a:cs typeface="Arial" charset="0"/>
              </a:rPr>
              <a:t>End Restraint</a:t>
            </a:r>
            <a:r>
              <a:rPr lang="en-US" sz="3600">
                <a:solidFill>
                  <a:schemeClr val="bg1"/>
                </a:solidFill>
                <a:latin typeface="Times New Roman" pitchFamily="18" charset="0"/>
                <a:cs typeface="Arial" charset="0"/>
              </a:rPr>
              <a:t> (Fixed)</a:t>
            </a:r>
          </a:p>
        </p:txBody>
      </p:sp>
      <p:sp>
        <p:nvSpPr>
          <p:cNvPr id="6" name="TextBox 5"/>
          <p:cNvSpPr txBox="1"/>
          <p:nvPr/>
        </p:nvSpPr>
        <p:spPr>
          <a:xfrm>
            <a:off x="3529014" y="4726773"/>
            <a:ext cx="4437063" cy="860425"/>
          </a:xfrm>
          <a:prstGeom prst="rect">
            <a:avLst/>
          </a:prstGeom>
          <a:solidFill>
            <a:schemeClr val="tx1">
              <a:lumMod val="95000"/>
              <a:alpha val="62000"/>
            </a:schemeClr>
          </a:solidFill>
          <a:ln w="38100" cap="flat">
            <a:solidFill>
              <a:schemeClr val="bg1"/>
            </a:solidFill>
            <a:bevel/>
          </a:ln>
        </p:spPr>
        <p:txBody>
          <a:bodyPr anchor="ctr" anchorCtr="1">
            <a:spAutoFit/>
          </a:bodyPr>
          <a:lstStyle/>
          <a:p>
            <a:pPr algn="l">
              <a:defRPr/>
            </a:pPr>
            <a:r>
              <a:rPr lang="en-US" sz="2400" dirty="0">
                <a:solidFill>
                  <a:schemeClr val="bg1"/>
                </a:solidFill>
                <a:latin typeface="Times New Roman" pitchFamily="18" charset="0"/>
                <a:cs typeface="Arial" charset="0"/>
              </a:rPr>
              <a:t>Distance between points of inflection in the buckled shape.</a:t>
            </a:r>
          </a:p>
        </p:txBody>
      </p:sp>
      <p:sp>
        <p:nvSpPr>
          <p:cNvPr id="7" name="Slide Number Placeholder 6"/>
          <p:cNvSpPr>
            <a:spLocks noGrp="1"/>
          </p:cNvSpPr>
          <p:nvPr>
            <p:ph type="sldNum" sz="quarter" idx="11"/>
          </p:nvPr>
        </p:nvSpPr>
        <p:spPr/>
        <p:txBody>
          <a:bodyP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eaLnBrk="1" hangingPunct="1"/>
            <a:fld id="{35A7F202-1CAD-446A-A257-D0195001341E}" type="slidenum">
              <a:rPr lang="en-US" altLang="en-US" sz="1200">
                <a:solidFill>
                  <a:srgbClr val="BCBCBC"/>
                </a:solidFill>
                <a:latin typeface="Times New Roman" panose="02020603050405020304" pitchFamily="18" charset="0"/>
              </a:rPr>
              <a:pPr eaLnBrk="1" hangingPunct="1"/>
              <a:t>27</a:t>
            </a:fld>
            <a:endParaRPr lang="en-US" altLang="en-US" sz="1200">
              <a:solidFill>
                <a:srgbClr val="BCBCBC"/>
              </a:solidFill>
              <a:latin typeface="Times New Roman" panose="02020603050405020304" pitchFamily="18" charset="0"/>
            </a:endParaRPr>
          </a:p>
        </p:txBody>
      </p:sp>
      <p:sp>
        <p:nvSpPr>
          <p:cNvPr id="8" name="Footer Placeholder 7"/>
          <p:cNvSpPr>
            <a:spLocks noGrp="1"/>
          </p:cNvSpPr>
          <p:nvPr>
            <p:ph type="ftr" sz="quarter" idx="10"/>
          </p:nvPr>
        </p:nvSpPr>
        <p:spPr/>
        <p:txBody>
          <a:bodyPr/>
          <a:lstStyle/>
          <a:p>
            <a:pPr>
              <a:defRPr/>
            </a:pPr>
            <a:r>
              <a:rPr lang="en-US"/>
              <a:t>Compression Theory</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extBox 28"/>
          <p:cNvSpPr txBox="1">
            <a:spLocks noChangeArrowheads="1"/>
          </p:cNvSpPr>
          <p:nvPr/>
        </p:nvSpPr>
        <p:spPr bwMode="auto">
          <a:xfrm>
            <a:off x="1970088" y="1309688"/>
            <a:ext cx="8140700" cy="3160712"/>
          </a:xfrm>
          <a:prstGeom prst="rect">
            <a:avLst/>
          </a:prstGeom>
          <a:solidFill>
            <a:schemeClr val="tx1"/>
          </a:solidFill>
          <a:ln w="38100">
            <a:solidFill>
              <a:schemeClr val="bg1"/>
            </a:solidFill>
            <a:bevel/>
            <a:headEnd/>
            <a:tailEnd/>
          </a:ln>
        </p:spPr>
        <p:txBody>
          <a:bodyPr anchor="ctr" anchorCtr="1"/>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a:r>
              <a:rPr lang="en-US" altLang="en-US" sz="3600">
                <a:solidFill>
                  <a:srgbClr val="FF0000"/>
                </a:solidFill>
                <a:latin typeface="Times New Roman" panose="02020603050405020304" pitchFamily="18" charset="0"/>
              </a:rPr>
              <a:t>Handout on </a:t>
            </a:r>
            <a:r>
              <a:rPr lang="en-US" altLang="en-US" sz="3600" i="1">
                <a:solidFill>
                  <a:srgbClr val="FF0000"/>
                </a:solidFill>
                <a:latin typeface="Times New Roman" panose="02020603050405020304" pitchFamily="18" charset="0"/>
              </a:rPr>
              <a:t>K</a:t>
            </a:r>
            <a:r>
              <a:rPr lang="en-US" altLang="en-US" sz="3600">
                <a:solidFill>
                  <a:srgbClr val="FF0000"/>
                </a:solidFill>
                <a:latin typeface="Times New Roman" panose="02020603050405020304" pitchFamily="18" charset="0"/>
              </a:rPr>
              <a:t>-factors</a:t>
            </a:r>
          </a:p>
          <a:p>
            <a:pPr algn="l"/>
            <a:r>
              <a:rPr lang="en-US" altLang="en-US" sz="3600">
                <a:solidFill>
                  <a:srgbClr val="FF0000"/>
                </a:solidFill>
                <a:latin typeface="Times New Roman" panose="02020603050405020304" pitchFamily="18" charset="0"/>
              </a:rPr>
              <a:t>EquivalentLength.pdf</a:t>
            </a:r>
          </a:p>
        </p:txBody>
      </p:sp>
      <p:grpSp>
        <p:nvGrpSpPr>
          <p:cNvPr id="31747" name="Group 2"/>
          <p:cNvGrpSpPr>
            <a:grpSpLocks/>
          </p:cNvGrpSpPr>
          <p:nvPr/>
        </p:nvGrpSpPr>
        <p:grpSpPr bwMode="auto">
          <a:xfrm>
            <a:off x="6940550" y="3505200"/>
            <a:ext cx="3727450" cy="3352800"/>
            <a:chOff x="762000" y="217371"/>
            <a:chExt cx="8077199" cy="6412029"/>
          </a:xfrm>
        </p:grpSpPr>
        <p:sp>
          <p:nvSpPr>
            <p:cNvPr id="31750" name="laptop"/>
            <p:cNvSpPr>
              <a:spLocks noEditPoints="1" noChangeArrowheads="1"/>
            </p:cNvSpPr>
            <p:nvPr/>
          </p:nvSpPr>
          <p:spPr bwMode="auto">
            <a:xfrm>
              <a:off x="825944" y="217371"/>
              <a:ext cx="8013255" cy="6031029"/>
            </a:xfrm>
            <a:custGeom>
              <a:avLst/>
              <a:gdLst>
                <a:gd name="T0" fmla="*/ 2147483647 w 21600"/>
                <a:gd name="T1" fmla="*/ 0 h 21600"/>
                <a:gd name="T2" fmla="*/ 2147483647 w 21600"/>
                <a:gd name="T3" fmla="*/ 2147483647 h 21600"/>
                <a:gd name="T4" fmla="*/ 2147483647 w 21600"/>
                <a:gd name="T5" fmla="*/ 0 h 21600"/>
                <a:gd name="T6" fmla="*/ 2147483647 w 21600"/>
                <a:gd name="T7" fmla="*/ 2147483647 h 21600"/>
                <a:gd name="T8" fmla="*/ 2147483647 w 21600"/>
                <a:gd name="T9" fmla="*/ 0 h 21600"/>
                <a:gd name="T10" fmla="*/ 2147483647 w 21600"/>
                <a:gd name="T11" fmla="*/ 2147483647 h 21600"/>
                <a:gd name="T12" fmla="*/ 0 w 21600"/>
                <a:gd name="T13" fmla="*/ 2147483647 h 21600"/>
                <a:gd name="T14" fmla="*/ 2147483647 w 21600"/>
                <a:gd name="T15" fmla="*/ 2147483647 h 21600"/>
                <a:gd name="T16" fmla="*/ 0 60000 65536"/>
                <a:gd name="T17" fmla="*/ 0 60000 65536"/>
                <a:gd name="T18" fmla="*/ 0 60000 65536"/>
                <a:gd name="T19" fmla="*/ 0 60000 65536"/>
                <a:gd name="T20" fmla="*/ 0 60000 65536"/>
                <a:gd name="T21" fmla="*/ 0 60000 65536"/>
                <a:gd name="T22" fmla="*/ 0 60000 65536"/>
                <a:gd name="T23" fmla="*/ 0 60000 65536"/>
                <a:gd name="T24" fmla="*/ 4445 w 21600"/>
                <a:gd name="T25" fmla="*/ 1858 h 21600"/>
                <a:gd name="T26" fmla="*/ 17311 w 21600"/>
                <a:gd name="T27" fmla="*/ 12323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extrusionOk="0">
                  <a:moveTo>
                    <a:pt x="3362" y="0"/>
                  </a:moveTo>
                  <a:lnTo>
                    <a:pt x="18327" y="0"/>
                  </a:lnTo>
                  <a:lnTo>
                    <a:pt x="18327" y="14347"/>
                  </a:lnTo>
                  <a:lnTo>
                    <a:pt x="3362" y="14347"/>
                  </a:lnTo>
                  <a:lnTo>
                    <a:pt x="3362" y="0"/>
                  </a:lnTo>
                  <a:close/>
                </a:path>
                <a:path w="21600" h="21600" extrusionOk="0">
                  <a:moveTo>
                    <a:pt x="3340" y="15068"/>
                  </a:moveTo>
                  <a:lnTo>
                    <a:pt x="0" y="19877"/>
                  </a:lnTo>
                  <a:lnTo>
                    <a:pt x="21600" y="19877"/>
                  </a:lnTo>
                  <a:lnTo>
                    <a:pt x="18327" y="15068"/>
                  </a:lnTo>
                  <a:lnTo>
                    <a:pt x="3340" y="15068"/>
                  </a:lnTo>
                  <a:close/>
                </a:path>
                <a:path w="21600" h="21600" extrusionOk="0">
                  <a:moveTo>
                    <a:pt x="0" y="19877"/>
                  </a:moveTo>
                  <a:lnTo>
                    <a:pt x="0" y="21600"/>
                  </a:lnTo>
                  <a:lnTo>
                    <a:pt x="21600" y="21600"/>
                  </a:lnTo>
                  <a:lnTo>
                    <a:pt x="21600" y="19877"/>
                  </a:lnTo>
                  <a:lnTo>
                    <a:pt x="0" y="19877"/>
                  </a:lnTo>
                  <a:close/>
                </a:path>
                <a:path w="21600" h="21600" extrusionOk="0">
                  <a:moveTo>
                    <a:pt x="4186" y="1523"/>
                  </a:moveTo>
                  <a:lnTo>
                    <a:pt x="17547" y="1523"/>
                  </a:lnTo>
                  <a:lnTo>
                    <a:pt x="17547" y="12744"/>
                  </a:lnTo>
                  <a:lnTo>
                    <a:pt x="4186" y="12744"/>
                  </a:lnTo>
                  <a:lnTo>
                    <a:pt x="4186" y="1523"/>
                  </a:lnTo>
                  <a:close/>
                </a:path>
                <a:path w="21600" h="21600" extrusionOk="0">
                  <a:moveTo>
                    <a:pt x="3318" y="15549"/>
                  </a:moveTo>
                  <a:lnTo>
                    <a:pt x="2917" y="16110"/>
                  </a:lnTo>
                  <a:lnTo>
                    <a:pt x="18727" y="16110"/>
                  </a:lnTo>
                  <a:lnTo>
                    <a:pt x="18327" y="15549"/>
                  </a:lnTo>
                  <a:lnTo>
                    <a:pt x="3318" y="15549"/>
                  </a:lnTo>
                  <a:close/>
                </a:path>
                <a:path w="21600" h="21600" extrusionOk="0">
                  <a:moveTo>
                    <a:pt x="6213" y="18314"/>
                  </a:moveTo>
                  <a:lnTo>
                    <a:pt x="5946" y="18875"/>
                  </a:lnTo>
                  <a:lnTo>
                    <a:pt x="15766" y="18875"/>
                  </a:lnTo>
                  <a:lnTo>
                    <a:pt x="15499" y="18314"/>
                  </a:lnTo>
                  <a:lnTo>
                    <a:pt x="6213" y="18314"/>
                  </a:lnTo>
                  <a:close/>
                </a:path>
                <a:path w="21600" h="21600" extrusionOk="0">
                  <a:moveTo>
                    <a:pt x="2828" y="16471"/>
                  </a:moveTo>
                  <a:lnTo>
                    <a:pt x="2405" y="17072"/>
                  </a:lnTo>
                  <a:lnTo>
                    <a:pt x="19284" y="17072"/>
                  </a:lnTo>
                  <a:lnTo>
                    <a:pt x="18839" y="16471"/>
                  </a:lnTo>
                  <a:lnTo>
                    <a:pt x="2828" y="16471"/>
                  </a:lnTo>
                  <a:close/>
                </a:path>
                <a:path w="21600" h="21600" extrusionOk="0">
                  <a:moveTo>
                    <a:pt x="2316" y="17352"/>
                  </a:moveTo>
                  <a:lnTo>
                    <a:pt x="1871" y="17953"/>
                  </a:lnTo>
                  <a:lnTo>
                    <a:pt x="19863" y="17953"/>
                  </a:lnTo>
                  <a:lnTo>
                    <a:pt x="19395" y="17352"/>
                  </a:lnTo>
                  <a:lnTo>
                    <a:pt x="2316" y="17352"/>
                  </a:lnTo>
                  <a:close/>
                </a:path>
              </a:pathLst>
            </a:custGeom>
            <a:solidFill>
              <a:srgbClr val="C0C0C0"/>
            </a:solidFill>
            <a:ln w="9525">
              <a:solidFill>
                <a:srgbClr val="000000"/>
              </a:solidFill>
              <a:miter lim="800000"/>
              <a:headEnd/>
              <a:tailEnd/>
            </a:ln>
          </p:spPr>
          <p:txBody>
            <a:bodyPr/>
            <a:lstStyle/>
            <a:p>
              <a:endParaRPr lang="en-US"/>
            </a:p>
          </p:txBody>
        </p:sp>
        <p:pic>
          <p:nvPicPr>
            <p:cNvPr id="31751" name="Picture 4" descr="C:\Documents and Settings\David Fortin\Local Settings\Temporary Internet Files\Content.IE5\CDA7ST6F\MCj04338290000[1].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2000" y="457200"/>
              <a:ext cx="6172200" cy="6172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6" name="Slide Number Placeholder 5"/>
          <p:cNvSpPr>
            <a:spLocks noGrp="1"/>
          </p:cNvSpPr>
          <p:nvPr>
            <p:ph type="sldNum" sz="quarter" idx="11"/>
          </p:nvPr>
        </p:nvSpPr>
        <p:spPr/>
        <p:txBody>
          <a:bodyP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eaLnBrk="1" hangingPunct="1"/>
            <a:fld id="{B3316E18-21A9-427B-8974-515E0B989103}" type="slidenum">
              <a:rPr lang="en-US" altLang="en-US" sz="1200">
                <a:solidFill>
                  <a:srgbClr val="BCBCBC"/>
                </a:solidFill>
                <a:latin typeface="Times New Roman" panose="02020603050405020304" pitchFamily="18" charset="0"/>
              </a:rPr>
              <a:pPr eaLnBrk="1" hangingPunct="1"/>
              <a:t>28</a:t>
            </a:fld>
            <a:endParaRPr lang="en-US" altLang="en-US" sz="1200">
              <a:solidFill>
                <a:srgbClr val="BCBCBC"/>
              </a:solidFill>
              <a:latin typeface="Times New Roman" panose="02020603050405020304" pitchFamily="18" charset="0"/>
            </a:endParaRPr>
          </a:p>
        </p:txBody>
      </p:sp>
      <p:sp>
        <p:nvSpPr>
          <p:cNvPr id="7" name="Footer Placeholder 6"/>
          <p:cNvSpPr>
            <a:spLocks noGrp="1"/>
          </p:cNvSpPr>
          <p:nvPr>
            <p:ph type="ftr" sz="quarter" idx="10"/>
          </p:nvPr>
        </p:nvSpPr>
        <p:spPr/>
        <p:txBody>
          <a:bodyPr/>
          <a:lstStyle/>
          <a:p>
            <a:pPr>
              <a:defRPr/>
            </a:pPr>
            <a:r>
              <a:rPr lang="en-US"/>
              <a:t>Compression Theory</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TextBox 24"/>
          <p:cNvSpPr txBox="1">
            <a:spLocks noChangeArrowheads="1"/>
          </p:cNvSpPr>
          <p:nvPr/>
        </p:nvSpPr>
        <p:spPr bwMode="auto">
          <a:xfrm>
            <a:off x="2689226" y="1666875"/>
            <a:ext cx="7273925" cy="4349750"/>
          </a:xfrm>
          <a:prstGeom prst="rect">
            <a:avLst/>
          </a:prstGeom>
          <a:solidFill>
            <a:schemeClr val="tx1"/>
          </a:solidFill>
          <a:ln w="38100">
            <a:solidFill>
              <a:schemeClr val="bg1"/>
            </a:solidFill>
            <a:bevel/>
            <a:headEnd/>
            <a:tailEnd/>
          </a:ln>
        </p:spPr>
        <p:txBody>
          <a:bodyPr anchor="ctr" anchorCtr="1"/>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endParaRPr lang="en-US" altLang="en-US" sz="2400">
              <a:solidFill>
                <a:schemeClr val="bg1"/>
              </a:solidFill>
              <a:latin typeface="Times New Roman" panose="02020603050405020304" pitchFamily="18" charset="0"/>
            </a:endParaRPr>
          </a:p>
        </p:txBody>
      </p:sp>
      <p:sp>
        <p:nvSpPr>
          <p:cNvPr id="32771" name="Text Box 8"/>
          <p:cNvSpPr txBox="1">
            <a:spLocks noChangeArrowheads="1"/>
          </p:cNvSpPr>
          <p:nvPr/>
        </p:nvSpPr>
        <p:spPr bwMode="auto">
          <a:xfrm>
            <a:off x="3278189" y="2419351"/>
            <a:ext cx="2243137"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spcBef>
                <a:spcPct val="50000"/>
              </a:spcBef>
            </a:pPr>
            <a:r>
              <a:rPr lang="en-US" altLang="en-US" sz="2400" i="1">
                <a:solidFill>
                  <a:schemeClr val="bg1"/>
                </a:solidFill>
                <a:latin typeface="Times New Roman" panose="02020603050405020304" pitchFamily="18" charset="0"/>
              </a:rPr>
              <a:t>F</a:t>
            </a:r>
            <a:r>
              <a:rPr lang="en-US" altLang="en-US" sz="2400" i="1" baseline="-25000">
                <a:solidFill>
                  <a:schemeClr val="bg1"/>
                </a:solidFill>
                <a:latin typeface="Times New Roman" panose="02020603050405020304" pitchFamily="18" charset="0"/>
              </a:rPr>
              <a:t>y</a:t>
            </a:r>
          </a:p>
        </p:txBody>
      </p:sp>
      <p:sp>
        <p:nvSpPr>
          <p:cNvPr id="32772" name="Text Box 11"/>
          <p:cNvSpPr txBox="1">
            <a:spLocks noChangeArrowheads="1"/>
          </p:cNvSpPr>
          <p:nvPr/>
        </p:nvSpPr>
        <p:spPr bwMode="auto">
          <a:xfrm>
            <a:off x="6108700" y="3333751"/>
            <a:ext cx="2897188"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spcBef>
                <a:spcPct val="50000"/>
              </a:spcBef>
            </a:pPr>
            <a:r>
              <a:rPr lang="en-US" altLang="en-US" sz="2400" i="1">
                <a:solidFill>
                  <a:schemeClr val="bg1"/>
                </a:solidFill>
                <a:latin typeface="Times New Roman" panose="02020603050405020304" pitchFamily="18" charset="0"/>
              </a:rPr>
              <a:t>E</a:t>
            </a:r>
            <a:r>
              <a:rPr lang="en-US" altLang="en-US" sz="2400" i="1" baseline="-25000">
                <a:solidFill>
                  <a:schemeClr val="bg1"/>
                </a:solidFill>
                <a:latin typeface="Times New Roman" panose="02020603050405020304" pitchFamily="18" charset="0"/>
              </a:rPr>
              <a:t>T</a:t>
            </a:r>
            <a:r>
              <a:rPr lang="en-US" altLang="en-US" sz="2400">
                <a:solidFill>
                  <a:schemeClr val="bg1"/>
                </a:solidFill>
                <a:latin typeface="Times New Roman" panose="02020603050405020304" pitchFamily="18" charset="0"/>
              </a:rPr>
              <a:t>= Tangent Modulus</a:t>
            </a:r>
          </a:p>
        </p:txBody>
      </p:sp>
      <p:sp>
        <p:nvSpPr>
          <p:cNvPr id="32773" name="Text Box 12"/>
          <p:cNvSpPr txBox="1">
            <a:spLocks noChangeArrowheads="1"/>
          </p:cNvSpPr>
          <p:nvPr/>
        </p:nvSpPr>
        <p:spPr bwMode="auto">
          <a:xfrm>
            <a:off x="4340225" y="4160838"/>
            <a:ext cx="413385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spcBef>
                <a:spcPct val="50000"/>
              </a:spcBef>
            </a:pPr>
            <a:r>
              <a:rPr lang="en-US" altLang="en-US" sz="2400" i="1">
                <a:solidFill>
                  <a:schemeClr val="bg1"/>
                </a:solidFill>
                <a:latin typeface="Times New Roman" panose="02020603050405020304" pitchFamily="18" charset="0"/>
              </a:rPr>
              <a:t>E</a:t>
            </a:r>
          </a:p>
        </p:txBody>
      </p:sp>
      <p:sp>
        <p:nvSpPr>
          <p:cNvPr id="32774" name="Line 15"/>
          <p:cNvSpPr>
            <a:spLocks noChangeShapeType="1"/>
          </p:cNvSpPr>
          <p:nvPr/>
        </p:nvSpPr>
        <p:spPr bwMode="auto">
          <a:xfrm flipH="1" flipV="1">
            <a:off x="5453063" y="3148013"/>
            <a:ext cx="704850" cy="373062"/>
          </a:xfrm>
          <a:prstGeom prst="line">
            <a:avLst/>
          </a:prstGeom>
          <a:noFill/>
          <a:ln w="28575">
            <a:solidFill>
              <a:schemeClr val="bg1"/>
            </a:solidFill>
            <a:round/>
            <a:headEnd/>
            <a:tailEnd type="arrow" w="med" len="med"/>
          </a:ln>
          <a:extLst>
            <a:ext uri="{909E8E84-426E-40DD-AFC4-6F175D3DCCD1}">
              <a14:hiddenFill xmlns:a14="http://schemas.microsoft.com/office/drawing/2010/main">
                <a:noFill/>
              </a14:hiddenFill>
            </a:ext>
          </a:extLst>
        </p:spPr>
        <p:txBody>
          <a:bodyPr/>
          <a:lstStyle/>
          <a:p>
            <a:endParaRPr lang="en-US"/>
          </a:p>
        </p:txBody>
      </p:sp>
      <p:sp>
        <p:nvSpPr>
          <p:cNvPr id="32775" name="Line 18"/>
          <p:cNvSpPr>
            <a:spLocks noChangeShapeType="1"/>
          </p:cNvSpPr>
          <p:nvPr/>
        </p:nvSpPr>
        <p:spPr bwMode="auto">
          <a:xfrm flipV="1">
            <a:off x="3868739" y="2743200"/>
            <a:ext cx="828675" cy="0"/>
          </a:xfrm>
          <a:prstGeom prst="line">
            <a:avLst/>
          </a:prstGeom>
          <a:noFill/>
          <a:ln w="19050">
            <a:solidFill>
              <a:schemeClr val="bg1"/>
            </a:solidFill>
            <a:prstDash val="dash"/>
            <a:round/>
            <a:headEnd/>
            <a:tailEnd/>
          </a:ln>
          <a:extLst>
            <a:ext uri="{909E8E84-426E-40DD-AFC4-6F175D3DCCD1}">
              <a14:hiddenFill xmlns:a14="http://schemas.microsoft.com/office/drawing/2010/main">
                <a:noFill/>
              </a14:hiddenFill>
            </a:ext>
          </a:extLst>
        </p:spPr>
        <p:txBody>
          <a:bodyPr/>
          <a:lstStyle/>
          <a:p>
            <a:endParaRPr lang="en-US"/>
          </a:p>
        </p:txBody>
      </p:sp>
      <p:sp>
        <p:nvSpPr>
          <p:cNvPr id="32776" name="Line 19"/>
          <p:cNvSpPr>
            <a:spLocks noChangeShapeType="1"/>
          </p:cNvSpPr>
          <p:nvPr/>
        </p:nvSpPr>
        <p:spPr bwMode="auto">
          <a:xfrm>
            <a:off x="3868739" y="4043363"/>
            <a:ext cx="471487" cy="0"/>
          </a:xfrm>
          <a:prstGeom prst="line">
            <a:avLst/>
          </a:prstGeom>
          <a:noFill/>
          <a:ln w="19050">
            <a:solidFill>
              <a:schemeClr val="bg1"/>
            </a:solidFill>
            <a:prstDash val="dash"/>
            <a:round/>
            <a:headEnd/>
            <a:tailEnd/>
          </a:ln>
          <a:extLst>
            <a:ext uri="{909E8E84-426E-40DD-AFC4-6F175D3DCCD1}">
              <a14:hiddenFill xmlns:a14="http://schemas.microsoft.com/office/drawing/2010/main">
                <a:noFill/>
              </a14:hiddenFill>
            </a:ext>
          </a:extLst>
        </p:spPr>
        <p:txBody>
          <a:bodyPr/>
          <a:lstStyle/>
          <a:p>
            <a:endParaRPr lang="en-US"/>
          </a:p>
        </p:txBody>
      </p:sp>
      <p:sp>
        <p:nvSpPr>
          <p:cNvPr id="32777" name="Text Box 20"/>
          <p:cNvSpPr txBox="1">
            <a:spLocks noChangeArrowheads="1"/>
          </p:cNvSpPr>
          <p:nvPr/>
        </p:nvSpPr>
        <p:spPr bwMode="auto">
          <a:xfrm>
            <a:off x="2716214" y="3703638"/>
            <a:ext cx="2008187"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spcBef>
                <a:spcPct val="50000"/>
              </a:spcBef>
            </a:pPr>
            <a:r>
              <a:rPr lang="en-US" altLang="en-US" sz="2400">
                <a:solidFill>
                  <a:schemeClr val="bg1"/>
                </a:solidFill>
                <a:latin typeface="Times New Roman" panose="02020603050405020304" pitchFamily="18" charset="0"/>
              </a:rPr>
              <a:t>(</a:t>
            </a:r>
            <a:r>
              <a:rPr lang="en-US" altLang="en-US" sz="2400" i="1">
                <a:solidFill>
                  <a:schemeClr val="bg1"/>
                </a:solidFill>
                <a:latin typeface="Times New Roman" panose="02020603050405020304" pitchFamily="18" charset="0"/>
              </a:rPr>
              <a:t>F</a:t>
            </a:r>
            <a:r>
              <a:rPr lang="en-US" altLang="en-US" sz="2400" i="1" baseline="-25000">
                <a:solidFill>
                  <a:schemeClr val="bg1"/>
                </a:solidFill>
                <a:latin typeface="Times New Roman" panose="02020603050405020304" pitchFamily="18" charset="0"/>
              </a:rPr>
              <a:t>y</a:t>
            </a:r>
            <a:r>
              <a:rPr lang="en-US" altLang="en-US" sz="2400" i="1">
                <a:solidFill>
                  <a:schemeClr val="bg1"/>
                </a:solidFill>
                <a:latin typeface="Times New Roman" panose="02020603050405020304" pitchFamily="18" charset="0"/>
              </a:rPr>
              <a:t>-F</a:t>
            </a:r>
            <a:r>
              <a:rPr lang="en-US" altLang="en-US" sz="2400" i="1" baseline="-25000">
                <a:solidFill>
                  <a:schemeClr val="bg1"/>
                </a:solidFill>
                <a:latin typeface="Times New Roman" panose="02020603050405020304" pitchFamily="18" charset="0"/>
              </a:rPr>
              <a:t>res</a:t>
            </a:r>
            <a:r>
              <a:rPr lang="en-US" altLang="en-US" sz="2400" baseline="-25000">
                <a:solidFill>
                  <a:schemeClr val="bg1"/>
                </a:solidFill>
                <a:latin typeface="Times New Roman" panose="02020603050405020304" pitchFamily="18" charset="0"/>
              </a:rPr>
              <a:t>)</a:t>
            </a:r>
          </a:p>
        </p:txBody>
      </p:sp>
      <p:sp>
        <p:nvSpPr>
          <p:cNvPr id="32778" name="Text Box 29"/>
          <p:cNvSpPr txBox="1">
            <a:spLocks noChangeArrowheads="1"/>
          </p:cNvSpPr>
          <p:nvPr/>
        </p:nvSpPr>
        <p:spPr bwMode="auto">
          <a:xfrm>
            <a:off x="5994400" y="5459414"/>
            <a:ext cx="825500" cy="58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spcBef>
                <a:spcPct val="50000"/>
              </a:spcBef>
            </a:pPr>
            <a:r>
              <a:rPr lang="en-US" altLang="en-US" sz="3200" b="1">
                <a:solidFill>
                  <a:schemeClr val="bg1"/>
                </a:solidFill>
                <a:latin typeface="Symbol" panose="05050102010706020507" pitchFamily="18" charset="2"/>
              </a:rPr>
              <a:t>e</a:t>
            </a:r>
          </a:p>
        </p:txBody>
      </p:sp>
      <p:sp>
        <p:nvSpPr>
          <p:cNvPr id="32779" name="Line 30"/>
          <p:cNvSpPr>
            <a:spLocks noChangeShapeType="1"/>
          </p:cNvSpPr>
          <p:nvPr/>
        </p:nvSpPr>
        <p:spPr bwMode="auto">
          <a:xfrm>
            <a:off x="4105276" y="4751388"/>
            <a:ext cx="276225" cy="0"/>
          </a:xfrm>
          <a:prstGeom prst="line">
            <a:avLst/>
          </a:prstGeom>
          <a:noFill/>
          <a:ln w="28575">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2780" name="Line 31"/>
          <p:cNvSpPr>
            <a:spLocks noChangeShapeType="1"/>
          </p:cNvSpPr>
          <p:nvPr/>
        </p:nvSpPr>
        <p:spPr bwMode="auto">
          <a:xfrm flipV="1">
            <a:off x="4376738" y="4043363"/>
            <a:ext cx="0" cy="722312"/>
          </a:xfrm>
          <a:prstGeom prst="line">
            <a:avLst/>
          </a:prstGeom>
          <a:noFill/>
          <a:ln w="28575">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2781" name="Text Box 29"/>
          <p:cNvSpPr txBox="1">
            <a:spLocks noChangeArrowheads="1"/>
          </p:cNvSpPr>
          <p:nvPr/>
        </p:nvSpPr>
        <p:spPr bwMode="auto">
          <a:xfrm>
            <a:off x="3211514" y="3090863"/>
            <a:ext cx="827087"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spcBef>
                <a:spcPct val="50000"/>
              </a:spcBef>
            </a:pPr>
            <a:r>
              <a:rPr lang="en-US" altLang="en-US" sz="3200" b="1">
                <a:solidFill>
                  <a:schemeClr val="bg1"/>
                </a:solidFill>
                <a:latin typeface="Symbol" panose="05050102010706020507" pitchFamily="18" charset="2"/>
              </a:rPr>
              <a:t>s</a:t>
            </a:r>
          </a:p>
        </p:txBody>
      </p:sp>
      <p:sp>
        <p:nvSpPr>
          <p:cNvPr id="26" name="TextBox 25"/>
          <p:cNvSpPr txBox="1"/>
          <p:nvPr/>
        </p:nvSpPr>
        <p:spPr>
          <a:xfrm>
            <a:off x="2690814" y="6011864"/>
            <a:ext cx="7272337" cy="460375"/>
          </a:xfrm>
          <a:prstGeom prst="rect">
            <a:avLst/>
          </a:prstGeom>
          <a:solidFill>
            <a:schemeClr val="tx1">
              <a:lumMod val="95000"/>
              <a:alpha val="62000"/>
            </a:schemeClr>
          </a:solidFill>
          <a:ln w="38100" cap="flat">
            <a:solidFill>
              <a:schemeClr val="bg1"/>
            </a:solidFill>
            <a:bevel/>
          </a:ln>
        </p:spPr>
        <p:txBody>
          <a:bodyPr anchor="ctr" anchorCtr="1">
            <a:spAutoFit/>
          </a:bodyPr>
          <a:lstStyle/>
          <a:p>
            <a:pPr algn="l" eaLnBrk="0" hangingPunct="0">
              <a:defRPr/>
            </a:pPr>
            <a:r>
              <a:rPr lang="en-US" sz="2400" dirty="0">
                <a:solidFill>
                  <a:schemeClr val="bg1"/>
                </a:solidFill>
                <a:latin typeface="Times New Roman" pitchFamily="18" charset="0"/>
              </a:rPr>
              <a:t>Test Results from an Axially Loaded Stub Column</a:t>
            </a:r>
          </a:p>
        </p:txBody>
      </p:sp>
      <p:sp>
        <p:nvSpPr>
          <p:cNvPr id="24" name="Slide Number Placeholder 23"/>
          <p:cNvSpPr>
            <a:spLocks noGrp="1"/>
          </p:cNvSpPr>
          <p:nvPr>
            <p:ph type="sldNum" sz="quarter" idx="11"/>
          </p:nvPr>
        </p:nvSpPr>
        <p:spPr/>
        <p:txBody>
          <a:bodyP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eaLnBrk="1" hangingPunct="1"/>
            <a:fld id="{C882673A-FACC-4D47-90E7-39CE228BE77A}" type="slidenum">
              <a:rPr lang="en-US" altLang="en-US" sz="1200">
                <a:solidFill>
                  <a:srgbClr val="BCBCBC"/>
                </a:solidFill>
                <a:latin typeface="Times New Roman" panose="02020603050405020304" pitchFamily="18" charset="0"/>
              </a:rPr>
              <a:pPr eaLnBrk="1" hangingPunct="1"/>
              <a:t>29</a:t>
            </a:fld>
            <a:endParaRPr lang="en-US" altLang="en-US" sz="1200">
              <a:solidFill>
                <a:srgbClr val="BCBCBC"/>
              </a:solidFill>
              <a:latin typeface="Times New Roman" panose="02020603050405020304" pitchFamily="18" charset="0"/>
            </a:endParaRPr>
          </a:p>
        </p:txBody>
      </p:sp>
      <p:sp>
        <p:nvSpPr>
          <p:cNvPr id="25" name="Footer Placeholder 24"/>
          <p:cNvSpPr>
            <a:spLocks noGrp="1"/>
          </p:cNvSpPr>
          <p:nvPr>
            <p:ph type="ftr" sz="quarter" idx="10"/>
          </p:nvPr>
        </p:nvSpPr>
        <p:spPr/>
        <p:txBody>
          <a:bodyPr/>
          <a:lstStyle/>
          <a:p>
            <a:pPr>
              <a:defRPr/>
            </a:pPr>
            <a:r>
              <a:rPr lang="en-US"/>
              <a:t>Compression Theory</a:t>
            </a:r>
          </a:p>
        </p:txBody>
      </p:sp>
      <p:sp>
        <p:nvSpPr>
          <p:cNvPr id="32785" name="Freeform 34"/>
          <p:cNvSpPr>
            <a:spLocks/>
          </p:cNvSpPr>
          <p:nvPr/>
        </p:nvSpPr>
        <p:spPr bwMode="auto">
          <a:xfrm>
            <a:off x="3867151" y="2743201"/>
            <a:ext cx="4371975" cy="2714625"/>
          </a:xfrm>
          <a:custGeom>
            <a:avLst/>
            <a:gdLst>
              <a:gd name="T0" fmla="*/ 0 w 2754"/>
              <a:gd name="T1" fmla="*/ 2147483647 h 1710"/>
              <a:gd name="T2" fmla="*/ 1512093750 w 2754"/>
              <a:gd name="T3" fmla="*/ 0 h 1710"/>
              <a:gd name="T4" fmla="*/ 2147483647 w 2754"/>
              <a:gd name="T5" fmla="*/ 0 h 1710"/>
              <a:gd name="T6" fmla="*/ 0 60000 65536"/>
              <a:gd name="T7" fmla="*/ 0 60000 65536"/>
              <a:gd name="T8" fmla="*/ 0 60000 65536"/>
              <a:gd name="T9" fmla="*/ 0 w 2754"/>
              <a:gd name="T10" fmla="*/ 0 h 1710"/>
              <a:gd name="T11" fmla="*/ 2754 w 2754"/>
              <a:gd name="T12" fmla="*/ 1710 h 1710"/>
            </a:gdLst>
            <a:ahLst/>
            <a:cxnLst>
              <a:cxn ang="T6">
                <a:pos x="T0" y="T1"/>
              </a:cxn>
              <a:cxn ang="T7">
                <a:pos x="T2" y="T3"/>
              </a:cxn>
              <a:cxn ang="T8">
                <a:pos x="T4" y="T5"/>
              </a:cxn>
            </a:cxnLst>
            <a:rect l="T9" t="T10" r="T11" b="T12"/>
            <a:pathLst>
              <a:path w="2754" h="1710">
                <a:moveTo>
                  <a:pt x="0" y="1710"/>
                </a:moveTo>
                <a:lnTo>
                  <a:pt x="600" y="0"/>
                </a:lnTo>
                <a:lnTo>
                  <a:pt x="2754" y="0"/>
                </a:lnTo>
              </a:path>
            </a:pathLst>
          </a:custGeom>
          <a:noFill/>
          <a:ln w="38100" cap="flat" cmpd="sng">
            <a:solidFill>
              <a:schemeClr val="bg1"/>
            </a:solidFill>
            <a:prstDash val="solid"/>
            <a:round/>
            <a:headEnd type="none" w="med" len="med"/>
            <a:tailEnd type="triangle" w="med" len="med"/>
          </a:ln>
          <a:extLst>
            <a:ext uri="{909E8E84-426E-40DD-AFC4-6F175D3DCCD1}">
              <a14:hiddenFill xmlns:a14="http://schemas.microsoft.com/office/drawing/2010/main">
                <a:solidFill>
                  <a:srgbClr val="FFFFFF"/>
                </a:solidFill>
              </a14:hiddenFill>
            </a:ext>
          </a:extLst>
        </p:spPr>
        <p:txBody>
          <a:bodyPr rot="10800000" wrap="none"/>
          <a:lstStyle/>
          <a:p>
            <a:endParaRPr lang="en-US"/>
          </a:p>
        </p:txBody>
      </p:sp>
      <p:sp>
        <p:nvSpPr>
          <p:cNvPr id="32786" name="Line 36"/>
          <p:cNvSpPr>
            <a:spLocks noChangeShapeType="1"/>
          </p:cNvSpPr>
          <p:nvPr/>
        </p:nvSpPr>
        <p:spPr bwMode="auto">
          <a:xfrm>
            <a:off x="3841750" y="5457825"/>
            <a:ext cx="4521200" cy="0"/>
          </a:xfrm>
          <a:prstGeom prst="line">
            <a:avLst/>
          </a:prstGeom>
          <a:noFill/>
          <a:ln w="57150">
            <a:solidFill>
              <a:schemeClr val="bg1"/>
            </a:solidFill>
            <a:round/>
            <a:headEnd/>
            <a:tailEnd/>
          </a:ln>
          <a:extLst>
            <a:ext uri="{909E8E84-426E-40DD-AFC4-6F175D3DCCD1}">
              <a14:hiddenFill xmlns:a14="http://schemas.microsoft.com/office/drawing/2010/main">
                <a:noFill/>
              </a14:hiddenFill>
            </a:ext>
          </a:extLst>
        </p:spPr>
        <p:txBody>
          <a:bodyPr rot="10800000" wrap="none"/>
          <a:lstStyle/>
          <a:p>
            <a:endParaRPr lang="en-US"/>
          </a:p>
        </p:txBody>
      </p:sp>
      <p:sp>
        <p:nvSpPr>
          <p:cNvPr id="32787" name="Line 37"/>
          <p:cNvSpPr>
            <a:spLocks noChangeShapeType="1"/>
          </p:cNvSpPr>
          <p:nvPr/>
        </p:nvSpPr>
        <p:spPr bwMode="auto">
          <a:xfrm flipV="1">
            <a:off x="3867150" y="2105025"/>
            <a:ext cx="0" cy="3378200"/>
          </a:xfrm>
          <a:prstGeom prst="line">
            <a:avLst/>
          </a:prstGeom>
          <a:noFill/>
          <a:ln w="57150">
            <a:solidFill>
              <a:schemeClr val="bg1"/>
            </a:solidFill>
            <a:round/>
            <a:headEnd/>
            <a:tailEnd/>
          </a:ln>
          <a:extLst>
            <a:ext uri="{909E8E84-426E-40DD-AFC4-6F175D3DCCD1}">
              <a14:hiddenFill xmlns:a14="http://schemas.microsoft.com/office/drawing/2010/main">
                <a:noFill/>
              </a14:hiddenFill>
            </a:ext>
          </a:extLst>
        </p:spPr>
        <p:txBody>
          <a:bodyPr rot="10800000" wrap="none"/>
          <a:lstStyle/>
          <a:p>
            <a:endParaRPr lang="en-US"/>
          </a:p>
        </p:txBody>
      </p:sp>
      <p:sp>
        <p:nvSpPr>
          <p:cNvPr id="32788" name="Freeform 42"/>
          <p:cNvSpPr>
            <a:spLocks/>
          </p:cNvSpPr>
          <p:nvPr/>
        </p:nvSpPr>
        <p:spPr bwMode="auto">
          <a:xfrm>
            <a:off x="4368800" y="2736850"/>
            <a:ext cx="2628900" cy="1320800"/>
          </a:xfrm>
          <a:custGeom>
            <a:avLst/>
            <a:gdLst>
              <a:gd name="T0" fmla="*/ 0 w 1656"/>
              <a:gd name="T1" fmla="*/ 2096770000 h 832"/>
              <a:gd name="T2" fmla="*/ 322580000 w 1656"/>
              <a:gd name="T3" fmla="*/ 1502013125 h 832"/>
              <a:gd name="T4" fmla="*/ 967740000 w 1656"/>
              <a:gd name="T5" fmla="*/ 816530625 h 832"/>
              <a:gd name="T6" fmla="*/ 2036286250 w 1656"/>
              <a:gd name="T7" fmla="*/ 322580000 h 832"/>
              <a:gd name="T8" fmla="*/ 2147483647 w 1656"/>
              <a:gd name="T9" fmla="*/ 60483750 h 832"/>
              <a:gd name="T10" fmla="*/ 2147483647 w 1656"/>
              <a:gd name="T11" fmla="*/ 0 h 832"/>
              <a:gd name="T12" fmla="*/ 0 60000 65536"/>
              <a:gd name="T13" fmla="*/ 0 60000 65536"/>
              <a:gd name="T14" fmla="*/ 0 60000 65536"/>
              <a:gd name="T15" fmla="*/ 0 60000 65536"/>
              <a:gd name="T16" fmla="*/ 0 60000 65536"/>
              <a:gd name="T17" fmla="*/ 0 60000 65536"/>
              <a:gd name="T18" fmla="*/ 0 w 1656"/>
              <a:gd name="T19" fmla="*/ 0 h 832"/>
              <a:gd name="T20" fmla="*/ 1656 w 1656"/>
              <a:gd name="T21" fmla="*/ 832 h 832"/>
            </a:gdLst>
            <a:ahLst/>
            <a:cxnLst>
              <a:cxn ang="T12">
                <a:pos x="T0" y="T1"/>
              </a:cxn>
              <a:cxn ang="T13">
                <a:pos x="T2" y="T3"/>
              </a:cxn>
              <a:cxn ang="T14">
                <a:pos x="T4" y="T5"/>
              </a:cxn>
              <a:cxn ang="T15">
                <a:pos x="T6" y="T7"/>
              </a:cxn>
              <a:cxn ang="T16">
                <a:pos x="T8" y="T9"/>
              </a:cxn>
              <a:cxn ang="T17">
                <a:pos x="T10" y="T11"/>
              </a:cxn>
            </a:cxnLst>
            <a:rect l="T18" t="T19" r="T20" b="T21"/>
            <a:pathLst>
              <a:path w="1656" h="832">
                <a:moveTo>
                  <a:pt x="0" y="832"/>
                </a:moveTo>
                <a:cubicBezTo>
                  <a:pt x="32" y="756"/>
                  <a:pt x="64" y="681"/>
                  <a:pt x="128" y="596"/>
                </a:cubicBezTo>
                <a:cubicBezTo>
                  <a:pt x="192" y="511"/>
                  <a:pt x="271" y="402"/>
                  <a:pt x="384" y="324"/>
                </a:cubicBezTo>
                <a:cubicBezTo>
                  <a:pt x="497" y="246"/>
                  <a:pt x="663" y="178"/>
                  <a:pt x="808" y="128"/>
                </a:cubicBezTo>
                <a:cubicBezTo>
                  <a:pt x="953" y="78"/>
                  <a:pt x="1115" y="45"/>
                  <a:pt x="1256" y="24"/>
                </a:cubicBezTo>
                <a:cubicBezTo>
                  <a:pt x="1397" y="3"/>
                  <a:pt x="1526" y="1"/>
                  <a:pt x="1656" y="0"/>
                </a:cubicBezTo>
              </a:path>
            </a:pathLst>
          </a:custGeom>
          <a:noFill/>
          <a:ln w="38100" cap="flat" cmpd="sng">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rot="10800000" wrap="none"/>
          <a:lstStyle/>
          <a:p>
            <a:endParaRPr lang="en-US"/>
          </a:p>
        </p:txBody>
      </p:sp>
      <p:sp>
        <p:nvSpPr>
          <p:cNvPr id="32789" name="Freeform 46"/>
          <p:cNvSpPr>
            <a:spLocks/>
          </p:cNvSpPr>
          <p:nvPr/>
        </p:nvSpPr>
        <p:spPr bwMode="auto">
          <a:xfrm>
            <a:off x="4954588" y="2965450"/>
            <a:ext cx="493712" cy="260350"/>
          </a:xfrm>
          <a:custGeom>
            <a:avLst/>
            <a:gdLst>
              <a:gd name="T0" fmla="*/ 858280067 w 284"/>
              <a:gd name="T1" fmla="*/ 0 h 128"/>
              <a:gd name="T2" fmla="*/ 858280067 w 284"/>
              <a:gd name="T3" fmla="*/ 529547832 h 128"/>
              <a:gd name="T4" fmla="*/ 0 w 284"/>
              <a:gd name="T5" fmla="*/ 529547832 h 128"/>
              <a:gd name="T6" fmla="*/ 0 60000 65536"/>
              <a:gd name="T7" fmla="*/ 0 60000 65536"/>
              <a:gd name="T8" fmla="*/ 0 60000 65536"/>
              <a:gd name="T9" fmla="*/ 0 w 284"/>
              <a:gd name="T10" fmla="*/ 0 h 128"/>
              <a:gd name="T11" fmla="*/ 284 w 284"/>
              <a:gd name="T12" fmla="*/ 128 h 128"/>
            </a:gdLst>
            <a:ahLst/>
            <a:cxnLst>
              <a:cxn ang="T6">
                <a:pos x="T0" y="T1"/>
              </a:cxn>
              <a:cxn ang="T7">
                <a:pos x="T2" y="T3"/>
              </a:cxn>
              <a:cxn ang="T8">
                <a:pos x="T4" y="T5"/>
              </a:cxn>
            </a:cxnLst>
            <a:rect l="T9" t="T10" r="T11" b="T12"/>
            <a:pathLst>
              <a:path w="284" h="128">
                <a:moveTo>
                  <a:pt x="284" y="0"/>
                </a:moveTo>
                <a:lnTo>
                  <a:pt x="284" y="128"/>
                </a:lnTo>
                <a:lnTo>
                  <a:pt x="0" y="128"/>
                </a:lnTo>
              </a:path>
            </a:pathLst>
          </a:custGeom>
          <a:noFill/>
          <a:ln w="19050" cap="flat" cmpd="sng">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rot="10800000" wrap="none"/>
          <a:lstStyle/>
          <a:p>
            <a:endParaRPr lang="en-US"/>
          </a:p>
        </p:txBody>
      </p:sp>
      <p:sp>
        <p:nvSpPr>
          <p:cNvPr id="32790" name="Line 50"/>
          <p:cNvSpPr>
            <a:spLocks noChangeShapeType="1"/>
          </p:cNvSpPr>
          <p:nvPr/>
        </p:nvSpPr>
        <p:spPr bwMode="auto">
          <a:xfrm flipV="1">
            <a:off x="4767263" y="2833689"/>
            <a:ext cx="919162" cy="504825"/>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rot="10800000" wrap="none"/>
          <a:lstStyle/>
          <a:p>
            <a:endParaRPr lang="en-US"/>
          </a:p>
        </p:txBody>
      </p:sp>
      <p:sp>
        <p:nvSpPr>
          <p:cNvPr id="27" name="TextBox 26"/>
          <p:cNvSpPr txBox="1"/>
          <p:nvPr/>
        </p:nvSpPr>
        <p:spPr>
          <a:xfrm>
            <a:off x="2676526" y="392113"/>
            <a:ext cx="7269163" cy="819150"/>
          </a:xfrm>
          <a:prstGeom prst="rect">
            <a:avLst/>
          </a:prstGeom>
          <a:solidFill>
            <a:schemeClr val="tx1">
              <a:lumMod val="95000"/>
              <a:alpha val="62000"/>
            </a:schemeClr>
          </a:solidFill>
          <a:ln w="38100" cap="flat">
            <a:solidFill>
              <a:schemeClr val="bg1"/>
            </a:solidFill>
            <a:bevel/>
          </a:ln>
        </p:spPr>
        <p:txBody>
          <a:bodyPr anchor="ctr" anchorCtr="1"/>
          <a:lstStyle/>
          <a:p>
            <a:pPr algn="l" eaLnBrk="0" hangingPunct="0">
              <a:defRPr/>
            </a:pPr>
            <a:r>
              <a:rPr lang="en-US" sz="3600" b="1" dirty="0">
                <a:solidFill>
                  <a:schemeClr val="bg1"/>
                </a:solidFill>
                <a:latin typeface="Times New Roman" pitchFamily="18" charset="0"/>
              </a:rPr>
              <a:t>Inelastic Material Effects</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028825" y="636588"/>
            <a:ext cx="8140700" cy="5029200"/>
          </a:xfrm>
          <a:prstGeom prst="rect">
            <a:avLst/>
          </a:prstGeom>
          <a:solidFill>
            <a:schemeClr val="tx1">
              <a:lumMod val="95000"/>
              <a:alpha val="62000"/>
            </a:schemeClr>
          </a:solidFill>
          <a:ln w="38100" cap="flat">
            <a:solidFill>
              <a:schemeClr val="bg1"/>
            </a:solidFill>
            <a:bevel/>
          </a:ln>
        </p:spPr>
        <p:txBody>
          <a:bodyPr anchor="ctr" anchorCtr="1"/>
          <a:lstStyle/>
          <a:p>
            <a:pPr eaLnBrk="0" hangingPunct="0">
              <a:defRPr/>
            </a:pPr>
            <a:r>
              <a:rPr lang="en-US" sz="3600" b="1">
                <a:solidFill>
                  <a:schemeClr val="bg1"/>
                </a:solidFill>
                <a:latin typeface="Times New Roman" pitchFamily="18" charset="0"/>
                <a:cs typeface="Arial" charset="0"/>
              </a:rPr>
              <a:t>Squash Load</a:t>
            </a:r>
          </a:p>
          <a:p>
            <a:pPr eaLnBrk="0" hangingPunct="0">
              <a:defRPr/>
            </a:pPr>
            <a:r>
              <a:rPr lang="en-US" sz="3600" b="1">
                <a:solidFill>
                  <a:schemeClr val="bg1"/>
                </a:solidFill>
                <a:latin typeface="Times New Roman" pitchFamily="18" charset="0"/>
                <a:cs typeface="Arial" charset="0"/>
              </a:rPr>
              <a:t>Fully Yielded Cross Section</a:t>
            </a:r>
          </a:p>
        </p:txBody>
      </p:sp>
      <p:sp>
        <p:nvSpPr>
          <p:cNvPr id="3" name="Slide Number Placeholder 2"/>
          <p:cNvSpPr>
            <a:spLocks noGrp="1"/>
          </p:cNvSpPr>
          <p:nvPr>
            <p:ph type="sldNum" sz="quarter" idx="11"/>
          </p:nvPr>
        </p:nvSpPr>
        <p:spPr/>
        <p:txBody>
          <a:bodyP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eaLnBrk="1" hangingPunct="1"/>
            <a:fld id="{C4E37670-F1FB-4D8B-8D16-C4C0F1816550}" type="slidenum">
              <a:rPr lang="en-US" altLang="en-US" sz="1200">
                <a:solidFill>
                  <a:srgbClr val="BCBCBC"/>
                </a:solidFill>
                <a:latin typeface="Times New Roman" panose="02020603050405020304" pitchFamily="18" charset="0"/>
              </a:rPr>
              <a:pPr eaLnBrk="1" hangingPunct="1"/>
              <a:t>3</a:t>
            </a:fld>
            <a:endParaRPr lang="en-US" altLang="en-US" sz="1200">
              <a:solidFill>
                <a:srgbClr val="BCBCBC"/>
              </a:solidFill>
              <a:latin typeface="Times New Roman" panose="02020603050405020304" pitchFamily="18" charset="0"/>
            </a:endParaRPr>
          </a:p>
        </p:txBody>
      </p:sp>
      <p:sp>
        <p:nvSpPr>
          <p:cNvPr id="5" name="Footer Placeholder 4"/>
          <p:cNvSpPr>
            <a:spLocks noGrp="1"/>
          </p:cNvSpPr>
          <p:nvPr>
            <p:ph type="ftr" sz="quarter" idx="10"/>
          </p:nvPr>
        </p:nvSpPr>
        <p:spPr/>
        <p:txBody>
          <a:bodyPr/>
          <a:lstStyle/>
          <a:p>
            <a:pPr>
              <a:defRPr/>
            </a:pPr>
            <a:r>
              <a:rPr lang="en-US"/>
              <a:t>Compression Theory</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TextBox 24"/>
          <p:cNvSpPr txBox="1">
            <a:spLocks noChangeArrowheads="1"/>
          </p:cNvSpPr>
          <p:nvPr/>
        </p:nvSpPr>
        <p:spPr bwMode="auto">
          <a:xfrm>
            <a:off x="2676525" y="1435101"/>
            <a:ext cx="7304088" cy="4938713"/>
          </a:xfrm>
          <a:prstGeom prst="rect">
            <a:avLst/>
          </a:prstGeom>
          <a:solidFill>
            <a:schemeClr val="tx1"/>
          </a:solidFill>
          <a:ln w="38100">
            <a:solidFill>
              <a:schemeClr val="bg1"/>
            </a:solidFill>
            <a:bevel/>
            <a:headEnd/>
            <a:tailEnd/>
          </a:ln>
        </p:spPr>
        <p:txBody>
          <a:bodyPr anchor="ctr" anchorCtr="1"/>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endParaRPr lang="en-US" altLang="en-US" sz="2400">
              <a:solidFill>
                <a:schemeClr val="bg1"/>
              </a:solidFill>
              <a:latin typeface="Times New Roman" panose="02020603050405020304" pitchFamily="18" charset="0"/>
            </a:endParaRPr>
          </a:p>
        </p:txBody>
      </p:sp>
      <p:sp>
        <p:nvSpPr>
          <p:cNvPr id="33795" name="Freeform 3"/>
          <p:cNvSpPr>
            <a:spLocks/>
          </p:cNvSpPr>
          <p:nvPr/>
        </p:nvSpPr>
        <p:spPr bwMode="auto">
          <a:xfrm>
            <a:off x="5330825" y="2051050"/>
            <a:ext cx="4318000" cy="3086100"/>
          </a:xfrm>
          <a:custGeom>
            <a:avLst/>
            <a:gdLst>
              <a:gd name="T0" fmla="*/ 0 w 2720"/>
              <a:gd name="T1" fmla="*/ 0 h 1944"/>
              <a:gd name="T2" fmla="*/ 131048125 w 2720"/>
              <a:gd name="T3" fmla="*/ 594756875 h 1944"/>
              <a:gd name="T4" fmla="*/ 342741250 w 2720"/>
              <a:gd name="T5" fmla="*/ 1260078125 h 1944"/>
              <a:gd name="T6" fmla="*/ 453628125 w 2720"/>
              <a:gd name="T7" fmla="*/ 1592738750 h 1944"/>
              <a:gd name="T8" fmla="*/ 624998750 w 2720"/>
              <a:gd name="T9" fmla="*/ 2026205625 h 1944"/>
              <a:gd name="T10" fmla="*/ 877014375 w 2720"/>
              <a:gd name="T11" fmla="*/ 2147483647 h 1944"/>
              <a:gd name="T12" fmla="*/ 1139110625 w 2720"/>
              <a:gd name="T13" fmla="*/ 2147483647 h 1944"/>
              <a:gd name="T14" fmla="*/ 1502013125 w 2720"/>
              <a:gd name="T15" fmla="*/ 2147483647 h 1944"/>
              <a:gd name="T16" fmla="*/ 1834673750 w 2720"/>
              <a:gd name="T17" fmla="*/ 2147483647 h 1944"/>
              <a:gd name="T18" fmla="*/ 2147483647 w 2720"/>
              <a:gd name="T19" fmla="*/ 2147483647 h 1944"/>
              <a:gd name="T20" fmla="*/ 2147483647 w 2720"/>
              <a:gd name="T21" fmla="*/ 2147483647 h 1944"/>
              <a:gd name="T22" fmla="*/ 2147483647 w 2720"/>
              <a:gd name="T23" fmla="*/ 2147483647 h 1944"/>
              <a:gd name="T24" fmla="*/ 2147483647 w 2720"/>
              <a:gd name="T25" fmla="*/ 2147483647 h 1944"/>
              <a:gd name="T26" fmla="*/ 2147483647 w 2720"/>
              <a:gd name="T27" fmla="*/ 2147483647 h 1944"/>
              <a:gd name="T28" fmla="*/ 2147483647 w 2720"/>
              <a:gd name="T29" fmla="*/ 2147483647 h 1944"/>
              <a:gd name="T30" fmla="*/ 2147483647 w 2720"/>
              <a:gd name="T31" fmla="*/ 2147483647 h 1944"/>
              <a:gd name="T32" fmla="*/ 2147483647 w 2720"/>
              <a:gd name="T33" fmla="*/ 2147483647 h 1944"/>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720"/>
              <a:gd name="T52" fmla="*/ 0 h 1944"/>
              <a:gd name="T53" fmla="*/ 2720 w 2720"/>
              <a:gd name="T54" fmla="*/ 1944 h 1944"/>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720" h="1944">
                <a:moveTo>
                  <a:pt x="0" y="0"/>
                </a:moveTo>
                <a:cubicBezTo>
                  <a:pt x="14" y="76"/>
                  <a:pt x="29" y="153"/>
                  <a:pt x="52" y="236"/>
                </a:cubicBezTo>
                <a:cubicBezTo>
                  <a:pt x="75" y="319"/>
                  <a:pt x="115" y="434"/>
                  <a:pt x="136" y="500"/>
                </a:cubicBezTo>
                <a:cubicBezTo>
                  <a:pt x="157" y="566"/>
                  <a:pt x="161" y="581"/>
                  <a:pt x="180" y="632"/>
                </a:cubicBezTo>
                <a:cubicBezTo>
                  <a:pt x="199" y="683"/>
                  <a:pt x="220" y="743"/>
                  <a:pt x="248" y="804"/>
                </a:cubicBezTo>
                <a:cubicBezTo>
                  <a:pt x="276" y="865"/>
                  <a:pt x="314" y="937"/>
                  <a:pt x="348" y="996"/>
                </a:cubicBezTo>
                <a:cubicBezTo>
                  <a:pt x="382" y="1055"/>
                  <a:pt x="411" y="1106"/>
                  <a:pt x="452" y="1160"/>
                </a:cubicBezTo>
                <a:cubicBezTo>
                  <a:pt x="493" y="1214"/>
                  <a:pt x="550" y="1275"/>
                  <a:pt x="596" y="1320"/>
                </a:cubicBezTo>
                <a:cubicBezTo>
                  <a:pt x="642" y="1365"/>
                  <a:pt x="680" y="1395"/>
                  <a:pt x="728" y="1432"/>
                </a:cubicBezTo>
                <a:cubicBezTo>
                  <a:pt x="776" y="1469"/>
                  <a:pt x="833" y="1509"/>
                  <a:pt x="884" y="1540"/>
                </a:cubicBezTo>
                <a:cubicBezTo>
                  <a:pt x="935" y="1571"/>
                  <a:pt x="985" y="1596"/>
                  <a:pt x="1036" y="1620"/>
                </a:cubicBezTo>
                <a:cubicBezTo>
                  <a:pt x="1087" y="1644"/>
                  <a:pt x="1121" y="1661"/>
                  <a:pt x="1188" y="1684"/>
                </a:cubicBezTo>
                <a:cubicBezTo>
                  <a:pt x="1255" y="1707"/>
                  <a:pt x="1340" y="1735"/>
                  <a:pt x="1436" y="1760"/>
                </a:cubicBezTo>
                <a:cubicBezTo>
                  <a:pt x="1532" y="1785"/>
                  <a:pt x="1665" y="1816"/>
                  <a:pt x="1764" y="1836"/>
                </a:cubicBezTo>
                <a:cubicBezTo>
                  <a:pt x="1863" y="1856"/>
                  <a:pt x="1927" y="1866"/>
                  <a:pt x="2032" y="1880"/>
                </a:cubicBezTo>
                <a:cubicBezTo>
                  <a:pt x="2137" y="1894"/>
                  <a:pt x="2277" y="1909"/>
                  <a:pt x="2392" y="1920"/>
                </a:cubicBezTo>
                <a:cubicBezTo>
                  <a:pt x="2507" y="1931"/>
                  <a:pt x="2613" y="1937"/>
                  <a:pt x="2720" y="1944"/>
                </a:cubicBezTo>
              </a:path>
            </a:pathLst>
          </a:custGeom>
          <a:noFill/>
          <a:ln w="38100" cap="flat" cmpd="sng">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rot="10800000" wrap="none"/>
          <a:lstStyle/>
          <a:p>
            <a:endParaRPr lang="en-US"/>
          </a:p>
        </p:txBody>
      </p:sp>
      <p:sp>
        <p:nvSpPr>
          <p:cNvPr id="33796" name="Line 23"/>
          <p:cNvSpPr>
            <a:spLocks noChangeShapeType="1"/>
          </p:cNvSpPr>
          <p:nvPr/>
        </p:nvSpPr>
        <p:spPr bwMode="auto">
          <a:xfrm>
            <a:off x="3930650" y="1879600"/>
            <a:ext cx="0" cy="3665538"/>
          </a:xfrm>
          <a:prstGeom prst="line">
            <a:avLst/>
          </a:prstGeom>
          <a:noFill/>
          <a:ln w="3810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3797" name="Line 24"/>
          <p:cNvSpPr>
            <a:spLocks noChangeShapeType="1"/>
          </p:cNvSpPr>
          <p:nvPr/>
        </p:nvSpPr>
        <p:spPr bwMode="auto">
          <a:xfrm>
            <a:off x="3921125" y="5530850"/>
            <a:ext cx="5600700" cy="0"/>
          </a:xfrm>
          <a:prstGeom prst="line">
            <a:avLst/>
          </a:prstGeom>
          <a:noFill/>
          <a:ln w="3810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3798" name="Line 25"/>
          <p:cNvSpPr>
            <a:spLocks noChangeShapeType="1"/>
          </p:cNvSpPr>
          <p:nvPr/>
        </p:nvSpPr>
        <p:spPr bwMode="auto">
          <a:xfrm>
            <a:off x="4464050" y="2711450"/>
            <a:ext cx="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3799" name="Text Box 43"/>
          <p:cNvSpPr txBox="1">
            <a:spLocks noChangeArrowheads="1"/>
          </p:cNvSpPr>
          <p:nvPr/>
        </p:nvSpPr>
        <p:spPr bwMode="auto">
          <a:xfrm>
            <a:off x="5759450" y="5629275"/>
            <a:ext cx="1600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r>
              <a:rPr lang="en-US" altLang="en-US" sz="2400" b="1" i="1">
                <a:solidFill>
                  <a:schemeClr val="bg1"/>
                </a:solidFill>
                <a:latin typeface="Times New Roman" panose="02020603050405020304" pitchFamily="18" charset="0"/>
              </a:rPr>
              <a:t>KL/r</a:t>
            </a:r>
          </a:p>
        </p:txBody>
      </p:sp>
      <p:graphicFrame>
        <p:nvGraphicFramePr>
          <p:cNvPr id="33800" name="Object 3"/>
          <p:cNvGraphicFramePr>
            <a:graphicFrameLocks noChangeAspect="1"/>
          </p:cNvGraphicFramePr>
          <p:nvPr/>
        </p:nvGraphicFramePr>
        <p:xfrm>
          <a:off x="7189788" y="3457576"/>
          <a:ext cx="1300162" cy="1114425"/>
        </p:xfrm>
        <a:graphic>
          <a:graphicData uri="http://schemas.openxmlformats.org/presentationml/2006/ole">
            <mc:AlternateContent xmlns:mc="http://schemas.openxmlformats.org/markup-compatibility/2006">
              <mc:Choice xmlns:v="urn:schemas-microsoft-com:vml" Requires="v">
                <p:oleObj name="Equation" r:id="rId3" imgW="800100" imgH="685800" progId="Equation.3">
                  <p:embed/>
                </p:oleObj>
              </mc:Choice>
              <mc:Fallback>
                <p:oleObj name="Equation" r:id="rId3" imgW="800100" imgH="685800" progId="Equation.3">
                  <p:embed/>
                  <p:pic>
                    <p:nvPicPr>
                      <p:cNvPr id="0" name="Object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189788" y="3457576"/>
                        <a:ext cx="1300162" cy="11144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26" name="TextBox 25"/>
          <p:cNvSpPr txBox="1"/>
          <p:nvPr/>
        </p:nvSpPr>
        <p:spPr>
          <a:xfrm>
            <a:off x="2676526" y="392113"/>
            <a:ext cx="7269163" cy="819150"/>
          </a:xfrm>
          <a:prstGeom prst="rect">
            <a:avLst/>
          </a:prstGeom>
          <a:solidFill>
            <a:schemeClr val="tx1">
              <a:lumMod val="95000"/>
              <a:alpha val="62000"/>
            </a:schemeClr>
          </a:solidFill>
          <a:ln w="38100" cap="flat">
            <a:solidFill>
              <a:schemeClr val="bg1"/>
            </a:solidFill>
            <a:bevel/>
          </a:ln>
        </p:spPr>
        <p:txBody>
          <a:bodyPr anchor="ctr" anchorCtr="1"/>
          <a:lstStyle/>
          <a:p>
            <a:pPr algn="l" eaLnBrk="0" hangingPunct="0">
              <a:defRPr/>
            </a:pPr>
            <a:r>
              <a:rPr lang="en-US" sz="3600" b="1" dirty="0">
                <a:solidFill>
                  <a:schemeClr val="bg1"/>
                </a:solidFill>
                <a:latin typeface="Times New Roman" pitchFamily="18" charset="0"/>
              </a:rPr>
              <a:t>Inelastic Material Effects</a:t>
            </a:r>
          </a:p>
        </p:txBody>
      </p:sp>
      <p:sp>
        <p:nvSpPr>
          <p:cNvPr id="33802" name="Text Box 29"/>
          <p:cNvSpPr txBox="1">
            <a:spLocks noChangeArrowheads="1"/>
          </p:cNvSpPr>
          <p:nvPr/>
        </p:nvSpPr>
        <p:spPr bwMode="auto">
          <a:xfrm>
            <a:off x="3278189" y="4649789"/>
            <a:ext cx="827087" cy="579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spcBef>
                <a:spcPct val="50000"/>
              </a:spcBef>
            </a:pPr>
            <a:r>
              <a:rPr lang="en-US" altLang="en-US" sz="3200" b="1">
                <a:solidFill>
                  <a:schemeClr val="bg1"/>
                </a:solidFill>
                <a:latin typeface="Symbol" panose="05050102010706020507" pitchFamily="18" charset="2"/>
              </a:rPr>
              <a:t>s</a:t>
            </a:r>
          </a:p>
        </p:txBody>
      </p:sp>
      <p:sp>
        <p:nvSpPr>
          <p:cNvPr id="33" name="Slide Number Placeholder 32"/>
          <p:cNvSpPr txBox="1">
            <a:spLocks noGrp="1"/>
          </p:cNvSpPr>
          <p:nvPr/>
        </p:nvSpPr>
        <p:spPr>
          <a:xfrm>
            <a:off x="10895636" y="6369977"/>
            <a:ext cx="762000" cy="365125"/>
          </a:xfrm>
          <a:prstGeom prst="rect">
            <a:avLst/>
          </a:prstGeom>
          <a:noFill/>
        </p:spPr>
        <p:txBody>
          <a:bodyPr lIns="0" rIns="0" anchor="b"/>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r" eaLnBrk="1" hangingPunct="1"/>
            <a:fld id="{3C6CDADC-3F13-428D-A44A-A67AE2E3BB99}" type="slidenum">
              <a:rPr lang="en-US" altLang="en-US" sz="1200">
                <a:solidFill>
                  <a:srgbClr val="BCBCBC"/>
                </a:solidFill>
                <a:latin typeface="Times New Roman" panose="02020603050405020304" pitchFamily="18" charset="0"/>
              </a:rPr>
              <a:pPr algn="r" eaLnBrk="1" hangingPunct="1"/>
              <a:t>30</a:t>
            </a:fld>
            <a:endParaRPr lang="en-US" altLang="en-US" sz="1200" dirty="0">
              <a:solidFill>
                <a:srgbClr val="BCBCBC"/>
              </a:solidFill>
              <a:latin typeface="Times New Roman" panose="02020603050405020304" pitchFamily="18" charset="0"/>
            </a:endParaRPr>
          </a:p>
        </p:txBody>
      </p:sp>
      <p:sp>
        <p:nvSpPr>
          <p:cNvPr id="34" name="Footer Placeholder 33"/>
          <p:cNvSpPr txBox="1">
            <a:spLocks noGrp="1"/>
          </p:cNvSpPr>
          <p:nvPr/>
        </p:nvSpPr>
        <p:spPr>
          <a:xfrm>
            <a:off x="4648200" y="6416676"/>
            <a:ext cx="2895600" cy="365125"/>
          </a:xfrm>
          <a:prstGeom prst="rect">
            <a:avLst/>
          </a:prstGeom>
          <a:noFill/>
        </p:spPr>
        <p:txBody>
          <a:bodyPr anchor="b"/>
          <a:lstStyle/>
          <a:p>
            <a:pPr>
              <a:defRPr/>
            </a:pPr>
            <a:r>
              <a:rPr lang="en-US" sz="1200">
                <a:solidFill>
                  <a:schemeClr val="tx1">
                    <a:shade val="50000"/>
                  </a:schemeClr>
                </a:solidFill>
                <a:latin typeface="Times New Roman" pitchFamily="18" charset="0"/>
                <a:cs typeface="+mn-cs"/>
              </a:rPr>
              <a:t>Compression Theory</a:t>
            </a:r>
          </a:p>
        </p:txBody>
      </p:sp>
      <p:sp>
        <p:nvSpPr>
          <p:cNvPr id="33805" name="Line 50"/>
          <p:cNvSpPr>
            <a:spLocks noChangeShapeType="1"/>
          </p:cNvSpPr>
          <p:nvPr/>
        </p:nvSpPr>
        <p:spPr bwMode="auto">
          <a:xfrm flipH="1">
            <a:off x="6778626" y="3829051"/>
            <a:ext cx="409575" cy="676275"/>
          </a:xfrm>
          <a:prstGeom prst="line">
            <a:avLst/>
          </a:prstGeom>
          <a:noFill/>
          <a:ln w="28575">
            <a:solidFill>
              <a:schemeClr val="bg1"/>
            </a:solidFill>
            <a:round/>
            <a:headEnd/>
            <a:tailEnd type="arrow" w="med" len="med"/>
          </a:ln>
          <a:extLst>
            <a:ext uri="{909E8E84-426E-40DD-AFC4-6F175D3DCCD1}">
              <a14:hiddenFill xmlns:a14="http://schemas.microsoft.com/office/drawing/2010/main">
                <a:noFill/>
              </a14:hiddenFill>
            </a:ext>
          </a:extLst>
        </p:spPr>
        <p:txBody>
          <a:bodyPr/>
          <a:lstStyle/>
          <a:p>
            <a:endParaRPr lang="en-US"/>
          </a:p>
        </p:txBody>
      </p:sp>
      <p:sp>
        <p:nvSpPr>
          <p:cNvPr id="33806" name="Text Box 40"/>
          <p:cNvSpPr txBox="1">
            <a:spLocks noChangeArrowheads="1"/>
          </p:cNvSpPr>
          <p:nvPr/>
        </p:nvSpPr>
        <p:spPr bwMode="auto">
          <a:xfrm>
            <a:off x="6915150" y="3144838"/>
            <a:ext cx="247015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r>
              <a:rPr lang="en-US" altLang="en-US" sz="2400">
                <a:solidFill>
                  <a:schemeClr val="bg1"/>
                </a:solidFill>
                <a:latin typeface="Times New Roman" panose="02020603050405020304" pitchFamily="18" charset="0"/>
              </a:rPr>
              <a:t>Elastic Behavior</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TextBox 24"/>
          <p:cNvSpPr txBox="1">
            <a:spLocks noChangeArrowheads="1"/>
          </p:cNvSpPr>
          <p:nvPr/>
        </p:nvSpPr>
        <p:spPr bwMode="auto">
          <a:xfrm>
            <a:off x="2676525" y="1435101"/>
            <a:ext cx="7304088" cy="4938713"/>
          </a:xfrm>
          <a:prstGeom prst="rect">
            <a:avLst/>
          </a:prstGeom>
          <a:solidFill>
            <a:schemeClr val="tx1"/>
          </a:solidFill>
          <a:ln w="38100">
            <a:solidFill>
              <a:schemeClr val="bg1"/>
            </a:solidFill>
            <a:bevel/>
            <a:headEnd/>
            <a:tailEnd/>
          </a:ln>
        </p:spPr>
        <p:txBody>
          <a:bodyPr anchor="ctr" anchorCtr="1"/>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endParaRPr lang="en-US" altLang="en-US" sz="2400">
              <a:solidFill>
                <a:schemeClr val="bg1"/>
              </a:solidFill>
              <a:latin typeface="Times New Roman" panose="02020603050405020304" pitchFamily="18" charset="0"/>
            </a:endParaRPr>
          </a:p>
        </p:txBody>
      </p:sp>
      <p:sp>
        <p:nvSpPr>
          <p:cNvPr id="34819" name="Freeform 3"/>
          <p:cNvSpPr>
            <a:spLocks/>
          </p:cNvSpPr>
          <p:nvPr/>
        </p:nvSpPr>
        <p:spPr bwMode="auto">
          <a:xfrm>
            <a:off x="5332413" y="2046288"/>
            <a:ext cx="4318000" cy="3086100"/>
          </a:xfrm>
          <a:custGeom>
            <a:avLst/>
            <a:gdLst>
              <a:gd name="T0" fmla="*/ 0 w 2720"/>
              <a:gd name="T1" fmla="*/ 0 h 1944"/>
              <a:gd name="T2" fmla="*/ 131048125 w 2720"/>
              <a:gd name="T3" fmla="*/ 594756875 h 1944"/>
              <a:gd name="T4" fmla="*/ 342741250 w 2720"/>
              <a:gd name="T5" fmla="*/ 1260078125 h 1944"/>
              <a:gd name="T6" fmla="*/ 453628125 w 2720"/>
              <a:gd name="T7" fmla="*/ 1592738750 h 1944"/>
              <a:gd name="T8" fmla="*/ 624998750 w 2720"/>
              <a:gd name="T9" fmla="*/ 2026205625 h 1944"/>
              <a:gd name="T10" fmla="*/ 877014375 w 2720"/>
              <a:gd name="T11" fmla="*/ 2147483647 h 1944"/>
              <a:gd name="T12" fmla="*/ 1139110625 w 2720"/>
              <a:gd name="T13" fmla="*/ 2147483647 h 1944"/>
              <a:gd name="T14" fmla="*/ 1502013125 w 2720"/>
              <a:gd name="T15" fmla="*/ 2147483647 h 1944"/>
              <a:gd name="T16" fmla="*/ 1834673750 w 2720"/>
              <a:gd name="T17" fmla="*/ 2147483647 h 1944"/>
              <a:gd name="T18" fmla="*/ 2147483647 w 2720"/>
              <a:gd name="T19" fmla="*/ 2147483647 h 1944"/>
              <a:gd name="T20" fmla="*/ 2147483647 w 2720"/>
              <a:gd name="T21" fmla="*/ 2147483647 h 1944"/>
              <a:gd name="T22" fmla="*/ 2147483647 w 2720"/>
              <a:gd name="T23" fmla="*/ 2147483647 h 1944"/>
              <a:gd name="T24" fmla="*/ 2147483647 w 2720"/>
              <a:gd name="T25" fmla="*/ 2147483647 h 1944"/>
              <a:gd name="T26" fmla="*/ 2147483647 w 2720"/>
              <a:gd name="T27" fmla="*/ 2147483647 h 1944"/>
              <a:gd name="T28" fmla="*/ 2147483647 w 2720"/>
              <a:gd name="T29" fmla="*/ 2147483647 h 1944"/>
              <a:gd name="T30" fmla="*/ 2147483647 w 2720"/>
              <a:gd name="T31" fmla="*/ 2147483647 h 1944"/>
              <a:gd name="T32" fmla="*/ 2147483647 w 2720"/>
              <a:gd name="T33" fmla="*/ 2147483647 h 1944"/>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720"/>
              <a:gd name="T52" fmla="*/ 0 h 1944"/>
              <a:gd name="T53" fmla="*/ 2720 w 2720"/>
              <a:gd name="T54" fmla="*/ 1944 h 1944"/>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720" h="1944">
                <a:moveTo>
                  <a:pt x="0" y="0"/>
                </a:moveTo>
                <a:cubicBezTo>
                  <a:pt x="14" y="76"/>
                  <a:pt x="29" y="153"/>
                  <a:pt x="52" y="236"/>
                </a:cubicBezTo>
                <a:cubicBezTo>
                  <a:pt x="75" y="319"/>
                  <a:pt x="115" y="434"/>
                  <a:pt x="136" y="500"/>
                </a:cubicBezTo>
                <a:cubicBezTo>
                  <a:pt x="157" y="566"/>
                  <a:pt x="161" y="581"/>
                  <a:pt x="180" y="632"/>
                </a:cubicBezTo>
                <a:cubicBezTo>
                  <a:pt x="199" y="683"/>
                  <a:pt x="220" y="743"/>
                  <a:pt x="248" y="804"/>
                </a:cubicBezTo>
                <a:cubicBezTo>
                  <a:pt x="276" y="865"/>
                  <a:pt x="314" y="937"/>
                  <a:pt x="348" y="996"/>
                </a:cubicBezTo>
                <a:cubicBezTo>
                  <a:pt x="382" y="1055"/>
                  <a:pt x="411" y="1106"/>
                  <a:pt x="452" y="1160"/>
                </a:cubicBezTo>
                <a:cubicBezTo>
                  <a:pt x="493" y="1214"/>
                  <a:pt x="550" y="1275"/>
                  <a:pt x="596" y="1320"/>
                </a:cubicBezTo>
                <a:cubicBezTo>
                  <a:pt x="642" y="1365"/>
                  <a:pt x="680" y="1395"/>
                  <a:pt x="728" y="1432"/>
                </a:cubicBezTo>
                <a:cubicBezTo>
                  <a:pt x="776" y="1469"/>
                  <a:pt x="833" y="1509"/>
                  <a:pt x="884" y="1540"/>
                </a:cubicBezTo>
                <a:cubicBezTo>
                  <a:pt x="935" y="1571"/>
                  <a:pt x="985" y="1596"/>
                  <a:pt x="1036" y="1620"/>
                </a:cubicBezTo>
                <a:cubicBezTo>
                  <a:pt x="1087" y="1644"/>
                  <a:pt x="1121" y="1661"/>
                  <a:pt x="1188" y="1684"/>
                </a:cubicBezTo>
                <a:cubicBezTo>
                  <a:pt x="1255" y="1707"/>
                  <a:pt x="1340" y="1735"/>
                  <a:pt x="1436" y="1760"/>
                </a:cubicBezTo>
                <a:cubicBezTo>
                  <a:pt x="1532" y="1785"/>
                  <a:pt x="1665" y="1816"/>
                  <a:pt x="1764" y="1836"/>
                </a:cubicBezTo>
                <a:cubicBezTo>
                  <a:pt x="1863" y="1856"/>
                  <a:pt x="1927" y="1866"/>
                  <a:pt x="2032" y="1880"/>
                </a:cubicBezTo>
                <a:cubicBezTo>
                  <a:pt x="2137" y="1894"/>
                  <a:pt x="2277" y="1909"/>
                  <a:pt x="2392" y="1920"/>
                </a:cubicBezTo>
                <a:cubicBezTo>
                  <a:pt x="2507" y="1931"/>
                  <a:pt x="2613" y="1937"/>
                  <a:pt x="2720" y="1944"/>
                </a:cubicBezTo>
              </a:path>
            </a:pathLst>
          </a:custGeom>
          <a:noFill/>
          <a:ln w="38100" cap="flat" cmpd="sng">
            <a:solidFill>
              <a:schemeClr val="bg1"/>
            </a:solidFill>
            <a:prstDash val="dash"/>
            <a:round/>
            <a:headEnd/>
            <a:tailEnd/>
          </a:ln>
          <a:extLst>
            <a:ext uri="{909E8E84-426E-40DD-AFC4-6F175D3DCCD1}">
              <a14:hiddenFill xmlns:a14="http://schemas.microsoft.com/office/drawing/2010/main">
                <a:solidFill>
                  <a:srgbClr val="FFFFFF"/>
                </a:solidFill>
              </a14:hiddenFill>
            </a:ext>
          </a:extLst>
        </p:spPr>
        <p:txBody>
          <a:bodyPr rot="10800000" wrap="none"/>
          <a:lstStyle/>
          <a:p>
            <a:endParaRPr lang="en-US"/>
          </a:p>
        </p:txBody>
      </p:sp>
      <p:sp>
        <p:nvSpPr>
          <p:cNvPr id="34820" name="Line 23"/>
          <p:cNvSpPr>
            <a:spLocks noChangeShapeType="1"/>
          </p:cNvSpPr>
          <p:nvPr/>
        </p:nvSpPr>
        <p:spPr bwMode="auto">
          <a:xfrm>
            <a:off x="3930650" y="1879600"/>
            <a:ext cx="0" cy="3665538"/>
          </a:xfrm>
          <a:prstGeom prst="line">
            <a:avLst/>
          </a:prstGeom>
          <a:noFill/>
          <a:ln w="3810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4821" name="Line 24"/>
          <p:cNvSpPr>
            <a:spLocks noChangeShapeType="1"/>
          </p:cNvSpPr>
          <p:nvPr/>
        </p:nvSpPr>
        <p:spPr bwMode="auto">
          <a:xfrm>
            <a:off x="3921125" y="5530850"/>
            <a:ext cx="5600700" cy="0"/>
          </a:xfrm>
          <a:prstGeom prst="line">
            <a:avLst/>
          </a:prstGeom>
          <a:noFill/>
          <a:ln w="3810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4822" name="Line 25"/>
          <p:cNvSpPr>
            <a:spLocks noChangeShapeType="1"/>
          </p:cNvSpPr>
          <p:nvPr/>
        </p:nvSpPr>
        <p:spPr bwMode="auto">
          <a:xfrm>
            <a:off x="4464050" y="2711450"/>
            <a:ext cx="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4823" name="Text Box 43"/>
          <p:cNvSpPr txBox="1">
            <a:spLocks noChangeArrowheads="1"/>
          </p:cNvSpPr>
          <p:nvPr/>
        </p:nvSpPr>
        <p:spPr bwMode="auto">
          <a:xfrm>
            <a:off x="5759450" y="5629275"/>
            <a:ext cx="1600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r>
              <a:rPr lang="en-US" altLang="en-US" sz="2400" b="1" i="1">
                <a:solidFill>
                  <a:schemeClr val="bg1"/>
                </a:solidFill>
                <a:latin typeface="Times New Roman" panose="02020603050405020304" pitchFamily="18" charset="0"/>
              </a:rPr>
              <a:t>KL/r</a:t>
            </a:r>
          </a:p>
        </p:txBody>
      </p:sp>
      <p:graphicFrame>
        <p:nvGraphicFramePr>
          <p:cNvPr id="34824" name="Object 3"/>
          <p:cNvGraphicFramePr>
            <a:graphicFrameLocks noChangeAspect="1"/>
          </p:cNvGraphicFramePr>
          <p:nvPr/>
        </p:nvGraphicFramePr>
        <p:xfrm>
          <a:off x="7466013" y="3600451"/>
          <a:ext cx="1300162" cy="1114425"/>
        </p:xfrm>
        <a:graphic>
          <a:graphicData uri="http://schemas.openxmlformats.org/presentationml/2006/ole">
            <mc:AlternateContent xmlns:mc="http://schemas.openxmlformats.org/markup-compatibility/2006">
              <mc:Choice xmlns:v="urn:schemas-microsoft-com:vml" Requires="v">
                <p:oleObj name="Equation" r:id="rId3" imgW="800100" imgH="685800" progId="Equation.3">
                  <p:embed/>
                </p:oleObj>
              </mc:Choice>
              <mc:Fallback>
                <p:oleObj name="Equation" r:id="rId3" imgW="800100" imgH="685800" progId="Equation.3">
                  <p:embed/>
                  <p:pic>
                    <p:nvPicPr>
                      <p:cNvPr id="0" name="Object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466013" y="3600451"/>
                        <a:ext cx="1300162" cy="11144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34825" name="Text Box 29"/>
          <p:cNvSpPr txBox="1">
            <a:spLocks noChangeArrowheads="1"/>
          </p:cNvSpPr>
          <p:nvPr/>
        </p:nvSpPr>
        <p:spPr bwMode="auto">
          <a:xfrm>
            <a:off x="3278189" y="4649789"/>
            <a:ext cx="827087" cy="579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spcBef>
                <a:spcPct val="50000"/>
              </a:spcBef>
            </a:pPr>
            <a:r>
              <a:rPr lang="en-US" altLang="en-US" sz="3200" b="1">
                <a:solidFill>
                  <a:schemeClr val="bg1"/>
                </a:solidFill>
                <a:latin typeface="Symbol" panose="05050102010706020507" pitchFamily="18" charset="2"/>
              </a:rPr>
              <a:t>s</a:t>
            </a:r>
          </a:p>
        </p:txBody>
      </p:sp>
      <p:sp>
        <p:nvSpPr>
          <p:cNvPr id="33" name="Slide Number Placeholder 32"/>
          <p:cNvSpPr txBox="1">
            <a:spLocks noGrp="1"/>
          </p:cNvSpPr>
          <p:nvPr/>
        </p:nvSpPr>
        <p:spPr>
          <a:xfrm>
            <a:off x="10953509" y="6354441"/>
            <a:ext cx="762000" cy="365125"/>
          </a:xfrm>
          <a:prstGeom prst="rect">
            <a:avLst/>
          </a:prstGeom>
          <a:noFill/>
        </p:spPr>
        <p:txBody>
          <a:bodyPr lIns="0" rIns="0" anchor="b"/>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r" eaLnBrk="1" hangingPunct="1"/>
            <a:fld id="{E312857C-1EFA-45EB-8A1D-366CEF857DCB}" type="slidenum">
              <a:rPr lang="en-US" altLang="en-US" sz="1200">
                <a:solidFill>
                  <a:srgbClr val="BCBCBC"/>
                </a:solidFill>
                <a:latin typeface="Times New Roman" panose="02020603050405020304" pitchFamily="18" charset="0"/>
              </a:rPr>
              <a:pPr algn="r" eaLnBrk="1" hangingPunct="1"/>
              <a:t>31</a:t>
            </a:fld>
            <a:endParaRPr lang="en-US" altLang="en-US" sz="1200" dirty="0">
              <a:solidFill>
                <a:srgbClr val="BCBCBC"/>
              </a:solidFill>
              <a:latin typeface="Times New Roman" panose="02020603050405020304" pitchFamily="18" charset="0"/>
            </a:endParaRPr>
          </a:p>
        </p:txBody>
      </p:sp>
      <p:sp>
        <p:nvSpPr>
          <p:cNvPr id="34" name="Footer Placeholder 33"/>
          <p:cNvSpPr txBox="1">
            <a:spLocks noGrp="1"/>
          </p:cNvSpPr>
          <p:nvPr/>
        </p:nvSpPr>
        <p:spPr>
          <a:xfrm>
            <a:off x="4648200" y="6416676"/>
            <a:ext cx="2895600" cy="365125"/>
          </a:xfrm>
          <a:prstGeom prst="rect">
            <a:avLst/>
          </a:prstGeom>
          <a:noFill/>
        </p:spPr>
        <p:txBody>
          <a:bodyPr anchor="b"/>
          <a:lstStyle/>
          <a:p>
            <a:pPr>
              <a:defRPr/>
            </a:pPr>
            <a:r>
              <a:rPr lang="en-US" sz="1200">
                <a:solidFill>
                  <a:schemeClr val="tx1">
                    <a:shade val="50000"/>
                  </a:schemeClr>
                </a:solidFill>
                <a:latin typeface="Times New Roman" pitchFamily="18" charset="0"/>
                <a:cs typeface="+mn-cs"/>
              </a:rPr>
              <a:t>Compression Theory</a:t>
            </a:r>
          </a:p>
        </p:txBody>
      </p:sp>
      <p:sp>
        <p:nvSpPr>
          <p:cNvPr id="34828" name="Text Box 26"/>
          <p:cNvSpPr txBox="1">
            <a:spLocks noChangeArrowheads="1"/>
          </p:cNvSpPr>
          <p:nvPr/>
        </p:nvSpPr>
        <p:spPr bwMode="auto">
          <a:xfrm>
            <a:off x="2959100" y="3990975"/>
            <a:ext cx="99695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wrap="none">
            <a:spAutoFit/>
          </a:bodyP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r>
              <a:rPr lang="en-US" altLang="en-US" sz="2400" i="1">
                <a:solidFill>
                  <a:schemeClr val="bg1"/>
                </a:solidFill>
                <a:latin typeface="Times New Roman" panose="02020603050405020304" pitchFamily="18" charset="0"/>
              </a:rPr>
              <a:t>F</a:t>
            </a:r>
            <a:r>
              <a:rPr lang="en-US" altLang="en-US" sz="2400" i="1" baseline="-25000">
                <a:solidFill>
                  <a:schemeClr val="bg1"/>
                </a:solidFill>
                <a:latin typeface="Times New Roman" panose="02020603050405020304" pitchFamily="18" charset="0"/>
              </a:rPr>
              <a:t>y</a:t>
            </a:r>
            <a:r>
              <a:rPr lang="en-US" altLang="en-US" sz="2400" i="1">
                <a:solidFill>
                  <a:schemeClr val="bg1"/>
                </a:solidFill>
                <a:latin typeface="Times New Roman" panose="02020603050405020304" pitchFamily="18" charset="0"/>
              </a:rPr>
              <a:t>-F</a:t>
            </a:r>
            <a:r>
              <a:rPr lang="en-US" altLang="en-US" sz="2400" i="1" baseline="-25000">
                <a:solidFill>
                  <a:schemeClr val="bg1"/>
                </a:solidFill>
                <a:latin typeface="Times New Roman" panose="02020603050405020304" pitchFamily="18" charset="0"/>
              </a:rPr>
              <a:t>res</a:t>
            </a:r>
          </a:p>
        </p:txBody>
      </p:sp>
      <p:sp>
        <p:nvSpPr>
          <p:cNvPr id="34829" name="Text Box 27"/>
          <p:cNvSpPr txBox="1">
            <a:spLocks noChangeArrowheads="1"/>
          </p:cNvSpPr>
          <p:nvPr/>
        </p:nvSpPr>
        <p:spPr bwMode="auto">
          <a:xfrm>
            <a:off x="3397251" y="2771775"/>
            <a:ext cx="75247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a:spAutoFit/>
          </a:bodyP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r>
              <a:rPr lang="en-US" altLang="en-US" sz="2400" i="1">
                <a:solidFill>
                  <a:schemeClr val="bg1"/>
                </a:solidFill>
                <a:latin typeface="Times New Roman" panose="02020603050405020304" pitchFamily="18" charset="0"/>
              </a:rPr>
              <a:t>F</a:t>
            </a:r>
            <a:r>
              <a:rPr lang="en-US" altLang="en-US" sz="2400" i="1" baseline="-25000">
                <a:solidFill>
                  <a:schemeClr val="bg1"/>
                </a:solidFill>
                <a:latin typeface="Times New Roman" panose="02020603050405020304" pitchFamily="18" charset="0"/>
              </a:rPr>
              <a:t>y</a:t>
            </a:r>
          </a:p>
        </p:txBody>
      </p:sp>
      <p:sp>
        <p:nvSpPr>
          <p:cNvPr id="34830" name="Line 33"/>
          <p:cNvSpPr>
            <a:spLocks noChangeShapeType="1"/>
          </p:cNvSpPr>
          <p:nvPr/>
        </p:nvSpPr>
        <p:spPr bwMode="auto">
          <a:xfrm>
            <a:off x="3925889" y="4386263"/>
            <a:ext cx="2962275" cy="0"/>
          </a:xfrm>
          <a:prstGeom prst="line">
            <a:avLst/>
          </a:prstGeom>
          <a:noFill/>
          <a:ln w="19050">
            <a:solidFill>
              <a:schemeClr val="bg1"/>
            </a:solidFill>
            <a:prstDash val="dash"/>
            <a:round/>
            <a:headEnd/>
            <a:tailEnd/>
          </a:ln>
          <a:extLst>
            <a:ext uri="{909E8E84-426E-40DD-AFC4-6F175D3DCCD1}">
              <a14:hiddenFill xmlns:a14="http://schemas.microsoft.com/office/drawing/2010/main">
                <a:noFill/>
              </a14:hiddenFill>
            </a:ext>
          </a:extLst>
        </p:spPr>
        <p:txBody>
          <a:bodyPr/>
          <a:lstStyle/>
          <a:p>
            <a:endParaRPr lang="en-US"/>
          </a:p>
        </p:txBody>
      </p:sp>
      <p:graphicFrame>
        <p:nvGraphicFramePr>
          <p:cNvPr id="34831" name="Object 2"/>
          <p:cNvGraphicFramePr>
            <a:graphicFrameLocks noChangeAspect="1"/>
          </p:cNvGraphicFramePr>
          <p:nvPr/>
        </p:nvGraphicFramePr>
        <p:xfrm>
          <a:off x="6142038" y="2309814"/>
          <a:ext cx="1300162" cy="1114425"/>
        </p:xfrm>
        <a:graphic>
          <a:graphicData uri="http://schemas.openxmlformats.org/presentationml/2006/ole">
            <mc:AlternateContent xmlns:mc="http://schemas.openxmlformats.org/markup-compatibility/2006">
              <mc:Choice xmlns:v="urn:schemas-microsoft-com:vml" Requires="v">
                <p:oleObj name="Equation" r:id="rId5" imgW="800100" imgH="685800" progId="Equation.3">
                  <p:embed/>
                </p:oleObj>
              </mc:Choice>
              <mc:Fallback>
                <p:oleObj name="Equation" r:id="rId5" imgW="800100" imgH="685800" progId="Equation.3">
                  <p:embed/>
                  <p:pic>
                    <p:nvPicPr>
                      <p:cNvPr id="0" name="Object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142038" y="2309814"/>
                        <a:ext cx="1300162" cy="11144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34832" name="Line 46"/>
          <p:cNvSpPr>
            <a:spLocks noChangeShapeType="1"/>
          </p:cNvSpPr>
          <p:nvPr/>
        </p:nvSpPr>
        <p:spPr bwMode="auto">
          <a:xfrm flipV="1">
            <a:off x="3940176" y="3030538"/>
            <a:ext cx="1439863" cy="0"/>
          </a:xfrm>
          <a:prstGeom prst="line">
            <a:avLst/>
          </a:prstGeom>
          <a:noFill/>
          <a:ln w="19050">
            <a:solidFill>
              <a:schemeClr val="bg1"/>
            </a:solidFill>
            <a:prstDash val="dash"/>
            <a:round/>
            <a:headEnd/>
            <a:tailEnd/>
          </a:ln>
          <a:extLst>
            <a:ext uri="{909E8E84-426E-40DD-AFC4-6F175D3DCCD1}">
              <a14:hiddenFill xmlns:a14="http://schemas.microsoft.com/office/drawing/2010/main">
                <a:noFill/>
              </a14:hiddenFill>
            </a:ext>
          </a:extLst>
        </p:spPr>
        <p:txBody>
          <a:bodyPr/>
          <a:lstStyle/>
          <a:p>
            <a:endParaRPr lang="en-US"/>
          </a:p>
        </p:txBody>
      </p:sp>
      <p:sp>
        <p:nvSpPr>
          <p:cNvPr id="34833" name="Line 51"/>
          <p:cNvSpPr>
            <a:spLocks noChangeShapeType="1"/>
          </p:cNvSpPr>
          <p:nvPr/>
        </p:nvSpPr>
        <p:spPr bwMode="auto">
          <a:xfrm flipH="1">
            <a:off x="5016500" y="2781300"/>
            <a:ext cx="1047750" cy="552450"/>
          </a:xfrm>
          <a:prstGeom prst="line">
            <a:avLst/>
          </a:prstGeom>
          <a:noFill/>
          <a:ln w="28575">
            <a:solidFill>
              <a:schemeClr val="bg1"/>
            </a:solidFill>
            <a:round/>
            <a:headEnd/>
            <a:tailEnd type="arrow" w="med" len="med"/>
          </a:ln>
          <a:extLst>
            <a:ext uri="{909E8E84-426E-40DD-AFC4-6F175D3DCCD1}">
              <a14:hiddenFill xmlns:a14="http://schemas.microsoft.com/office/drawing/2010/main">
                <a:noFill/>
              </a14:hiddenFill>
            </a:ext>
          </a:extLst>
        </p:spPr>
        <p:txBody>
          <a:bodyPr/>
          <a:lstStyle/>
          <a:p>
            <a:endParaRPr lang="en-US"/>
          </a:p>
        </p:txBody>
      </p:sp>
      <p:sp>
        <p:nvSpPr>
          <p:cNvPr id="34834" name="Line 50"/>
          <p:cNvSpPr>
            <a:spLocks noChangeShapeType="1"/>
          </p:cNvSpPr>
          <p:nvPr/>
        </p:nvSpPr>
        <p:spPr bwMode="auto">
          <a:xfrm flipH="1">
            <a:off x="7064375" y="3971926"/>
            <a:ext cx="400050" cy="657225"/>
          </a:xfrm>
          <a:prstGeom prst="line">
            <a:avLst/>
          </a:prstGeom>
          <a:noFill/>
          <a:ln w="28575">
            <a:solidFill>
              <a:schemeClr val="bg1"/>
            </a:solidFill>
            <a:round/>
            <a:headEnd/>
            <a:tailEnd type="arrow" w="med" len="med"/>
          </a:ln>
          <a:extLst>
            <a:ext uri="{909E8E84-426E-40DD-AFC4-6F175D3DCCD1}">
              <a14:hiddenFill xmlns:a14="http://schemas.microsoft.com/office/drawing/2010/main">
                <a:noFill/>
              </a14:hiddenFill>
            </a:ext>
          </a:extLst>
        </p:spPr>
        <p:txBody>
          <a:bodyPr/>
          <a:lstStyle/>
          <a:p>
            <a:endParaRPr lang="en-US"/>
          </a:p>
        </p:txBody>
      </p:sp>
      <p:sp>
        <p:nvSpPr>
          <p:cNvPr id="34835" name="Text Box 29"/>
          <p:cNvSpPr txBox="1">
            <a:spLocks noChangeArrowheads="1"/>
          </p:cNvSpPr>
          <p:nvPr/>
        </p:nvSpPr>
        <p:spPr bwMode="auto">
          <a:xfrm>
            <a:off x="4197350" y="3857625"/>
            <a:ext cx="12954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a:spAutoFit/>
          </a:bodyP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r>
              <a:rPr lang="en-US" altLang="en-US" sz="2400">
                <a:solidFill>
                  <a:schemeClr val="bg1"/>
                </a:solidFill>
                <a:latin typeface="Times New Roman" panose="02020603050405020304" pitchFamily="18" charset="0"/>
              </a:rPr>
              <a:t>Inelastic</a:t>
            </a:r>
          </a:p>
        </p:txBody>
      </p:sp>
      <p:sp>
        <p:nvSpPr>
          <p:cNvPr id="34836" name="Text Box 40"/>
          <p:cNvSpPr txBox="1">
            <a:spLocks noChangeArrowheads="1"/>
          </p:cNvSpPr>
          <p:nvPr/>
        </p:nvSpPr>
        <p:spPr bwMode="auto">
          <a:xfrm>
            <a:off x="4152900" y="4521200"/>
            <a:ext cx="1143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a:spAutoFit/>
          </a:bodyP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r>
              <a:rPr lang="en-US" altLang="en-US" sz="2400">
                <a:solidFill>
                  <a:schemeClr val="bg1"/>
                </a:solidFill>
                <a:latin typeface="Times New Roman" panose="02020603050405020304" pitchFamily="18" charset="0"/>
              </a:rPr>
              <a:t>Elastic</a:t>
            </a:r>
          </a:p>
        </p:txBody>
      </p:sp>
      <p:sp>
        <p:nvSpPr>
          <p:cNvPr id="34837" name="Line 41"/>
          <p:cNvSpPr>
            <a:spLocks noChangeShapeType="1"/>
          </p:cNvSpPr>
          <p:nvPr/>
        </p:nvSpPr>
        <p:spPr bwMode="auto">
          <a:xfrm>
            <a:off x="5414963" y="4379913"/>
            <a:ext cx="0" cy="533400"/>
          </a:xfrm>
          <a:prstGeom prst="line">
            <a:avLst/>
          </a:prstGeom>
          <a:noFill/>
          <a:ln w="38100">
            <a:solidFill>
              <a:schemeClr val="bg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34838" name="Line 42"/>
          <p:cNvSpPr>
            <a:spLocks noChangeShapeType="1"/>
          </p:cNvSpPr>
          <p:nvPr/>
        </p:nvSpPr>
        <p:spPr bwMode="auto">
          <a:xfrm flipV="1">
            <a:off x="4083050" y="3776663"/>
            <a:ext cx="0" cy="609600"/>
          </a:xfrm>
          <a:prstGeom prst="line">
            <a:avLst/>
          </a:prstGeom>
          <a:noFill/>
          <a:ln w="38100">
            <a:solidFill>
              <a:schemeClr val="bg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34839" name="Freeform 23"/>
          <p:cNvSpPr>
            <a:spLocks/>
          </p:cNvSpPr>
          <p:nvPr/>
        </p:nvSpPr>
        <p:spPr bwMode="auto">
          <a:xfrm>
            <a:off x="3956051" y="3052764"/>
            <a:ext cx="2487613" cy="1266825"/>
          </a:xfrm>
          <a:custGeom>
            <a:avLst/>
            <a:gdLst>
              <a:gd name="T0" fmla="*/ 2147483647 w 1431"/>
              <a:gd name="T1" fmla="*/ 1870449395 h 858"/>
              <a:gd name="T2" fmla="*/ 2147483647 w 1431"/>
              <a:gd name="T3" fmla="*/ 595143459 h 858"/>
              <a:gd name="T4" fmla="*/ 979109527 w 1431"/>
              <a:gd name="T5" fmla="*/ 170040988 h 858"/>
              <a:gd name="T6" fmla="*/ 0 w 1431"/>
              <a:gd name="T7" fmla="*/ 0 h 858"/>
              <a:gd name="T8" fmla="*/ 0 60000 65536"/>
              <a:gd name="T9" fmla="*/ 0 60000 65536"/>
              <a:gd name="T10" fmla="*/ 0 60000 65536"/>
              <a:gd name="T11" fmla="*/ 0 60000 65536"/>
              <a:gd name="T12" fmla="*/ 0 w 1431"/>
              <a:gd name="T13" fmla="*/ 0 h 858"/>
              <a:gd name="T14" fmla="*/ 1431 w 1431"/>
              <a:gd name="T15" fmla="*/ 858 h 858"/>
            </a:gdLst>
            <a:ahLst/>
            <a:cxnLst>
              <a:cxn ang="T8">
                <a:pos x="T0" y="T1"/>
              </a:cxn>
              <a:cxn ang="T9">
                <a:pos x="T2" y="T3"/>
              </a:cxn>
              <a:cxn ang="T10">
                <a:pos x="T4" y="T5"/>
              </a:cxn>
              <a:cxn ang="T11">
                <a:pos x="T6" y="T7"/>
              </a:cxn>
            </a:cxnLst>
            <a:rect l="T12" t="T13" r="T14" b="T15"/>
            <a:pathLst>
              <a:path w="1431" h="858">
                <a:moveTo>
                  <a:pt x="1431" y="858"/>
                </a:moveTo>
                <a:cubicBezTo>
                  <a:pt x="1166" y="630"/>
                  <a:pt x="901" y="403"/>
                  <a:pt x="717" y="273"/>
                </a:cubicBezTo>
                <a:cubicBezTo>
                  <a:pt x="533" y="143"/>
                  <a:pt x="443" y="123"/>
                  <a:pt x="324" y="78"/>
                </a:cubicBezTo>
                <a:cubicBezTo>
                  <a:pt x="205" y="33"/>
                  <a:pt x="102" y="16"/>
                  <a:pt x="0" y="0"/>
                </a:cubicBezTo>
              </a:path>
            </a:pathLst>
          </a:custGeom>
          <a:noFill/>
          <a:ln w="38100" cap="flat" cmpd="sng">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rot="10800000" wrap="none"/>
          <a:lstStyle/>
          <a:p>
            <a:endParaRPr lang="en-US"/>
          </a:p>
        </p:txBody>
      </p:sp>
      <p:sp>
        <p:nvSpPr>
          <p:cNvPr id="34840" name="Line 24"/>
          <p:cNvSpPr>
            <a:spLocks noChangeShapeType="1"/>
          </p:cNvSpPr>
          <p:nvPr/>
        </p:nvSpPr>
        <p:spPr bwMode="auto">
          <a:xfrm>
            <a:off x="6515100" y="4338638"/>
            <a:ext cx="0" cy="0"/>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en-US"/>
          </a:p>
        </p:txBody>
      </p:sp>
      <p:sp>
        <p:nvSpPr>
          <p:cNvPr id="26" name="TextBox 25"/>
          <p:cNvSpPr txBox="1"/>
          <p:nvPr/>
        </p:nvSpPr>
        <p:spPr>
          <a:xfrm>
            <a:off x="2676526" y="392113"/>
            <a:ext cx="7269163" cy="819150"/>
          </a:xfrm>
          <a:prstGeom prst="rect">
            <a:avLst/>
          </a:prstGeom>
          <a:solidFill>
            <a:schemeClr val="tx1">
              <a:lumMod val="95000"/>
              <a:alpha val="62000"/>
            </a:schemeClr>
          </a:solidFill>
          <a:ln w="38100" cap="flat">
            <a:solidFill>
              <a:schemeClr val="bg1"/>
            </a:solidFill>
            <a:bevel/>
          </a:ln>
        </p:spPr>
        <p:txBody>
          <a:bodyPr anchor="ctr" anchorCtr="1"/>
          <a:lstStyle/>
          <a:p>
            <a:pPr algn="l" eaLnBrk="0" hangingPunct="0">
              <a:defRPr/>
            </a:pPr>
            <a:r>
              <a:rPr lang="en-US" sz="3600" b="1" dirty="0">
                <a:solidFill>
                  <a:schemeClr val="bg1"/>
                </a:solidFill>
                <a:latin typeface="Times New Roman" pitchFamily="18" charset="0"/>
              </a:rPr>
              <a:t>Inelastic Material Effects</a:t>
            </a:r>
          </a:p>
        </p:txBody>
      </p:sp>
      <p:sp>
        <p:nvSpPr>
          <p:cNvPr id="34842" name="Line 34"/>
          <p:cNvSpPr>
            <a:spLocks noChangeShapeType="1"/>
          </p:cNvSpPr>
          <p:nvPr/>
        </p:nvSpPr>
        <p:spPr bwMode="auto">
          <a:xfrm rot="5400000" flipH="1" flipV="1">
            <a:off x="5758657" y="4675982"/>
            <a:ext cx="1617662" cy="3175"/>
          </a:xfrm>
          <a:prstGeom prst="line">
            <a:avLst/>
          </a:prstGeom>
          <a:noFill/>
          <a:ln w="19050">
            <a:solidFill>
              <a:schemeClr val="bg1"/>
            </a:solidFill>
            <a:prstDash val="dash"/>
            <a:round/>
            <a:headEnd/>
            <a:tailEnd/>
          </a:ln>
          <a:extLst>
            <a:ext uri="{909E8E84-426E-40DD-AFC4-6F175D3DCCD1}">
              <a14:hiddenFill xmlns:a14="http://schemas.microsoft.com/office/drawing/2010/main">
                <a:noFill/>
              </a14:hiddenFill>
            </a:ext>
          </a:extLst>
        </p:spPr>
        <p:txBody>
          <a:bodyPr/>
          <a:lstStyle/>
          <a:p>
            <a:endParaRPr lang="en-US"/>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TextBox 24"/>
          <p:cNvSpPr txBox="1">
            <a:spLocks noChangeArrowheads="1"/>
          </p:cNvSpPr>
          <p:nvPr/>
        </p:nvSpPr>
        <p:spPr bwMode="auto">
          <a:xfrm>
            <a:off x="2676525" y="1435101"/>
            <a:ext cx="7304088" cy="4938713"/>
          </a:xfrm>
          <a:prstGeom prst="rect">
            <a:avLst/>
          </a:prstGeom>
          <a:solidFill>
            <a:schemeClr val="tx1"/>
          </a:solidFill>
          <a:ln w="38100">
            <a:solidFill>
              <a:schemeClr val="bg1"/>
            </a:solidFill>
            <a:bevel/>
            <a:headEnd/>
            <a:tailEnd/>
          </a:ln>
        </p:spPr>
        <p:txBody>
          <a:bodyPr anchor="ctr" anchorCtr="1"/>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endParaRPr lang="en-US" altLang="en-US" sz="2400">
              <a:solidFill>
                <a:schemeClr val="bg1"/>
              </a:solidFill>
              <a:latin typeface="Times New Roman" panose="02020603050405020304" pitchFamily="18" charset="0"/>
            </a:endParaRPr>
          </a:p>
        </p:txBody>
      </p:sp>
      <p:sp>
        <p:nvSpPr>
          <p:cNvPr id="35843" name="Freeform 3"/>
          <p:cNvSpPr>
            <a:spLocks/>
          </p:cNvSpPr>
          <p:nvPr/>
        </p:nvSpPr>
        <p:spPr bwMode="auto">
          <a:xfrm>
            <a:off x="5332413" y="2046288"/>
            <a:ext cx="4318000" cy="3086100"/>
          </a:xfrm>
          <a:custGeom>
            <a:avLst/>
            <a:gdLst>
              <a:gd name="T0" fmla="*/ 0 w 2720"/>
              <a:gd name="T1" fmla="*/ 0 h 1944"/>
              <a:gd name="T2" fmla="*/ 131048125 w 2720"/>
              <a:gd name="T3" fmla="*/ 594756875 h 1944"/>
              <a:gd name="T4" fmla="*/ 342741250 w 2720"/>
              <a:gd name="T5" fmla="*/ 1260078125 h 1944"/>
              <a:gd name="T6" fmla="*/ 453628125 w 2720"/>
              <a:gd name="T7" fmla="*/ 1592738750 h 1944"/>
              <a:gd name="T8" fmla="*/ 624998750 w 2720"/>
              <a:gd name="T9" fmla="*/ 2026205625 h 1944"/>
              <a:gd name="T10" fmla="*/ 877014375 w 2720"/>
              <a:gd name="T11" fmla="*/ 2147483647 h 1944"/>
              <a:gd name="T12" fmla="*/ 1139110625 w 2720"/>
              <a:gd name="T13" fmla="*/ 2147483647 h 1944"/>
              <a:gd name="T14" fmla="*/ 1502013125 w 2720"/>
              <a:gd name="T15" fmla="*/ 2147483647 h 1944"/>
              <a:gd name="T16" fmla="*/ 1834673750 w 2720"/>
              <a:gd name="T17" fmla="*/ 2147483647 h 1944"/>
              <a:gd name="T18" fmla="*/ 2147483647 w 2720"/>
              <a:gd name="T19" fmla="*/ 2147483647 h 1944"/>
              <a:gd name="T20" fmla="*/ 2147483647 w 2720"/>
              <a:gd name="T21" fmla="*/ 2147483647 h 1944"/>
              <a:gd name="T22" fmla="*/ 2147483647 w 2720"/>
              <a:gd name="T23" fmla="*/ 2147483647 h 1944"/>
              <a:gd name="T24" fmla="*/ 2147483647 w 2720"/>
              <a:gd name="T25" fmla="*/ 2147483647 h 1944"/>
              <a:gd name="T26" fmla="*/ 2147483647 w 2720"/>
              <a:gd name="T27" fmla="*/ 2147483647 h 1944"/>
              <a:gd name="T28" fmla="*/ 2147483647 w 2720"/>
              <a:gd name="T29" fmla="*/ 2147483647 h 1944"/>
              <a:gd name="T30" fmla="*/ 2147483647 w 2720"/>
              <a:gd name="T31" fmla="*/ 2147483647 h 1944"/>
              <a:gd name="T32" fmla="*/ 2147483647 w 2720"/>
              <a:gd name="T33" fmla="*/ 2147483647 h 1944"/>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720"/>
              <a:gd name="T52" fmla="*/ 0 h 1944"/>
              <a:gd name="T53" fmla="*/ 2720 w 2720"/>
              <a:gd name="T54" fmla="*/ 1944 h 1944"/>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720" h="1944">
                <a:moveTo>
                  <a:pt x="0" y="0"/>
                </a:moveTo>
                <a:cubicBezTo>
                  <a:pt x="14" y="76"/>
                  <a:pt x="29" y="153"/>
                  <a:pt x="52" y="236"/>
                </a:cubicBezTo>
                <a:cubicBezTo>
                  <a:pt x="75" y="319"/>
                  <a:pt x="115" y="434"/>
                  <a:pt x="136" y="500"/>
                </a:cubicBezTo>
                <a:cubicBezTo>
                  <a:pt x="157" y="566"/>
                  <a:pt x="161" y="581"/>
                  <a:pt x="180" y="632"/>
                </a:cubicBezTo>
                <a:cubicBezTo>
                  <a:pt x="199" y="683"/>
                  <a:pt x="220" y="743"/>
                  <a:pt x="248" y="804"/>
                </a:cubicBezTo>
                <a:cubicBezTo>
                  <a:pt x="276" y="865"/>
                  <a:pt x="314" y="937"/>
                  <a:pt x="348" y="996"/>
                </a:cubicBezTo>
                <a:cubicBezTo>
                  <a:pt x="382" y="1055"/>
                  <a:pt x="411" y="1106"/>
                  <a:pt x="452" y="1160"/>
                </a:cubicBezTo>
                <a:cubicBezTo>
                  <a:pt x="493" y="1214"/>
                  <a:pt x="550" y="1275"/>
                  <a:pt x="596" y="1320"/>
                </a:cubicBezTo>
                <a:cubicBezTo>
                  <a:pt x="642" y="1365"/>
                  <a:pt x="680" y="1395"/>
                  <a:pt x="728" y="1432"/>
                </a:cubicBezTo>
                <a:cubicBezTo>
                  <a:pt x="776" y="1469"/>
                  <a:pt x="833" y="1509"/>
                  <a:pt x="884" y="1540"/>
                </a:cubicBezTo>
                <a:cubicBezTo>
                  <a:pt x="935" y="1571"/>
                  <a:pt x="985" y="1596"/>
                  <a:pt x="1036" y="1620"/>
                </a:cubicBezTo>
                <a:cubicBezTo>
                  <a:pt x="1087" y="1644"/>
                  <a:pt x="1121" y="1661"/>
                  <a:pt x="1188" y="1684"/>
                </a:cubicBezTo>
                <a:cubicBezTo>
                  <a:pt x="1255" y="1707"/>
                  <a:pt x="1340" y="1735"/>
                  <a:pt x="1436" y="1760"/>
                </a:cubicBezTo>
                <a:cubicBezTo>
                  <a:pt x="1532" y="1785"/>
                  <a:pt x="1665" y="1816"/>
                  <a:pt x="1764" y="1836"/>
                </a:cubicBezTo>
                <a:cubicBezTo>
                  <a:pt x="1863" y="1856"/>
                  <a:pt x="1927" y="1866"/>
                  <a:pt x="2032" y="1880"/>
                </a:cubicBezTo>
                <a:cubicBezTo>
                  <a:pt x="2137" y="1894"/>
                  <a:pt x="2277" y="1909"/>
                  <a:pt x="2392" y="1920"/>
                </a:cubicBezTo>
                <a:cubicBezTo>
                  <a:pt x="2507" y="1931"/>
                  <a:pt x="2613" y="1937"/>
                  <a:pt x="2720" y="1944"/>
                </a:cubicBezTo>
              </a:path>
            </a:pathLst>
          </a:custGeom>
          <a:noFill/>
          <a:ln w="38100" cap="flat" cmpd="sng">
            <a:solidFill>
              <a:schemeClr val="bg1"/>
            </a:solidFill>
            <a:prstDash val="dash"/>
            <a:round/>
            <a:headEnd/>
            <a:tailEnd/>
          </a:ln>
          <a:extLst>
            <a:ext uri="{909E8E84-426E-40DD-AFC4-6F175D3DCCD1}">
              <a14:hiddenFill xmlns:a14="http://schemas.microsoft.com/office/drawing/2010/main">
                <a:solidFill>
                  <a:srgbClr val="FFFFFF"/>
                </a:solidFill>
              </a14:hiddenFill>
            </a:ext>
          </a:extLst>
        </p:spPr>
        <p:txBody>
          <a:bodyPr rot="10800000" wrap="none"/>
          <a:lstStyle/>
          <a:p>
            <a:endParaRPr lang="en-US"/>
          </a:p>
        </p:txBody>
      </p:sp>
      <p:sp>
        <p:nvSpPr>
          <p:cNvPr id="35844" name="Line 23"/>
          <p:cNvSpPr>
            <a:spLocks noChangeShapeType="1"/>
          </p:cNvSpPr>
          <p:nvPr/>
        </p:nvSpPr>
        <p:spPr bwMode="auto">
          <a:xfrm>
            <a:off x="3930650" y="1879600"/>
            <a:ext cx="0" cy="3665538"/>
          </a:xfrm>
          <a:prstGeom prst="line">
            <a:avLst/>
          </a:prstGeom>
          <a:noFill/>
          <a:ln w="3810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5845" name="Line 24"/>
          <p:cNvSpPr>
            <a:spLocks noChangeShapeType="1"/>
          </p:cNvSpPr>
          <p:nvPr/>
        </p:nvSpPr>
        <p:spPr bwMode="auto">
          <a:xfrm>
            <a:off x="3921125" y="5530850"/>
            <a:ext cx="5600700" cy="0"/>
          </a:xfrm>
          <a:prstGeom prst="line">
            <a:avLst/>
          </a:prstGeom>
          <a:noFill/>
          <a:ln w="3810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5846" name="Line 25"/>
          <p:cNvSpPr>
            <a:spLocks noChangeShapeType="1"/>
          </p:cNvSpPr>
          <p:nvPr/>
        </p:nvSpPr>
        <p:spPr bwMode="auto">
          <a:xfrm>
            <a:off x="4464050" y="2711450"/>
            <a:ext cx="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5847" name="Text Box 43"/>
          <p:cNvSpPr txBox="1">
            <a:spLocks noChangeArrowheads="1"/>
          </p:cNvSpPr>
          <p:nvPr/>
        </p:nvSpPr>
        <p:spPr bwMode="auto">
          <a:xfrm>
            <a:off x="5759450" y="5629275"/>
            <a:ext cx="1600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r>
              <a:rPr lang="en-US" altLang="en-US" sz="2400" b="1" i="1">
                <a:solidFill>
                  <a:schemeClr val="bg1"/>
                </a:solidFill>
                <a:latin typeface="Times New Roman" panose="02020603050405020304" pitchFamily="18" charset="0"/>
              </a:rPr>
              <a:t>KL/r</a:t>
            </a:r>
          </a:p>
        </p:txBody>
      </p:sp>
      <p:graphicFrame>
        <p:nvGraphicFramePr>
          <p:cNvPr id="35848" name="Object 3"/>
          <p:cNvGraphicFramePr>
            <a:graphicFrameLocks noChangeAspect="1"/>
          </p:cNvGraphicFramePr>
          <p:nvPr/>
        </p:nvGraphicFramePr>
        <p:xfrm>
          <a:off x="7466013" y="3600451"/>
          <a:ext cx="1300162" cy="1114425"/>
        </p:xfrm>
        <a:graphic>
          <a:graphicData uri="http://schemas.openxmlformats.org/presentationml/2006/ole">
            <mc:AlternateContent xmlns:mc="http://schemas.openxmlformats.org/markup-compatibility/2006">
              <mc:Choice xmlns:v="urn:schemas-microsoft-com:vml" Requires="v">
                <p:oleObj name="Equation" r:id="rId3" imgW="800100" imgH="685800" progId="Equation.3">
                  <p:embed/>
                </p:oleObj>
              </mc:Choice>
              <mc:Fallback>
                <p:oleObj name="Equation" r:id="rId3" imgW="800100" imgH="685800" progId="Equation.3">
                  <p:embed/>
                  <p:pic>
                    <p:nvPicPr>
                      <p:cNvPr id="0" name="Object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466013" y="3600451"/>
                        <a:ext cx="1300162" cy="11144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35849" name="Text Box 29"/>
          <p:cNvSpPr txBox="1">
            <a:spLocks noChangeArrowheads="1"/>
          </p:cNvSpPr>
          <p:nvPr/>
        </p:nvSpPr>
        <p:spPr bwMode="auto">
          <a:xfrm>
            <a:off x="3278189" y="4649789"/>
            <a:ext cx="827087" cy="579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spcBef>
                <a:spcPct val="50000"/>
              </a:spcBef>
            </a:pPr>
            <a:r>
              <a:rPr lang="en-US" altLang="en-US" sz="3200" b="1">
                <a:solidFill>
                  <a:schemeClr val="bg1"/>
                </a:solidFill>
                <a:latin typeface="Symbol" panose="05050102010706020507" pitchFamily="18" charset="2"/>
              </a:rPr>
              <a:t>s</a:t>
            </a:r>
          </a:p>
        </p:txBody>
      </p:sp>
      <p:sp>
        <p:nvSpPr>
          <p:cNvPr id="33" name="Slide Number Placeholder 32"/>
          <p:cNvSpPr txBox="1">
            <a:spLocks noGrp="1"/>
          </p:cNvSpPr>
          <p:nvPr/>
        </p:nvSpPr>
        <p:spPr>
          <a:xfrm>
            <a:off x="10999808" y="6373814"/>
            <a:ext cx="762000" cy="365125"/>
          </a:xfrm>
          <a:prstGeom prst="rect">
            <a:avLst/>
          </a:prstGeom>
          <a:noFill/>
        </p:spPr>
        <p:txBody>
          <a:bodyPr lIns="0" rIns="0" anchor="b"/>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r" eaLnBrk="1" hangingPunct="1"/>
            <a:fld id="{C7F21082-22F1-41F9-8364-2C97EB8950D3}" type="slidenum">
              <a:rPr lang="en-US" altLang="en-US" sz="1200">
                <a:solidFill>
                  <a:srgbClr val="BCBCBC"/>
                </a:solidFill>
                <a:latin typeface="Times New Roman" panose="02020603050405020304" pitchFamily="18" charset="0"/>
              </a:rPr>
              <a:pPr algn="r" eaLnBrk="1" hangingPunct="1"/>
              <a:t>32</a:t>
            </a:fld>
            <a:endParaRPr lang="en-US" altLang="en-US" sz="1200" dirty="0">
              <a:solidFill>
                <a:srgbClr val="BCBCBC"/>
              </a:solidFill>
              <a:latin typeface="Times New Roman" panose="02020603050405020304" pitchFamily="18" charset="0"/>
            </a:endParaRPr>
          </a:p>
        </p:txBody>
      </p:sp>
      <p:sp>
        <p:nvSpPr>
          <p:cNvPr id="34" name="Footer Placeholder 33"/>
          <p:cNvSpPr txBox="1">
            <a:spLocks noGrp="1"/>
          </p:cNvSpPr>
          <p:nvPr/>
        </p:nvSpPr>
        <p:spPr>
          <a:xfrm>
            <a:off x="4648200" y="6416676"/>
            <a:ext cx="2895600" cy="365125"/>
          </a:xfrm>
          <a:prstGeom prst="rect">
            <a:avLst/>
          </a:prstGeom>
          <a:noFill/>
        </p:spPr>
        <p:txBody>
          <a:bodyPr anchor="b"/>
          <a:lstStyle/>
          <a:p>
            <a:pPr>
              <a:defRPr/>
            </a:pPr>
            <a:r>
              <a:rPr lang="en-US" sz="1200">
                <a:solidFill>
                  <a:schemeClr val="tx1">
                    <a:shade val="50000"/>
                  </a:schemeClr>
                </a:solidFill>
                <a:latin typeface="Times New Roman" pitchFamily="18" charset="0"/>
                <a:cs typeface="+mn-cs"/>
              </a:rPr>
              <a:t>Compression Theory</a:t>
            </a:r>
          </a:p>
        </p:txBody>
      </p:sp>
      <p:sp>
        <p:nvSpPr>
          <p:cNvPr id="35852" name="Text Box 26"/>
          <p:cNvSpPr txBox="1">
            <a:spLocks noChangeArrowheads="1"/>
          </p:cNvSpPr>
          <p:nvPr/>
        </p:nvSpPr>
        <p:spPr bwMode="auto">
          <a:xfrm>
            <a:off x="2959100" y="3990975"/>
            <a:ext cx="99695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wrap="none">
            <a:spAutoFit/>
          </a:bodyP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r>
              <a:rPr lang="en-US" altLang="en-US" sz="2400" i="1">
                <a:solidFill>
                  <a:schemeClr val="bg1"/>
                </a:solidFill>
                <a:latin typeface="Times New Roman" panose="02020603050405020304" pitchFamily="18" charset="0"/>
              </a:rPr>
              <a:t>F</a:t>
            </a:r>
            <a:r>
              <a:rPr lang="en-US" altLang="en-US" sz="2400" i="1" baseline="-25000">
                <a:solidFill>
                  <a:schemeClr val="bg1"/>
                </a:solidFill>
                <a:latin typeface="Times New Roman" panose="02020603050405020304" pitchFamily="18" charset="0"/>
              </a:rPr>
              <a:t>y</a:t>
            </a:r>
            <a:r>
              <a:rPr lang="en-US" altLang="en-US" sz="2400" i="1">
                <a:solidFill>
                  <a:schemeClr val="bg1"/>
                </a:solidFill>
                <a:latin typeface="Times New Roman" panose="02020603050405020304" pitchFamily="18" charset="0"/>
              </a:rPr>
              <a:t>-F</a:t>
            </a:r>
            <a:r>
              <a:rPr lang="en-US" altLang="en-US" sz="2400" i="1" baseline="-25000">
                <a:solidFill>
                  <a:schemeClr val="bg1"/>
                </a:solidFill>
                <a:latin typeface="Times New Roman" panose="02020603050405020304" pitchFamily="18" charset="0"/>
              </a:rPr>
              <a:t>res</a:t>
            </a:r>
          </a:p>
        </p:txBody>
      </p:sp>
      <p:sp>
        <p:nvSpPr>
          <p:cNvPr id="35853" name="Text Box 27"/>
          <p:cNvSpPr txBox="1">
            <a:spLocks noChangeArrowheads="1"/>
          </p:cNvSpPr>
          <p:nvPr/>
        </p:nvSpPr>
        <p:spPr bwMode="auto">
          <a:xfrm>
            <a:off x="3397251" y="2771775"/>
            <a:ext cx="75247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a:spAutoFit/>
          </a:bodyP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r>
              <a:rPr lang="en-US" altLang="en-US" sz="2400" i="1">
                <a:solidFill>
                  <a:schemeClr val="bg1"/>
                </a:solidFill>
                <a:latin typeface="Times New Roman" panose="02020603050405020304" pitchFamily="18" charset="0"/>
              </a:rPr>
              <a:t>F</a:t>
            </a:r>
            <a:r>
              <a:rPr lang="en-US" altLang="en-US" sz="2400" i="1" baseline="-25000">
                <a:solidFill>
                  <a:schemeClr val="bg1"/>
                </a:solidFill>
                <a:latin typeface="Times New Roman" panose="02020603050405020304" pitchFamily="18" charset="0"/>
              </a:rPr>
              <a:t>y</a:t>
            </a:r>
          </a:p>
        </p:txBody>
      </p:sp>
      <p:sp>
        <p:nvSpPr>
          <p:cNvPr id="35854" name="Line 33"/>
          <p:cNvSpPr>
            <a:spLocks noChangeShapeType="1"/>
          </p:cNvSpPr>
          <p:nvPr/>
        </p:nvSpPr>
        <p:spPr bwMode="auto">
          <a:xfrm>
            <a:off x="3925889" y="4386263"/>
            <a:ext cx="2962275" cy="0"/>
          </a:xfrm>
          <a:prstGeom prst="line">
            <a:avLst/>
          </a:prstGeom>
          <a:noFill/>
          <a:ln w="19050">
            <a:solidFill>
              <a:schemeClr val="bg1"/>
            </a:solidFill>
            <a:prstDash val="dash"/>
            <a:round/>
            <a:headEnd/>
            <a:tailEnd/>
          </a:ln>
          <a:extLst>
            <a:ext uri="{909E8E84-426E-40DD-AFC4-6F175D3DCCD1}">
              <a14:hiddenFill xmlns:a14="http://schemas.microsoft.com/office/drawing/2010/main">
                <a:noFill/>
              </a14:hiddenFill>
            </a:ext>
          </a:extLst>
        </p:spPr>
        <p:txBody>
          <a:bodyPr/>
          <a:lstStyle/>
          <a:p>
            <a:endParaRPr lang="en-US"/>
          </a:p>
        </p:txBody>
      </p:sp>
      <p:graphicFrame>
        <p:nvGraphicFramePr>
          <p:cNvPr id="35855" name="Object 2"/>
          <p:cNvGraphicFramePr>
            <a:graphicFrameLocks noChangeAspect="1"/>
          </p:cNvGraphicFramePr>
          <p:nvPr/>
        </p:nvGraphicFramePr>
        <p:xfrm>
          <a:off x="6142038" y="2309814"/>
          <a:ext cx="1300162" cy="1114425"/>
        </p:xfrm>
        <a:graphic>
          <a:graphicData uri="http://schemas.openxmlformats.org/presentationml/2006/ole">
            <mc:AlternateContent xmlns:mc="http://schemas.openxmlformats.org/markup-compatibility/2006">
              <mc:Choice xmlns:v="urn:schemas-microsoft-com:vml" Requires="v">
                <p:oleObj name="Equation" r:id="rId5" imgW="800100" imgH="685800" progId="Equation.3">
                  <p:embed/>
                </p:oleObj>
              </mc:Choice>
              <mc:Fallback>
                <p:oleObj name="Equation" r:id="rId5" imgW="800100" imgH="685800" progId="Equation.3">
                  <p:embed/>
                  <p:pic>
                    <p:nvPicPr>
                      <p:cNvPr id="0" name="Object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142038" y="2309814"/>
                        <a:ext cx="1300162" cy="11144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35856" name="Line 46"/>
          <p:cNvSpPr>
            <a:spLocks noChangeShapeType="1"/>
          </p:cNvSpPr>
          <p:nvPr/>
        </p:nvSpPr>
        <p:spPr bwMode="auto">
          <a:xfrm flipV="1">
            <a:off x="3940176" y="3030538"/>
            <a:ext cx="1439863" cy="0"/>
          </a:xfrm>
          <a:prstGeom prst="line">
            <a:avLst/>
          </a:prstGeom>
          <a:noFill/>
          <a:ln w="19050">
            <a:solidFill>
              <a:schemeClr val="bg1"/>
            </a:solidFill>
            <a:prstDash val="dash"/>
            <a:round/>
            <a:headEnd/>
            <a:tailEnd/>
          </a:ln>
          <a:extLst>
            <a:ext uri="{909E8E84-426E-40DD-AFC4-6F175D3DCCD1}">
              <a14:hiddenFill xmlns:a14="http://schemas.microsoft.com/office/drawing/2010/main">
                <a:noFill/>
              </a14:hiddenFill>
            </a:ext>
          </a:extLst>
        </p:spPr>
        <p:txBody>
          <a:bodyPr/>
          <a:lstStyle/>
          <a:p>
            <a:endParaRPr lang="en-US"/>
          </a:p>
        </p:txBody>
      </p:sp>
      <p:sp>
        <p:nvSpPr>
          <p:cNvPr id="35857" name="Line 51"/>
          <p:cNvSpPr>
            <a:spLocks noChangeShapeType="1"/>
          </p:cNvSpPr>
          <p:nvPr/>
        </p:nvSpPr>
        <p:spPr bwMode="auto">
          <a:xfrm flipH="1">
            <a:off x="5016500" y="2781300"/>
            <a:ext cx="1047750" cy="552450"/>
          </a:xfrm>
          <a:prstGeom prst="line">
            <a:avLst/>
          </a:prstGeom>
          <a:noFill/>
          <a:ln w="28575">
            <a:solidFill>
              <a:schemeClr val="bg1"/>
            </a:solidFill>
            <a:round/>
            <a:headEnd/>
            <a:tailEnd type="arrow" w="med" len="med"/>
          </a:ln>
          <a:extLst>
            <a:ext uri="{909E8E84-426E-40DD-AFC4-6F175D3DCCD1}">
              <a14:hiddenFill xmlns:a14="http://schemas.microsoft.com/office/drawing/2010/main">
                <a:noFill/>
              </a14:hiddenFill>
            </a:ext>
          </a:extLst>
        </p:spPr>
        <p:txBody>
          <a:bodyPr/>
          <a:lstStyle/>
          <a:p>
            <a:endParaRPr lang="en-US"/>
          </a:p>
        </p:txBody>
      </p:sp>
      <p:sp>
        <p:nvSpPr>
          <p:cNvPr id="35858" name="Line 50"/>
          <p:cNvSpPr>
            <a:spLocks noChangeShapeType="1"/>
          </p:cNvSpPr>
          <p:nvPr/>
        </p:nvSpPr>
        <p:spPr bwMode="auto">
          <a:xfrm flipH="1">
            <a:off x="7064375" y="3971926"/>
            <a:ext cx="400050" cy="657225"/>
          </a:xfrm>
          <a:prstGeom prst="line">
            <a:avLst/>
          </a:prstGeom>
          <a:noFill/>
          <a:ln w="28575">
            <a:solidFill>
              <a:schemeClr val="bg1"/>
            </a:solidFill>
            <a:round/>
            <a:headEnd/>
            <a:tailEnd type="arrow" w="med" len="med"/>
          </a:ln>
          <a:extLst>
            <a:ext uri="{909E8E84-426E-40DD-AFC4-6F175D3DCCD1}">
              <a14:hiddenFill xmlns:a14="http://schemas.microsoft.com/office/drawing/2010/main">
                <a:noFill/>
              </a14:hiddenFill>
            </a:ext>
          </a:extLst>
        </p:spPr>
        <p:txBody>
          <a:bodyPr/>
          <a:lstStyle/>
          <a:p>
            <a:endParaRPr lang="en-US"/>
          </a:p>
        </p:txBody>
      </p:sp>
      <p:sp>
        <p:nvSpPr>
          <p:cNvPr id="35859" name="Text Box 29"/>
          <p:cNvSpPr txBox="1">
            <a:spLocks noChangeArrowheads="1"/>
          </p:cNvSpPr>
          <p:nvPr/>
        </p:nvSpPr>
        <p:spPr bwMode="auto">
          <a:xfrm>
            <a:off x="4197350" y="3857625"/>
            <a:ext cx="12954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a:spAutoFit/>
          </a:bodyP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r>
              <a:rPr lang="en-US" altLang="en-US" sz="2400">
                <a:solidFill>
                  <a:schemeClr val="bg1"/>
                </a:solidFill>
                <a:latin typeface="Times New Roman" panose="02020603050405020304" pitchFamily="18" charset="0"/>
              </a:rPr>
              <a:t>Inelastic</a:t>
            </a:r>
          </a:p>
        </p:txBody>
      </p:sp>
      <p:sp>
        <p:nvSpPr>
          <p:cNvPr id="35860" name="Text Box 40"/>
          <p:cNvSpPr txBox="1">
            <a:spLocks noChangeArrowheads="1"/>
          </p:cNvSpPr>
          <p:nvPr/>
        </p:nvSpPr>
        <p:spPr bwMode="auto">
          <a:xfrm>
            <a:off x="4152900" y="4521200"/>
            <a:ext cx="1143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a:spAutoFit/>
          </a:bodyP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r>
              <a:rPr lang="en-US" altLang="en-US" sz="2400">
                <a:solidFill>
                  <a:schemeClr val="bg1"/>
                </a:solidFill>
                <a:latin typeface="Times New Roman" panose="02020603050405020304" pitchFamily="18" charset="0"/>
              </a:rPr>
              <a:t>Elastic</a:t>
            </a:r>
          </a:p>
        </p:txBody>
      </p:sp>
      <p:sp>
        <p:nvSpPr>
          <p:cNvPr id="35861" name="Line 41"/>
          <p:cNvSpPr>
            <a:spLocks noChangeShapeType="1"/>
          </p:cNvSpPr>
          <p:nvPr/>
        </p:nvSpPr>
        <p:spPr bwMode="auto">
          <a:xfrm>
            <a:off x="5414963" y="4379913"/>
            <a:ext cx="0" cy="533400"/>
          </a:xfrm>
          <a:prstGeom prst="line">
            <a:avLst/>
          </a:prstGeom>
          <a:noFill/>
          <a:ln w="38100">
            <a:solidFill>
              <a:schemeClr val="bg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35862" name="Line 42"/>
          <p:cNvSpPr>
            <a:spLocks noChangeShapeType="1"/>
          </p:cNvSpPr>
          <p:nvPr/>
        </p:nvSpPr>
        <p:spPr bwMode="auto">
          <a:xfrm flipV="1">
            <a:off x="4083050" y="3776663"/>
            <a:ext cx="0" cy="609600"/>
          </a:xfrm>
          <a:prstGeom prst="line">
            <a:avLst/>
          </a:prstGeom>
          <a:noFill/>
          <a:ln w="38100">
            <a:solidFill>
              <a:schemeClr val="bg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35863" name="Freeform 23"/>
          <p:cNvSpPr>
            <a:spLocks/>
          </p:cNvSpPr>
          <p:nvPr/>
        </p:nvSpPr>
        <p:spPr bwMode="auto">
          <a:xfrm>
            <a:off x="3956051" y="3052764"/>
            <a:ext cx="2487613" cy="1266825"/>
          </a:xfrm>
          <a:custGeom>
            <a:avLst/>
            <a:gdLst>
              <a:gd name="T0" fmla="*/ 2147483647 w 1431"/>
              <a:gd name="T1" fmla="*/ 1870449395 h 858"/>
              <a:gd name="T2" fmla="*/ 2147483647 w 1431"/>
              <a:gd name="T3" fmla="*/ 595143459 h 858"/>
              <a:gd name="T4" fmla="*/ 979109527 w 1431"/>
              <a:gd name="T5" fmla="*/ 170040988 h 858"/>
              <a:gd name="T6" fmla="*/ 0 w 1431"/>
              <a:gd name="T7" fmla="*/ 0 h 858"/>
              <a:gd name="T8" fmla="*/ 0 60000 65536"/>
              <a:gd name="T9" fmla="*/ 0 60000 65536"/>
              <a:gd name="T10" fmla="*/ 0 60000 65536"/>
              <a:gd name="T11" fmla="*/ 0 60000 65536"/>
              <a:gd name="T12" fmla="*/ 0 w 1431"/>
              <a:gd name="T13" fmla="*/ 0 h 858"/>
              <a:gd name="T14" fmla="*/ 1431 w 1431"/>
              <a:gd name="T15" fmla="*/ 858 h 858"/>
            </a:gdLst>
            <a:ahLst/>
            <a:cxnLst>
              <a:cxn ang="T8">
                <a:pos x="T0" y="T1"/>
              </a:cxn>
              <a:cxn ang="T9">
                <a:pos x="T2" y="T3"/>
              </a:cxn>
              <a:cxn ang="T10">
                <a:pos x="T4" y="T5"/>
              </a:cxn>
              <a:cxn ang="T11">
                <a:pos x="T6" y="T7"/>
              </a:cxn>
            </a:cxnLst>
            <a:rect l="T12" t="T13" r="T14" b="T15"/>
            <a:pathLst>
              <a:path w="1431" h="858">
                <a:moveTo>
                  <a:pt x="1431" y="858"/>
                </a:moveTo>
                <a:cubicBezTo>
                  <a:pt x="1166" y="630"/>
                  <a:pt x="901" y="403"/>
                  <a:pt x="717" y="273"/>
                </a:cubicBezTo>
                <a:cubicBezTo>
                  <a:pt x="533" y="143"/>
                  <a:pt x="443" y="123"/>
                  <a:pt x="324" y="78"/>
                </a:cubicBezTo>
                <a:cubicBezTo>
                  <a:pt x="205" y="33"/>
                  <a:pt x="102" y="16"/>
                  <a:pt x="0" y="0"/>
                </a:cubicBezTo>
              </a:path>
            </a:pathLst>
          </a:custGeom>
          <a:noFill/>
          <a:ln w="38100" cap="flat" cmpd="sng">
            <a:solidFill>
              <a:schemeClr val="bg1"/>
            </a:solidFill>
            <a:prstDash val="dash"/>
            <a:round/>
            <a:headEnd/>
            <a:tailEnd/>
          </a:ln>
          <a:extLst>
            <a:ext uri="{909E8E84-426E-40DD-AFC4-6F175D3DCCD1}">
              <a14:hiddenFill xmlns:a14="http://schemas.microsoft.com/office/drawing/2010/main">
                <a:solidFill>
                  <a:srgbClr val="FFFFFF"/>
                </a:solidFill>
              </a14:hiddenFill>
            </a:ext>
          </a:extLst>
        </p:spPr>
        <p:txBody>
          <a:bodyPr rot="10800000" wrap="none"/>
          <a:lstStyle/>
          <a:p>
            <a:endParaRPr lang="en-US"/>
          </a:p>
        </p:txBody>
      </p:sp>
      <p:sp>
        <p:nvSpPr>
          <p:cNvPr id="35864" name="Freeform 24"/>
          <p:cNvSpPr>
            <a:spLocks/>
          </p:cNvSpPr>
          <p:nvPr/>
        </p:nvSpPr>
        <p:spPr bwMode="auto">
          <a:xfrm>
            <a:off x="3895725" y="3038476"/>
            <a:ext cx="2624138" cy="1304925"/>
          </a:xfrm>
          <a:custGeom>
            <a:avLst/>
            <a:gdLst>
              <a:gd name="T0" fmla="*/ 2147483647 w 1431"/>
              <a:gd name="T1" fmla="*/ 1984649482 h 858"/>
              <a:gd name="T2" fmla="*/ 2147483647 w 1431"/>
              <a:gd name="T3" fmla="*/ 631478758 h 858"/>
              <a:gd name="T4" fmla="*/ 1089528894 w 1431"/>
              <a:gd name="T5" fmla="*/ 180423372 h 858"/>
              <a:gd name="T6" fmla="*/ 0 w 1431"/>
              <a:gd name="T7" fmla="*/ 0 h 858"/>
              <a:gd name="T8" fmla="*/ 0 60000 65536"/>
              <a:gd name="T9" fmla="*/ 0 60000 65536"/>
              <a:gd name="T10" fmla="*/ 0 60000 65536"/>
              <a:gd name="T11" fmla="*/ 0 60000 65536"/>
              <a:gd name="T12" fmla="*/ 0 w 1431"/>
              <a:gd name="T13" fmla="*/ 0 h 858"/>
              <a:gd name="T14" fmla="*/ 1431 w 1431"/>
              <a:gd name="T15" fmla="*/ 858 h 858"/>
            </a:gdLst>
            <a:ahLst/>
            <a:cxnLst>
              <a:cxn ang="T8">
                <a:pos x="T0" y="T1"/>
              </a:cxn>
              <a:cxn ang="T9">
                <a:pos x="T2" y="T3"/>
              </a:cxn>
              <a:cxn ang="T10">
                <a:pos x="T4" y="T5"/>
              </a:cxn>
              <a:cxn ang="T11">
                <a:pos x="T6" y="T7"/>
              </a:cxn>
            </a:cxnLst>
            <a:rect l="T12" t="T13" r="T14" b="T15"/>
            <a:pathLst>
              <a:path w="1431" h="858">
                <a:moveTo>
                  <a:pt x="1431" y="858"/>
                </a:moveTo>
                <a:cubicBezTo>
                  <a:pt x="1166" y="630"/>
                  <a:pt x="901" y="403"/>
                  <a:pt x="717" y="273"/>
                </a:cubicBezTo>
                <a:cubicBezTo>
                  <a:pt x="533" y="143"/>
                  <a:pt x="443" y="123"/>
                  <a:pt x="324" y="78"/>
                </a:cubicBezTo>
                <a:cubicBezTo>
                  <a:pt x="205" y="33"/>
                  <a:pt x="102" y="16"/>
                  <a:pt x="0" y="0"/>
                </a:cubicBezTo>
              </a:path>
            </a:pathLst>
          </a:custGeom>
          <a:noFill/>
          <a:ln w="101600" cap="flat" cmpd="sng">
            <a:solidFill>
              <a:schemeClr val="accent1"/>
            </a:solidFill>
            <a:prstDash val="solid"/>
            <a:round/>
            <a:headEnd/>
            <a:tailEnd/>
          </a:ln>
          <a:extLst>
            <a:ext uri="{909E8E84-426E-40DD-AFC4-6F175D3DCCD1}">
              <a14:hiddenFill xmlns:a14="http://schemas.microsoft.com/office/drawing/2010/main">
                <a:solidFill>
                  <a:srgbClr val="FFFFFF"/>
                </a:solidFill>
              </a14:hiddenFill>
            </a:ext>
          </a:extLst>
        </p:spPr>
        <p:txBody>
          <a:bodyPr rot="10800000" wrap="none"/>
          <a:lstStyle/>
          <a:p>
            <a:endParaRPr lang="en-US"/>
          </a:p>
        </p:txBody>
      </p:sp>
      <p:sp>
        <p:nvSpPr>
          <p:cNvPr id="35865" name="Line 25"/>
          <p:cNvSpPr>
            <a:spLocks noChangeShapeType="1"/>
          </p:cNvSpPr>
          <p:nvPr/>
        </p:nvSpPr>
        <p:spPr bwMode="auto">
          <a:xfrm>
            <a:off x="6515100" y="4338638"/>
            <a:ext cx="0" cy="0"/>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en-US"/>
          </a:p>
        </p:txBody>
      </p:sp>
      <p:sp>
        <p:nvSpPr>
          <p:cNvPr id="35866" name="Freeform 26"/>
          <p:cNvSpPr>
            <a:spLocks/>
          </p:cNvSpPr>
          <p:nvPr/>
        </p:nvSpPr>
        <p:spPr bwMode="auto">
          <a:xfrm>
            <a:off x="6515100" y="4343401"/>
            <a:ext cx="3138488" cy="785813"/>
          </a:xfrm>
          <a:custGeom>
            <a:avLst/>
            <a:gdLst>
              <a:gd name="T0" fmla="*/ 0 w 1959"/>
              <a:gd name="T1" fmla="*/ 0 h 495"/>
              <a:gd name="T2" fmla="*/ 338801302 w 1959"/>
              <a:gd name="T3" fmla="*/ 226814207 h 495"/>
              <a:gd name="T4" fmla="*/ 785405420 w 1959"/>
              <a:gd name="T5" fmla="*/ 453628414 h 495"/>
              <a:gd name="T6" fmla="*/ 1193506588 w 1959"/>
              <a:gd name="T7" fmla="*/ 619958832 h 495"/>
              <a:gd name="T8" fmla="*/ 1840310675 w 1959"/>
              <a:gd name="T9" fmla="*/ 808971465 h 495"/>
              <a:gd name="T10" fmla="*/ 2147483647 w 1959"/>
              <a:gd name="T11" fmla="*/ 952619669 h 495"/>
              <a:gd name="T12" fmla="*/ 2147483647 w 1959"/>
              <a:gd name="T13" fmla="*/ 1043345351 h 495"/>
              <a:gd name="T14" fmla="*/ 2147483647 w 1959"/>
              <a:gd name="T15" fmla="*/ 1156753249 h 495"/>
              <a:gd name="T16" fmla="*/ 2147483647 w 1959"/>
              <a:gd name="T17" fmla="*/ 1247478931 h 49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959"/>
              <a:gd name="T28" fmla="*/ 0 h 495"/>
              <a:gd name="T29" fmla="*/ 1959 w 1959"/>
              <a:gd name="T30" fmla="*/ 495 h 49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959" h="495">
                <a:moveTo>
                  <a:pt x="0" y="0"/>
                </a:moveTo>
                <a:cubicBezTo>
                  <a:pt x="40" y="30"/>
                  <a:pt x="81" y="60"/>
                  <a:pt x="132" y="90"/>
                </a:cubicBezTo>
                <a:cubicBezTo>
                  <a:pt x="183" y="120"/>
                  <a:pt x="251" y="154"/>
                  <a:pt x="306" y="180"/>
                </a:cubicBezTo>
                <a:cubicBezTo>
                  <a:pt x="361" y="206"/>
                  <a:pt x="396" y="222"/>
                  <a:pt x="465" y="246"/>
                </a:cubicBezTo>
                <a:cubicBezTo>
                  <a:pt x="534" y="270"/>
                  <a:pt x="634" y="299"/>
                  <a:pt x="717" y="321"/>
                </a:cubicBezTo>
                <a:cubicBezTo>
                  <a:pt x="800" y="343"/>
                  <a:pt x="892" y="363"/>
                  <a:pt x="966" y="378"/>
                </a:cubicBezTo>
                <a:cubicBezTo>
                  <a:pt x="1040" y="393"/>
                  <a:pt x="1071" y="401"/>
                  <a:pt x="1161" y="414"/>
                </a:cubicBezTo>
                <a:cubicBezTo>
                  <a:pt x="1251" y="427"/>
                  <a:pt x="1376" y="446"/>
                  <a:pt x="1509" y="459"/>
                </a:cubicBezTo>
                <a:cubicBezTo>
                  <a:pt x="1642" y="472"/>
                  <a:pt x="1800" y="483"/>
                  <a:pt x="1959" y="495"/>
                </a:cubicBezTo>
              </a:path>
            </a:pathLst>
          </a:custGeom>
          <a:noFill/>
          <a:ln w="101600" cap="flat" cmpd="sng">
            <a:solidFill>
              <a:schemeClr val="accent1"/>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6" name="TextBox 25"/>
          <p:cNvSpPr txBox="1"/>
          <p:nvPr/>
        </p:nvSpPr>
        <p:spPr>
          <a:xfrm>
            <a:off x="2676526" y="392113"/>
            <a:ext cx="7269163" cy="819150"/>
          </a:xfrm>
          <a:prstGeom prst="rect">
            <a:avLst/>
          </a:prstGeom>
          <a:solidFill>
            <a:schemeClr val="tx1">
              <a:lumMod val="95000"/>
              <a:alpha val="62000"/>
            </a:schemeClr>
          </a:solidFill>
          <a:ln w="38100" cap="flat">
            <a:solidFill>
              <a:schemeClr val="bg1"/>
            </a:solidFill>
            <a:bevel/>
          </a:ln>
        </p:spPr>
        <p:txBody>
          <a:bodyPr anchor="ctr" anchorCtr="1"/>
          <a:lstStyle/>
          <a:p>
            <a:pPr algn="l" eaLnBrk="0" hangingPunct="0">
              <a:defRPr/>
            </a:pPr>
            <a:r>
              <a:rPr lang="en-US" sz="3600" b="1" dirty="0">
                <a:solidFill>
                  <a:schemeClr val="bg1"/>
                </a:solidFill>
                <a:latin typeface="Times New Roman" pitchFamily="18" charset="0"/>
              </a:rPr>
              <a:t>Inelastic Material Effects</a:t>
            </a:r>
          </a:p>
        </p:txBody>
      </p:sp>
      <p:sp>
        <p:nvSpPr>
          <p:cNvPr id="35868" name="Line 34"/>
          <p:cNvSpPr>
            <a:spLocks noChangeShapeType="1"/>
          </p:cNvSpPr>
          <p:nvPr/>
        </p:nvSpPr>
        <p:spPr bwMode="auto">
          <a:xfrm rot="5400000" flipH="1" flipV="1">
            <a:off x="5758657" y="4675982"/>
            <a:ext cx="1617662" cy="3175"/>
          </a:xfrm>
          <a:prstGeom prst="line">
            <a:avLst/>
          </a:prstGeom>
          <a:noFill/>
          <a:ln w="19050">
            <a:solidFill>
              <a:schemeClr val="bg1"/>
            </a:solidFill>
            <a:prstDash val="dash"/>
            <a:round/>
            <a:headEnd/>
            <a:tailEnd/>
          </a:ln>
          <a:extLst>
            <a:ext uri="{909E8E84-426E-40DD-AFC4-6F175D3DCCD1}">
              <a14:hiddenFill xmlns:a14="http://schemas.microsoft.com/office/drawing/2010/main">
                <a:noFill/>
              </a14:hiddenFill>
            </a:ext>
          </a:extLst>
        </p:spPr>
        <p:txBody>
          <a:bodyPr/>
          <a:lstStyle/>
          <a:p>
            <a:endParaRPr lang="en-US"/>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2660651" y="2516188"/>
            <a:ext cx="7388225" cy="1828800"/>
          </a:xfrm>
          <a:prstGeom prst="rect">
            <a:avLst/>
          </a:prstGeom>
          <a:solidFill>
            <a:schemeClr val="tx1">
              <a:lumMod val="95000"/>
              <a:alpha val="62000"/>
            </a:schemeClr>
          </a:solidFill>
          <a:ln w="38100" cap="flat">
            <a:solidFill>
              <a:schemeClr val="bg1"/>
            </a:solidFill>
            <a:bevel/>
          </a:ln>
        </p:spPr>
        <p:txBody>
          <a:bodyPr anchor="ctr"/>
          <a:lstStyle/>
          <a:p>
            <a:pPr algn="l">
              <a:defRPr/>
            </a:pPr>
            <a:r>
              <a:rPr lang="en-US" sz="2400">
                <a:solidFill>
                  <a:schemeClr val="bg1"/>
                </a:solidFill>
                <a:latin typeface="Times New Roman" pitchFamily="18" charset="0"/>
                <a:cs typeface="Arial" charset="0"/>
              </a:rPr>
              <a:t>Elastic Buckling: </a:t>
            </a:r>
            <a:r>
              <a:rPr lang="de-DE" sz="2400" i="1">
                <a:solidFill>
                  <a:schemeClr val="bg1"/>
                </a:solidFill>
                <a:latin typeface="Times New Roman" pitchFamily="18" charset="0"/>
                <a:cs typeface="Arial" charset="0"/>
              </a:rPr>
              <a:t>E</a:t>
            </a:r>
            <a:r>
              <a:rPr lang="de-DE" sz="2400" i="1" baseline="-25000">
                <a:solidFill>
                  <a:schemeClr val="bg1"/>
                </a:solidFill>
                <a:latin typeface="Times New Roman" pitchFamily="18" charset="0"/>
                <a:cs typeface="Arial" charset="0"/>
              </a:rPr>
              <a:t>T </a:t>
            </a:r>
            <a:r>
              <a:rPr lang="de-DE" sz="2400">
                <a:solidFill>
                  <a:schemeClr val="bg1"/>
                </a:solidFill>
                <a:latin typeface="Times New Roman" pitchFamily="18" charset="0"/>
                <a:cs typeface="Arial" charset="0"/>
              </a:rPr>
              <a:t>= </a:t>
            </a:r>
            <a:r>
              <a:rPr lang="de-DE" sz="2400" i="1">
                <a:solidFill>
                  <a:schemeClr val="bg1"/>
                </a:solidFill>
                <a:latin typeface="Times New Roman" pitchFamily="18" charset="0"/>
                <a:cs typeface="Arial" charset="0"/>
              </a:rPr>
              <a:t>E</a:t>
            </a:r>
            <a:endParaRPr lang="en-US" sz="2400" i="1">
              <a:solidFill>
                <a:schemeClr val="bg1"/>
              </a:solidFill>
              <a:latin typeface="Times New Roman" pitchFamily="18" charset="0"/>
              <a:cs typeface="Arial" charset="0"/>
            </a:endParaRPr>
          </a:p>
          <a:p>
            <a:pPr algn="l">
              <a:defRPr/>
            </a:pPr>
            <a:r>
              <a:rPr lang="en-US" sz="2400">
                <a:solidFill>
                  <a:schemeClr val="bg1"/>
                </a:solidFill>
                <a:latin typeface="Times New Roman" pitchFamily="18" charset="0"/>
                <a:cs typeface="Arial" charset="0"/>
              </a:rPr>
              <a:t>	 No yielding prior to buckling </a:t>
            </a:r>
          </a:p>
          <a:p>
            <a:pPr algn="l">
              <a:defRPr/>
            </a:pPr>
            <a:r>
              <a:rPr lang="en-US" sz="2400">
                <a:solidFill>
                  <a:schemeClr val="bg1"/>
                </a:solidFill>
                <a:latin typeface="Times New Roman" pitchFamily="18" charset="0"/>
                <a:cs typeface="Arial" charset="0"/>
              </a:rPr>
              <a:t>	</a:t>
            </a:r>
            <a:r>
              <a:rPr lang="en-US" sz="2400" i="1">
                <a:solidFill>
                  <a:schemeClr val="bg1"/>
                </a:solidFill>
                <a:latin typeface="Times New Roman" pitchFamily="18" charset="0"/>
                <a:cs typeface="Arial" charset="0"/>
              </a:rPr>
              <a:t>F</a:t>
            </a:r>
            <a:r>
              <a:rPr lang="en-US" sz="2400" i="1" baseline="-25000">
                <a:solidFill>
                  <a:schemeClr val="bg1"/>
                </a:solidFill>
                <a:latin typeface="Times New Roman" pitchFamily="18" charset="0"/>
                <a:cs typeface="Arial" charset="0"/>
              </a:rPr>
              <a:t>e  </a:t>
            </a:r>
            <a:r>
              <a:rPr lang="en-US" sz="2400">
                <a:solidFill>
                  <a:schemeClr val="bg1"/>
                </a:solidFill>
                <a:latin typeface="Times New Roman" pitchFamily="18" charset="0"/>
                <a:cs typeface="Arial" charset="0"/>
                <a:sym typeface="Symbol" pitchFamily="18" charset="2"/>
              </a:rPr>
              <a:t> </a:t>
            </a:r>
            <a:r>
              <a:rPr lang="en-US" sz="2400" i="1">
                <a:solidFill>
                  <a:schemeClr val="bg1"/>
                </a:solidFill>
                <a:latin typeface="Times New Roman" pitchFamily="18" charset="0"/>
                <a:cs typeface="Arial" charset="0"/>
              </a:rPr>
              <a:t>F</a:t>
            </a:r>
            <a:r>
              <a:rPr lang="en-US" sz="2400" i="1" baseline="-25000">
                <a:solidFill>
                  <a:schemeClr val="bg1"/>
                </a:solidFill>
                <a:latin typeface="Times New Roman" pitchFamily="18" charset="0"/>
                <a:cs typeface="Arial" charset="0"/>
              </a:rPr>
              <a:t>y</a:t>
            </a:r>
            <a:r>
              <a:rPr lang="en-US" sz="2400">
                <a:solidFill>
                  <a:schemeClr val="bg1"/>
                </a:solidFill>
                <a:latin typeface="Times New Roman" pitchFamily="18" charset="0"/>
                <a:cs typeface="Arial" charset="0"/>
              </a:rPr>
              <a:t>-</a:t>
            </a:r>
            <a:r>
              <a:rPr lang="en-US" sz="2400" i="1">
                <a:solidFill>
                  <a:schemeClr val="bg1"/>
                </a:solidFill>
                <a:latin typeface="Times New Roman" pitchFamily="18" charset="0"/>
                <a:cs typeface="Arial" charset="0"/>
                <a:sym typeface="Symbol" pitchFamily="18" charset="2"/>
              </a:rPr>
              <a:t>F</a:t>
            </a:r>
            <a:r>
              <a:rPr lang="en-US" sz="2400" i="1" baseline="-25000">
                <a:solidFill>
                  <a:schemeClr val="bg1"/>
                </a:solidFill>
                <a:latin typeface="Times New Roman" pitchFamily="18" charset="0"/>
                <a:cs typeface="Arial" charset="0"/>
                <a:sym typeface="Symbol" pitchFamily="18" charset="2"/>
              </a:rPr>
              <a:t>res(</a:t>
            </a:r>
            <a:r>
              <a:rPr lang="en-US" sz="2400" i="1" baseline="-25000">
                <a:solidFill>
                  <a:schemeClr val="bg1"/>
                </a:solidFill>
                <a:latin typeface="Times New Roman" pitchFamily="18" charset="0"/>
                <a:cs typeface="Arial" charset="0"/>
              </a:rPr>
              <a:t>max)</a:t>
            </a:r>
            <a:endParaRPr lang="en-US" sz="2400" i="1">
              <a:solidFill>
                <a:schemeClr val="bg1"/>
              </a:solidFill>
              <a:latin typeface="Times New Roman" pitchFamily="18" charset="0"/>
              <a:cs typeface="Arial" charset="0"/>
            </a:endParaRPr>
          </a:p>
          <a:p>
            <a:pPr algn="l">
              <a:defRPr/>
            </a:pPr>
            <a:r>
              <a:rPr lang="en-US" sz="2400">
                <a:solidFill>
                  <a:schemeClr val="bg1"/>
                </a:solidFill>
                <a:latin typeface="Times New Roman" pitchFamily="18" charset="0"/>
                <a:cs typeface="Arial" charset="0"/>
              </a:rPr>
              <a:t>	</a:t>
            </a:r>
            <a:r>
              <a:rPr lang="de-DE" sz="2400" i="1">
                <a:solidFill>
                  <a:schemeClr val="bg1"/>
                </a:solidFill>
                <a:latin typeface="Times New Roman" pitchFamily="18" charset="0"/>
                <a:cs typeface="Arial" charset="0"/>
              </a:rPr>
              <a:t>F</a:t>
            </a:r>
            <a:r>
              <a:rPr lang="de-DE" sz="2400" i="1" baseline="-25000">
                <a:solidFill>
                  <a:schemeClr val="bg1"/>
                </a:solidFill>
                <a:latin typeface="Times New Roman" pitchFamily="18" charset="0"/>
                <a:cs typeface="Arial" charset="0"/>
              </a:rPr>
              <a:t>e </a:t>
            </a:r>
            <a:r>
              <a:rPr lang="de-DE" sz="2400">
                <a:solidFill>
                  <a:schemeClr val="bg1"/>
                </a:solidFill>
                <a:latin typeface="Times New Roman" pitchFamily="18" charset="0"/>
                <a:cs typeface="Arial" charset="0"/>
              </a:rPr>
              <a:t>=</a:t>
            </a:r>
            <a:r>
              <a:rPr lang="en-US" sz="2400">
                <a:solidFill>
                  <a:schemeClr val="bg1"/>
                </a:solidFill>
                <a:latin typeface="Times New Roman" pitchFamily="18" charset="0"/>
                <a:cs typeface="Arial" charset="0"/>
              </a:rPr>
              <a:t> </a:t>
            </a:r>
            <a:r>
              <a:rPr lang="de-DE" sz="2400">
                <a:solidFill>
                  <a:schemeClr val="bg1"/>
                </a:solidFill>
                <a:latin typeface="Times New Roman" pitchFamily="18" charset="0"/>
                <a:cs typeface="Arial" charset="0"/>
              </a:rPr>
              <a:t> predicts buckling (EULER BUCKLING)</a:t>
            </a:r>
            <a:endParaRPr lang="en-US" sz="2400">
              <a:solidFill>
                <a:schemeClr val="bg1"/>
              </a:solidFill>
              <a:latin typeface="Times New Roman" pitchFamily="18" charset="0"/>
              <a:cs typeface="Arial" charset="0"/>
            </a:endParaRPr>
          </a:p>
        </p:txBody>
      </p:sp>
      <p:sp>
        <p:nvSpPr>
          <p:cNvPr id="36867" name="TextBox 28"/>
          <p:cNvSpPr txBox="1">
            <a:spLocks noChangeArrowheads="1"/>
          </p:cNvSpPr>
          <p:nvPr/>
        </p:nvSpPr>
        <p:spPr bwMode="auto">
          <a:xfrm>
            <a:off x="3800475" y="1504950"/>
            <a:ext cx="4383088" cy="915988"/>
          </a:xfrm>
          <a:prstGeom prst="rect">
            <a:avLst/>
          </a:prstGeom>
          <a:solidFill>
            <a:srgbClr val="F2F2F2">
              <a:alpha val="61960"/>
            </a:srgbClr>
          </a:solidFill>
          <a:ln w="38100">
            <a:solidFill>
              <a:schemeClr val="bg1"/>
            </a:solidFill>
            <a:bevel/>
            <a:headEnd/>
            <a:tailEnd/>
          </a:ln>
        </p:spPr>
        <p:txBody>
          <a:bodyPr anchor="ctr" anchorCtr="1"/>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r>
              <a:rPr lang="en-US" altLang="en-US" sz="2400">
                <a:solidFill>
                  <a:schemeClr val="bg1"/>
                </a:solidFill>
                <a:latin typeface="Times New Roman" panose="02020603050405020304" pitchFamily="18" charset="0"/>
              </a:rPr>
              <a:t>Two classes of buckling:</a:t>
            </a:r>
          </a:p>
        </p:txBody>
      </p:sp>
      <p:sp>
        <p:nvSpPr>
          <p:cNvPr id="7" name="TextBox 6"/>
          <p:cNvSpPr txBox="1"/>
          <p:nvPr/>
        </p:nvSpPr>
        <p:spPr>
          <a:xfrm>
            <a:off x="2657475" y="4494214"/>
            <a:ext cx="7410450" cy="1843087"/>
          </a:xfrm>
          <a:prstGeom prst="rect">
            <a:avLst/>
          </a:prstGeom>
          <a:solidFill>
            <a:schemeClr val="tx1">
              <a:lumMod val="95000"/>
              <a:alpha val="62000"/>
            </a:schemeClr>
          </a:solidFill>
          <a:ln w="38100" cap="flat">
            <a:solidFill>
              <a:schemeClr val="bg1"/>
            </a:solidFill>
            <a:bevel/>
          </a:ln>
        </p:spPr>
        <p:txBody>
          <a:bodyPr anchor="ctr"/>
          <a:lstStyle/>
          <a:p>
            <a:pPr algn="l">
              <a:defRPr/>
            </a:pPr>
            <a:r>
              <a:rPr lang="de-DE" sz="2400">
                <a:solidFill>
                  <a:schemeClr val="bg1"/>
                </a:solidFill>
                <a:latin typeface="Times New Roman" pitchFamily="18" charset="0"/>
                <a:cs typeface="Arial" charset="0"/>
              </a:rPr>
              <a:t> </a:t>
            </a:r>
            <a:r>
              <a:rPr lang="en-US" sz="2400">
                <a:solidFill>
                  <a:schemeClr val="bg1"/>
                </a:solidFill>
                <a:latin typeface="Times New Roman" pitchFamily="18" charset="0"/>
                <a:cs typeface="Arial" charset="0"/>
              </a:rPr>
              <a:t>Inelastic Buckling:</a:t>
            </a:r>
          </a:p>
          <a:p>
            <a:pPr algn="l">
              <a:defRPr/>
            </a:pPr>
            <a:r>
              <a:rPr lang="en-US" sz="2400">
                <a:solidFill>
                  <a:schemeClr val="bg1"/>
                </a:solidFill>
                <a:latin typeface="Times New Roman" pitchFamily="18" charset="0"/>
                <a:cs typeface="Arial" charset="0"/>
              </a:rPr>
              <a:t>	Some yielding/loss of stiffness prior to buckling</a:t>
            </a:r>
          </a:p>
          <a:p>
            <a:pPr algn="l">
              <a:defRPr/>
            </a:pPr>
            <a:r>
              <a:rPr lang="en-US" sz="2400">
                <a:solidFill>
                  <a:schemeClr val="bg1"/>
                </a:solidFill>
                <a:latin typeface="Times New Roman" pitchFamily="18" charset="0"/>
                <a:cs typeface="Arial" charset="0"/>
              </a:rPr>
              <a:t>	</a:t>
            </a:r>
            <a:r>
              <a:rPr lang="en-US" sz="2400" i="1">
                <a:solidFill>
                  <a:schemeClr val="bg1"/>
                </a:solidFill>
                <a:latin typeface="Times New Roman" pitchFamily="18" charset="0"/>
                <a:cs typeface="Arial" charset="0"/>
              </a:rPr>
              <a:t>F</a:t>
            </a:r>
            <a:r>
              <a:rPr lang="en-US" sz="2400" i="1" baseline="-25000">
                <a:solidFill>
                  <a:schemeClr val="bg1"/>
                </a:solidFill>
                <a:latin typeface="Times New Roman" pitchFamily="18" charset="0"/>
                <a:cs typeface="Arial" charset="0"/>
              </a:rPr>
              <a:t>e </a:t>
            </a:r>
            <a:r>
              <a:rPr lang="en-US" sz="2400">
                <a:solidFill>
                  <a:schemeClr val="bg1"/>
                </a:solidFill>
                <a:latin typeface="Times New Roman" pitchFamily="18" charset="0"/>
                <a:cs typeface="Arial" charset="0"/>
              </a:rPr>
              <a:t>&gt; </a:t>
            </a:r>
            <a:r>
              <a:rPr lang="en-US" sz="2400" i="1">
                <a:solidFill>
                  <a:schemeClr val="bg1"/>
                </a:solidFill>
                <a:latin typeface="Times New Roman" pitchFamily="18" charset="0"/>
                <a:cs typeface="Arial" charset="0"/>
              </a:rPr>
              <a:t>F</a:t>
            </a:r>
            <a:r>
              <a:rPr lang="en-US" sz="2400" i="1" baseline="-25000">
                <a:solidFill>
                  <a:schemeClr val="bg1"/>
                </a:solidFill>
                <a:latin typeface="Times New Roman" pitchFamily="18" charset="0"/>
                <a:cs typeface="Arial" charset="0"/>
              </a:rPr>
              <a:t>y</a:t>
            </a:r>
            <a:r>
              <a:rPr lang="en-US" sz="2400">
                <a:solidFill>
                  <a:schemeClr val="bg1"/>
                </a:solidFill>
                <a:latin typeface="Times New Roman" pitchFamily="18" charset="0"/>
                <a:cs typeface="Arial" charset="0"/>
              </a:rPr>
              <a:t>-</a:t>
            </a:r>
            <a:r>
              <a:rPr lang="en-US" sz="2400" i="1">
                <a:solidFill>
                  <a:schemeClr val="bg1"/>
                </a:solidFill>
                <a:latin typeface="Times New Roman" pitchFamily="18" charset="0"/>
                <a:cs typeface="Arial" charset="0"/>
                <a:sym typeface="Symbol" pitchFamily="18" charset="2"/>
              </a:rPr>
              <a:t>F</a:t>
            </a:r>
            <a:r>
              <a:rPr lang="en-US" sz="2400" i="1" baseline="-25000">
                <a:solidFill>
                  <a:schemeClr val="bg1"/>
                </a:solidFill>
                <a:latin typeface="Times New Roman" pitchFamily="18" charset="0"/>
                <a:cs typeface="Arial" charset="0"/>
                <a:sym typeface="Symbol" pitchFamily="18" charset="2"/>
              </a:rPr>
              <a:t>res(</a:t>
            </a:r>
            <a:r>
              <a:rPr lang="en-US" sz="2400" i="1" baseline="-25000">
                <a:solidFill>
                  <a:schemeClr val="bg1"/>
                </a:solidFill>
                <a:latin typeface="Times New Roman" pitchFamily="18" charset="0"/>
                <a:cs typeface="Arial" charset="0"/>
              </a:rPr>
              <a:t>max)</a:t>
            </a:r>
            <a:endParaRPr lang="en-US" sz="2400" i="1">
              <a:solidFill>
                <a:schemeClr val="bg1"/>
              </a:solidFill>
              <a:latin typeface="Times New Roman" pitchFamily="18" charset="0"/>
              <a:cs typeface="Arial" charset="0"/>
            </a:endParaRPr>
          </a:p>
          <a:p>
            <a:pPr algn="l">
              <a:defRPr/>
            </a:pPr>
            <a:r>
              <a:rPr lang="en-US" sz="2400">
                <a:solidFill>
                  <a:schemeClr val="bg1"/>
                </a:solidFill>
                <a:latin typeface="Times New Roman" pitchFamily="18" charset="0"/>
                <a:cs typeface="Arial" charset="0"/>
              </a:rPr>
              <a:t>	</a:t>
            </a:r>
            <a:r>
              <a:rPr lang="en-US" sz="2400" i="1">
                <a:solidFill>
                  <a:schemeClr val="bg1"/>
                </a:solidFill>
                <a:latin typeface="Times New Roman" pitchFamily="18" charset="0"/>
                <a:cs typeface="Arial" charset="0"/>
              </a:rPr>
              <a:t>F</a:t>
            </a:r>
            <a:r>
              <a:rPr lang="en-US" sz="2400" i="1" baseline="-25000">
                <a:solidFill>
                  <a:schemeClr val="bg1"/>
                </a:solidFill>
                <a:latin typeface="Times New Roman" pitchFamily="18" charset="0"/>
                <a:cs typeface="Arial" charset="0"/>
              </a:rPr>
              <a:t>c </a:t>
            </a:r>
            <a:r>
              <a:rPr lang="en-US" sz="2400">
                <a:solidFill>
                  <a:schemeClr val="bg1"/>
                </a:solidFill>
                <a:latin typeface="Times New Roman" pitchFamily="18" charset="0"/>
                <a:cs typeface="Arial" charset="0"/>
              </a:rPr>
              <a:t>-  predicts buckling (INELASTIC BUCKLING)</a:t>
            </a:r>
          </a:p>
        </p:txBody>
      </p:sp>
      <p:sp>
        <p:nvSpPr>
          <p:cNvPr id="6" name="Slide Number Placeholder 5"/>
          <p:cNvSpPr>
            <a:spLocks noGrp="1"/>
          </p:cNvSpPr>
          <p:nvPr>
            <p:ph type="sldNum" sz="quarter" idx="11"/>
          </p:nvPr>
        </p:nvSpPr>
        <p:spPr/>
        <p:txBody>
          <a:bodyP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eaLnBrk="1" hangingPunct="1"/>
            <a:fld id="{9B24690F-20E9-49BC-A142-9D4392D8905D}" type="slidenum">
              <a:rPr lang="en-US" altLang="en-US" sz="1200">
                <a:solidFill>
                  <a:srgbClr val="BCBCBC"/>
                </a:solidFill>
                <a:latin typeface="Times New Roman" panose="02020603050405020304" pitchFamily="18" charset="0"/>
              </a:rPr>
              <a:pPr eaLnBrk="1" hangingPunct="1"/>
              <a:t>33</a:t>
            </a:fld>
            <a:endParaRPr lang="en-US" altLang="en-US" sz="1200">
              <a:solidFill>
                <a:srgbClr val="BCBCBC"/>
              </a:solidFill>
              <a:latin typeface="Times New Roman" panose="02020603050405020304" pitchFamily="18" charset="0"/>
            </a:endParaRPr>
          </a:p>
        </p:txBody>
      </p:sp>
      <p:sp>
        <p:nvSpPr>
          <p:cNvPr id="8" name="Footer Placeholder 7"/>
          <p:cNvSpPr>
            <a:spLocks noGrp="1"/>
          </p:cNvSpPr>
          <p:nvPr>
            <p:ph type="ftr" sz="quarter" idx="10"/>
          </p:nvPr>
        </p:nvSpPr>
        <p:spPr/>
        <p:txBody>
          <a:bodyPr/>
          <a:lstStyle/>
          <a:p>
            <a:pPr>
              <a:defRPr/>
            </a:pPr>
            <a:r>
              <a:rPr lang="en-US"/>
              <a:t>Compression Theory</a:t>
            </a:r>
          </a:p>
        </p:txBody>
      </p:sp>
      <p:sp>
        <p:nvSpPr>
          <p:cNvPr id="9" name="TextBox 8"/>
          <p:cNvSpPr txBox="1"/>
          <p:nvPr/>
        </p:nvSpPr>
        <p:spPr>
          <a:xfrm>
            <a:off x="2676526" y="392113"/>
            <a:ext cx="7269163" cy="819150"/>
          </a:xfrm>
          <a:prstGeom prst="rect">
            <a:avLst/>
          </a:prstGeom>
          <a:solidFill>
            <a:schemeClr val="tx1">
              <a:lumMod val="95000"/>
              <a:alpha val="62000"/>
            </a:schemeClr>
          </a:solidFill>
          <a:ln w="38100" cap="flat">
            <a:solidFill>
              <a:schemeClr val="bg1"/>
            </a:solidFill>
            <a:bevel/>
          </a:ln>
        </p:spPr>
        <p:txBody>
          <a:bodyPr anchor="ctr" anchorCtr="1"/>
          <a:lstStyle/>
          <a:p>
            <a:pPr algn="l" eaLnBrk="0" hangingPunct="0">
              <a:defRPr/>
            </a:pPr>
            <a:r>
              <a:rPr lang="en-US" sz="3600" b="1" dirty="0">
                <a:solidFill>
                  <a:schemeClr val="bg1"/>
                </a:solidFill>
                <a:latin typeface="Times New Roman" pitchFamily="18" charset="0"/>
              </a:rPr>
              <a:t>Inelastic Material Effects</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TextBox 23"/>
          <p:cNvSpPr txBox="1">
            <a:spLocks noChangeArrowheads="1"/>
          </p:cNvSpPr>
          <p:nvPr/>
        </p:nvSpPr>
        <p:spPr bwMode="auto">
          <a:xfrm>
            <a:off x="2516189" y="1444625"/>
            <a:ext cx="7304087" cy="4616450"/>
          </a:xfrm>
          <a:prstGeom prst="rect">
            <a:avLst/>
          </a:prstGeom>
          <a:solidFill>
            <a:schemeClr val="tx1"/>
          </a:solidFill>
          <a:ln w="38100">
            <a:solidFill>
              <a:schemeClr val="bg1"/>
            </a:solidFill>
            <a:bevel/>
            <a:headEnd/>
            <a:tailEnd/>
          </a:ln>
        </p:spPr>
        <p:txBody>
          <a:bodyPr anchor="ctr" anchorCtr="1"/>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endParaRPr lang="en-US" altLang="en-US" sz="2400">
              <a:solidFill>
                <a:schemeClr val="bg1"/>
              </a:solidFill>
              <a:latin typeface="Times New Roman" panose="02020603050405020304" pitchFamily="18" charset="0"/>
            </a:endParaRPr>
          </a:p>
        </p:txBody>
      </p:sp>
      <p:sp>
        <p:nvSpPr>
          <p:cNvPr id="9232" name="Freeform 60" descr="Large confetti"/>
          <p:cNvSpPr>
            <a:spLocks/>
          </p:cNvSpPr>
          <p:nvPr/>
        </p:nvSpPr>
        <p:spPr bwMode="auto">
          <a:xfrm>
            <a:off x="3898900" y="2916239"/>
            <a:ext cx="4419600" cy="1851025"/>
          </a:xfrm>
          <a:custGeom>
            <a:avLst/>
            <a:gdLst>
              <a:gd name="T0" fmla="*/ 0 w 2784"/>
              <a:gd name="T1" fmla="*/ 0 h 1248"/>
              <a:gd name="T2" fmla="*/ 2147483647 w 2784"/>
              <a:gd name="T3" fmla="*/ 0 h 1248"/>
              <a:gd name="T4" fmla="*/ 2147483647 w 2784"/>
              <a:gd name="T5" fmla="*/ 2147483647 h 1248"/>
              <a:gd name="T6" fmla="*/ 2147483647 w 2784"/>
              <a:gd name="T7" fmla="*/ 2147483647 h 1248"/>
              <a:gd name="T8" fmla="*/ 2147483647 w 2784"/>
              <a:gd name="T9" fmla="*/ 2147483647 h 1248"/>
              <a:gd name="T10" fmla="*/ 2147483647 w 2784"/>
              <a:gd name="T11" fmla="*/ 2147483647 h 1248"/>
              <a:gd name="T12" fmla="*/ 2147483647 w 2784"/>
              <a:gd name="T13" fmla="*/ 2147483647 h 1248"/>
              <a:gd name="T14" fmla="*/ 2147483647 w 2784"/>
              <a:gd name="T15" fmla="*/ 2147483647 h 1248"/>
              <a:gd name="T16" fmla="*/ 2147483647 w 2784"/>
              <a:gd name="T17" fmla="*/ 2147483647 h 1248"/>
              <a:gd name="T18" fmla="*/ 2147483647 w 2784"/>
              <a:gd name="T19" fmla="*/ 2147483647 h 1248"/>
              <a:gd name="T20" fmla="*/ 2147483647 w 2784"/>
              <a:gd name="T21" fmla="*/ 2147483647 h 1248"/>
              <a:gd name="T22" fmla="*/ 2147483647 w 2784"/>
              <a:gd name="T23" fmla="*/ 2147483647 h 1248"/>
              <a:gd name="T24" fmla="*/ 2147483647 w 2784"/>
              <a:gd name="T25" fmla="*/ 2147483647 h 1248"/>
              <a:gd name="T26" fmla="*/ 2147483647 w 2784"/>
              <a:gd name="T27" fmla="*/ 2147483647 h 1248"/>
              <a:gd name="T28" fmla="*/ 2147483647 w 2784"/>
              <a:gd name="T29" fmla="*/ 2147483647 h 1248"/>
              <a:gd name="T30" fmla="*/ 2147483647 w 2784"/>
              <a:gd name="T31" fmla="*/ 2147483647 h 1248"/>
              <a:gd name="T32" fmla="*/ 2147483647 w 2784"/>
              <a:gd name="T33" fmla="*/ 2147483647 h 1248"/>
              <a:gd name="T34" fmla="*/ 2147483647 w 2784"/>
              <a:gd name="T35" fmla="*/ 2147483647 h 1248"/>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2784"/>
              <a:gd name="T55" fmla="*/ 0 h 1248"/>
              <a:gd name="T56" fmla="*/ 2784 w 2784"/>
              <a:gd name="T57" fmla="*/ 1248 h 1248"/>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2784" h="1248">
                <a:moveTo>
                  <a:pt x="0" y="0"/>
                </a:moveTo>
                <a:lnTo>
                  <a:pt x="288" y="0"/>
                </a:lnTo>
                <a:lnTo>
                  <a:pt x="624" y="48"/>
                </a:lnTo>
                <a:lnTo>
                  <a:pt x="816" y="288"/>
                </a:lnTo>
                <a:lnTo>
                  <a:pt x="1056" y="384"/>
                </a:lnTo>
                <a:lnTo>
                  <a:pt x="1248" y="624"/>
                </a:lnTo>
                <a:lnTo>
                  <a:pt x="1392" y="720"/>
                </a:lnTo>
                <a:lnTo>
                  <a:pt x="1824" y="1008"/>
                </a:lnTo>
                <a:lnTo>
                  <a:pt x="2448" y="1200"/>
                </a:lnTo>
                <a:lnTo>
                  <a:pt x="2784" y="1200"/>
                </a:lnTo>
                <a:lnTo>
                  <a:pt x="2592" y="1248"/>
                </a:lnTo>
                <a:lnTo>
                  <a:pt x="2256" y="1248"/>
                </a:lnTo>
                <a:lnTo>
                  <a:pt x="1968" y="1200"/>
                </a:lnTo>
                <a:lnTo>
                  <a:pt x="1296" y="1104"/>
                </a:lnTo>
                <a:lnTo>
                  <a:pt x="672" y="816"/>
                </a:lnTo>
                <a:lnTo>
                  <a:pt x="576" y="432"/>
                </a:lnTo>
                <a:lnTo>
                  <a:pt x="336" y="240"/>
                </a:lnTo>
                <a:lnTo>
                  <a:pt x="48" y="144"/>
                </a:lnTo>
              </a:path>
            </a:pathLst>
          </a:custGeom>
          <a:gradFill flip="none" rotWithShape="1">
            <a:gsLst>
              <a:gs pos="40000">
                <a:schemeClr val="bg1">
                  <a:lumMod val="50000"/>
                  <a:lumOff val="50000"/>
                </a:schemeClr>
              </a:gs>
              <a:gs pos="40000">
                <a:schemeClr val="bg1">
                  <a:lumMod val="50000"/>
                  <a:lumOff val="50000"/>
                </a:schemeClr>
              </a:gs>
              <a:gs pos="0">
                <a:schemeClr val="bg2">
                  <a:lumMod val="40000"/>
                  <a:lumOff val="60000"/>
                </a:schemeClr>
              </a:gs>
            </a:gsLst>
            <a:path path="shape">
              <a:fillToRect l="50000" t="50000" r="50000" b="50000"/>
            </a:path>
            <a:tileRect/>
          </a:gradFill>
          <a:ln w="38100">
            <a:noFill/>
            <a:round/>
            <a:headEnd/>
            <a:tailEnd/>
          </a:ln>
        </p:spPr>
        <p:txBody>
          <a:bodyPr/>
          <a:lstStyle/>
          <a:p>
            <a:pPr algn="l">
              <a:defRPr/>
            </a:pPr>
            <a:endParaRPr lang="en-US" sz="2400">
              <a:solidFill>
                <a:schemeClr val="bg1"/>
              </a:solidFill>
              <a:latin typeface="Times New Roman" pitchFamily="18" charset="0"/>
            </a:endParaRPr>
          </a:p>
        </p:txBody>
      </p:sp>
      <p:sp>
        <p:nvSpPr>
          <p:cNvPr id="37892" name="Line 5"/>
          <p:cNvSpPr>
            <a:spLocks noChangeShapeType="1"/>
          </p:cNvSpPr>
          <p:nvPr/>
        </p:nvSpPr>
        <p:spPr bwMode="auto">
          <a:xfrm>
            <a:off x="3910013" y="2714626"/>
            <a:ext cx="0" cy="2543175"/>
          </a:xfrm>
          <a:prstGeom prst="line">
            <a:avLst/>
          </a:prstGeom>
          <a:noFill/>
          <a:ln w="3810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7893" name="Line 6"/>
          <p:cNvSpPr>
            <a:spLocks noChangeShapeType="1"/>
          </p:cNvSpPr>
          <p:nvPr/>
        </p:nvSpPr>
        <p:spPr bwMode="auto">
          <a:xfrm flipV="1">
            <a:off x="3890963" y="5257801"/>
            <a:ext cx="5429250" cy="4763"/>
          </a:xfrm>
          <a:prstGeom prst="line">
            <a:avLst/>
          </a:prstGeom>
          <a:noFill/>
          <a:ln w="3810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7894" name="Line 7"/>
          <p:cNvSpPr>
            <a:spLocks noChangeShapeType="1"/>
          </p:cNvSpPr>
          <p:nvPr/>
        </p:nvSpPr>
        <p:spPr bwMode="auto">
          <a:xfrm>
            <a:off x="4443413" y="2622550"/>
            <a:ext cx="0" cy="0"/>
          </a:xfrm>
          <a:prstGeom prst="line">
            <a:avLst/>
          </a:prstGeom>
          <a:noFill/>
          <a:ln w="3810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7895" name="Text Box 9"/>
          <p:cNvSpPr txBox="1">
            <a:spLocks noChangeArrowheads="1"/>
          </p:cNvSpPr>
          <p:nvPr/>
        </p:nvSpPr>
        <p:spPr bwMode="auto">
          <a:xfrm>
            <a:off x="3300413" y="2786063"/>
            <a:ext cx="1447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a:spAutoFit/>
          </a:bodyP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r>
              <a:rPr lang="en-US" altLang="en-US" sz="2400" i="1">
                <a:solidFill>
                  <a:schemeClr val="bg1"/>
                </a:solidFill>
                <a:latin typeface="Times New Roman" panose="02020603050405020304" pitchFamily="18" charset="0"/>
              </a:rPr>
              <a:t>F</a:t>
            </a:r>
            <a:r>
              <a:rPr lang="en-US" altLang="en-US" sz="2400" i="1" baseline="-25000">
                <a:solidFill>
                  <a:schemeClr val="bg1"/>
                </a:solidFill>
                <a:latin typeface="Times New Roman" panose="02020603050405020304" pitchFamily="18" charset="0"/>
              </a:rPr>
              <a:t>y</a:t>
            </a:r>
          </a:p>
        </p:txBody>
      </p:sp>
      <p:sp>
        <p:nvSpPr>
          <p:cNvPr id="37896" name="Freeform 14"/>
          <p:cNvSpPr>
            <a:spLocks/>
          </p:cNvSpPr>
          <p:nvPr/>
        </p:nvSpPr>
        <p:spPr bwMode="auto">
          <a:xfrm>
            <a:off x="4640264" y="1747839"/>
            <a:ext cx="4841875" cy="3184525"/>
          </a:xfrm>
          <a:custGeom>
            <a:avLst/>
            <a:gdLst>
              <a:gd name="T0" fmla="*/ 0 w 3050"/>
              <a:gd name="T1" fmla="*/ 0 h 2146"/>
              <a:gd name="T2" fmla="*/ 2147483647 w 3050"/>
              <a:gd name="T3" fmla="*/ 2147483647 h 2146"/>
              <a:gd name="T4" fmla="*/ 2147483647 w 3050"/>
              <a:gd name="T5" fmla="*/ 2147483647 h 2146"/>
              <a:gd name="T6" fmla="*/ 2147483647 w 3050"/>
              <a:gd name="T7" fmla="*/ 2147483647 h 2146"/>
              <a:gd name="T8" fmla="*/ 2147483647 w 3050"/>
              <a:gd name="T9" fmla="*/ 2147483647 h 2146"/>
              <a:gd name="T10" fmla="*/ 2147483647 w 3050"/>
              <a:gd name="T11" fmla="*/ 2147483647 h 2146"/>
              <a:gd name="T12" fmla="*/ 2147483647 w 3050"/>
              <a:gd name="T13" fmla="*/ 2147483647 h 2146"/>
              <a:gd name="T14" fmla="*/ 2147483647 w 3050"/>
              <a:gd name="T15" fmla="*/ 2147483647 h 2146"/>
              <a:gd name="T16" fmla="*/ 2147483647 w 3050"/>
              <a:gd name="T17" fmla="*/ 2147483647 h 2146"/>
              <a:gd name="T18" fmla="*/ 2147483647 w 3050"/>
              <a:gd name="T19" fmla="*/ 2147483647 h 214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050"/>
              <a:gd name="T31" fmla="*/ 0 h 2146"/>
              <a:gd name="T32" fmla="*/ 3050 w 3050"/>
              <a:gd name="T33" fmla="*/ 2146 h 214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050" h="2146">
                <a:moveTo>
                  <a:pt x="0" y="0"/>
                </a:moveTo>
                <a:cubicBezTo>
                  <a:pt x="49" y="107"/>
                  <a:pt x="215" y="473"/>
                  <a:pt x="305" y="644"/>
                </a:cubicBezTo>
                <a:cubicBezTo>
                  <a:pt x="395" y="815"/>
                  <a:pt x="463" y="913"/>
                  <a:pt x="542" y="1028"/>
                </a:cubicBezTo>
                <a:cubicBezTo>
                  <a:pt x="621" y="1143"/>
                  <a:pt x="695" y="1242"/>
                  <a:pt x="780" y="1332"/>
                </a:cubicBezTo>
                <a:cubicBezTo>
                  <a:pt x="865" y="1422"/>
                  <a:pt x="966" y="1506"/>
                  <a:pt x="1051" y="1570"/>
                </a:cubicBezTo>
                <a:cubicBezTo>
                  <a:pt x="1136" y="1634"/>
                  <a:pt x="1192" y="1667"/>
                  <a:pt x="1288" y="1716"/>
                </a:cubicBezTo>
                <a:cubicBezTo>
                  <a:pt x="1384" y="1765"/>
                  <a:pt x="1484" y="1816"/>
                  <a:pt x="1627" y="1863"/>
                </a:cubicBezTo>
                <a:cubicBezTo>
                  <a:pt x="1770" y="1910"/>
                  <a:pt x="1967" y="1960"/>
                  <a:pt x="2146" y="1999"/>
                </a:cubicBezTo>
                <a:cubicBezTo>
                  <a:pt x="2325" y="2038"/>
                  <a:pt x="2549" y="2075"/>
                  <a:pt x="2700" y="2100"/>
                </a:cubicBezTo>
                <a:cubicBezTo>
                  <a:pt x="2851" y="2125"/>
                  <a:pt x="2977" y="2137"/>
                  <a:pt x="3050" y="2146"/>
                </a:cubicBezTo>
              </a:path>
            </a:pathLst>
          </a:custGeom>
          <a:noFill/>
          <a:ln w="38100">
            <a:solidFill>
              <a:schemeClr val="bg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37897" name="Text Box 18"/>
          <p:cNvSpPr txBox="1">
            <a:spLocks noChangeArrowheads="1"/>
          </p:cNvSpPr>
          <p:nvPr/>
        </p:nvSpPr>
        <p:spPr bwMode="auto">
          <a:xfrm>
            <a:off x="5738813" y="5349875"/>
            <a:ext cx="1600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a:spAutoFit/>
          </a:bodyP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r>
              <a:rPr lang="en-US" altLang="en-US" sz="2400" b="1" i="1">
                <a:solidFill>
                  <a:schemeClr val="bg1"/>
                </a:solidFill>
                <a:latin typeface="Times New Roman" panose="02020603050405020304" pitchFamily="18" charset="0"/>
              </a:rPr>
              <a:t>KL/r</a:t>
            </a:r>
          </a:p>
        </p:txBody>
      </p:sp>
      <p:sp>
        <p:nvSpPr>
          <p:cNvPr id="37898" name="Line 20"/>
          <p:cNvSpPr>
            <a:spLocks noChangeShapeType="1"/>
          </p:cNvSpPr>
          <p:nvPr/>
        </p:nvSpPr>
        <p:spPr bwMode="auto">
          <a:xfrm>
            <a:off x="3910013" y="3000375"/>
            <a:ext cx="1524000" cy="0"/>
          </a:xfrm>
          <a:prstGeom prst="line">
            <a:avLst/>
          </a:prstGeom>
          <a:noFill/>
          <a:ln w="3810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graphicFrame>
        <p:nvGraphicFramePr>
          <p:cNvPr id="37899" name="Object 2"/>
          <p:cNvGraphicFramePr>
            <a:graphicFrameLocks noChangeAspect="1"/>
          </p:cNvGraphicFramePr>
          <p:nvPr/>
        </p:nvGraphicFramePr>
        <p:xfrm>
          <a:off x="6577014" y="3427413"/>
          <a:ext cx="1341437" cy="1041400"/>
        </p:xfrm>
        <a:graphic>
          <a:graphicData uri="http://schemas.openxmlformats.org/presentationml/2006/ole">
            <mc:AlternateContent xmlns:mc="http://schemas.openxmlformats.org/markup-compatibility/2006">
              <mc:Choice xmlns:v="urn:schemas-microsoft-com:vml" Requires="v">
                <p:oleObj name="Equation" r:id="rId3" imgW="825500" imgH="685800" progId="Equation.3">
                  <p:embed/>
                </p:oleObj>
              </mc:Choice>
              <mc:Fallback>
                <p:oleObj name="Equation" r:id="rId3" imgW="825500" imgH="685800" progId="Equation.3">
                  <p:embed/>
                  <p:pic>
                    <p:nvPicPr>
                      <p:cNvPr id="0" name="Object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577014" y="3427413"/>
                        <a:ext cx="1341437" cy="1041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37900" name="Line 23"/>
          <p:cNvSpPr>
            <a:spLocks noChangeShapeType="1"/>
          </p:cNvSpPr>
          <p:nvPr/>
        </p:nvSpPr>
        <p:spPr bwMode="auto">
          <a:xfrm flipH="1">
            <a:off x="6253163" y="3711575"/>
            <a:ext cx="323850" cy="323850"/>
          </a:xfrm>
          <a:prstGeom prst="line">
            <a:avLst/>
          </a:prstGeom>
          <a:noFill/>
          <a:ln w="28575">
            <a:solidFill>
              <a:schemeClr val="bg1"/>
            </a:solidFill>
            <a:round/>
            <a:headEnd/>
            <a:tailEnd type="arrow" w="med" len="med"/>
          </a:ln>
          <a:extLst>
            <a:ext uri="{909E8E84-426E-40DD-AFC4-6F175D3DCCD1}">
              <a14:hiddenFill xmlns:a14="http://schemas.microsoft.com/office/drawing/2010/main">
                <a:noFill/>
              </a14:hiddenFill>
            </a:ext>
          </a:extLst>
        </p:spPr>
        <p:txBody>
          <a:bodyPr/>
          <a:lstStyle/>
          <a:p>
            <a:endParaRPr lang="en-US"/>
          </a:p>
        </p:txBody>
      </p:sp>
      <p:sp>
        <p:nvSpPr>
          <p:cNvPr id="37901" name="Text Box 61"/>
          <p:cNvSpPr txBox="1">
            <a:spLocks noChangeArrowheads="1"/>
          </p:cNvSpPr>
          <p:nvPr/>
        </p:nvSpPr>
        <p:spPr bwMode="auto">
          <a:xfrm>
            <a:off x="4132264" y="4730750"/>
            <a:ext cx="247332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a:spAutoFit/>
          </a:bodyP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r>
              <a:rPr lang="en-US" altLang="en-US" sz="2400">
                <a:solidFill>
                  <a:schemeClr val="bg1"/>
                </a:solidFill>
                <a:latin typeface="Times New Roman" panose="02020603050405020304" pitchFamily="18" charset="0"/>
              </a:rPr>
              <a:t>Experimental Data</a:t>
            </a:r>
          </a:p>
        </p:txBody>
      </p:sp>
      <p:sp>
        <p:nvSpPr>
          <p:cNvPr id="37902" name="Line 62"/>
          <p:cNvSpPr>
            <a:spLocks noChangeShapeType="1"/>
          </p:cNvSpPr>
          <p:nvPr/>
        </p:nvSpPr>
        <p:spPr bwMode="auto">
          <a:xfrm flipV="1">
            <a:off x="5519738" y="4197351"/>
            <a:ext cx="152400" cy="569913"/>
          </a:xfrm>
          <a:prstGeom prst="line">
            <a:avLst/>
          </a:prstGeom>
          <a:noFill/>
          <a:ln w="28575">
            <a:solidFill>
              <a:schemeClr val="bg1"/>
            </a:solidFill>
            <a:round/>
            <a:headEnd/>
            <a:tailEnd type="arrow" w="med" len="med"/>
          </a:ln>
          <a:extLst>
            <a:ext uri="{909E8E84-426E-40DD-AFC4-6F175D3DCCD1}">
              <a14:hiddenFill xmlns:a14="http://schemas.microsoft.com/office/drawing/2010/main">
                <a:noFill/>
              </a14:hiddenFill>
            </a:ext>
          </a:extLst>
        </p:spPr>
        <p:txBody>
          <a:bodyPr/>
          <a:lstStyle/>
          <a:p>
            <a:endParaRPr lang="en-US"/>
          </a:p>
        </p:txBody>
      </p:sp>
      <p:sp>
        <p:nvSpPr>
          <p:cNvPr id="29" name="TextBox 28"/>
          <p:cNvSpPr txBox="1"/>
          <p:nvPr/>
        </p:nvSpPr>
        <p:spPr>
          <a:xfrm>
            <a:off x="2597151" y="185738"/>
            <a:ext cx="6869113" cy="819150"/>
          </a:xfrm>
          <a:prstGeom prst="rect">
            <a:avLst/>
          </a:prstGeom>
          <a:solidFill>
            <a:schemeClr val="tx1">
              <a:lumMod val="95000"/>
              <a:alpha val="62000"/>
            </a:schemeClr>
          </a:solidFill>
          <a:ln w="38100" cap="flat">
            <a:solidFill>
              <a:schemeClr val="bg1"/>
            </a:solidFill>
            <a:bevel/>
          </a:ln>
        </p:spPr>
        <p:txBody>
          <a:bodyPr anchor="ctr" anchorCtr="1"/>
          <a:lstStyle/>
          <a:p>
            <a:pPr algn="l" eaLnBrk="0" hangingPunct="0">
              <a:defRPr/>
            </a:pPr>
            <a:r>
              <a:rPr lang="en-US" sz="3600" b="1">
                <a:solidFill>
                  <a:schemeClr val="bg1"/>
                </a:solidFill>
                <a:latin typeface="Times New Roman" pitchFamily="18" charset="0"/>
                <a:cs typeface="Arial" charset="0"/>
              </a:rPr>
              <a:t>Overall Column Strength </a:t>
            </a:r>
          </a:p>
        </p:txBody>
      </p:sp>
      <p:sp>
        <p:nvSpPr>
          <p:cNvPr id="25" name="Slide Number Placeholder 24"/>
          <p:cNvSpPr>
            <a:spLocks noGrp="1"/>
          </p:cNvSpPr>
          <p:nvPr>
            <p:ph type="sldNum" sz="quarter" idx="11"/>
          </p:nvPr>
        </p:nvSpPr>
        <p:spPr/>
        <p:txBody>
          <a:bodyP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eaLnBrk="1" hangingPunct="1"/>
            <a:fld id="{7CE6DD41-8D19-48CC-AB36-40FF69243313}" type="slidenum">
              <a:rPr lang="en-US" altLang="en-US" sz="1200">
                <a:solidFill>
                  <a:srgbClr val="BCBCBC"/>
                </a:solidFill>
                <a:latin typeface="Times New Roman" panose="02020603050405020304" pitchFamily="18" charset="0"/>
              </a:rPr>
              <a:pPr eaLnBrk="1" hangingPunct="1"/>
              <a:t>34</a:t>
            </a:fld>
            <a:endParaRPr lang="en-US" altLang="en-US" sz="1200">
              <a:solidFill>
                <a:srgbClr val="BCBCBC"/>
              </a:solidFill>
              <a:latin typeface="Times New Roman" panose="02020603050405020304" pitchFamily="18" charset="0"/>
            </a:endParaRPr>
          </a:p>
        </p:txBody>
      </p:sp>
      <p:sp>
        <p:nvSpPr>
          <p:cNvPr id="26" name="Footer Placeholder 25"/>
          <p:cNvSpPr>
            <a:spLocks noGrp="1"/>
          </p:cNvSpPr>
          <p:nvPr>
            <p:ph type="ftr" sz="quarter" idx="10"/>
          </p:nvPr>
        </p:nvSpPr>
        <p:spPr/>
        <p:txBody>
          <a:bodyPr/>
          <a:lstStyle/>
          <a:p>
            <a:pPr>
              <a:defRPr/>
            </a:pPr>
            <a:r>
              <a:rPr lang="en-US"/>
              <a:t>Compression Theory</a:t>
            </a:r>
            <a:endParaRPr lang="en-US" dirty="0"/>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TextBox 23"/>
          <p:cNvSpPr txBox="1">
            <a:spLocks noChangeArrowheads="1"/>
          </p:cNvSpPr>
          <p:nvPr/>
        </p:nvSpPr>
        <p:spPr bwMode="auto">
          <a:xfrm>
            <a:off x="2516189" y="1444625"/>
            <a:ext cx="7304087" cy="4616450"/>
          </a:xfrm>
          <a:prstGeom prst="rect">
            <a:avLst/>
          </a:prstGeom>
          <a:solidFill>
            <a:schemeClr val="tx1"/>
          </a:solidFill>
          <a:ln w="38100">
            <a:solidFill>
              <a:schemeClr val="bg1"/>
            </a:solidFill>
            <a:bevel/>
            <a:headEnd/>
            <a:tailEnd/>
          </a:ln>
        </p:spPr>
        <p:txBody>
          <a:bodyPr anchor="ctr" anchorCtr="1"/>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endParaRPr lang="en-US" altLang="en-US" sz="2400">
              <a:solidFill>
                <a:schemeClr val="bg1"/>
              </a:solidFill>
              <a:latin typeface="Times New Roman" panose="02020603050405020304" pitchFamily="18" charset="0"/>
            </a:endParaRPr>
          </a:p>
        </p:txBody>
      </p:sp>
      <p:sp>
        <p:nvSpPr>
          <p:cNvPr id="9232" name="Freeform 60" descr="Large confetti"/>
          <p:cNvSpPr>
            <a:spLocks/>
          </p:cNvSpPr>
          <p:nvPr/>
        </p:nvSpPr>
        <p:spPr bwMode="auto">
          <a:xfrm>
            <a:off x="3898900" y="2916239"/>
            <a:ext cx="4419600" cy="1851025"/>
          </a:xfrm>
          <a:custGeom>
            <a:avLst/>
            <a:gdLst>
              <a:gd name="T0" fmla="*/ 0 w 2784"/>
              <a:gd name="T1" fmla="*/ 0 h 1248"/>
              <a:gd name="T2" fmla="*/ 2147483647 w 2784"/>
              <a:gd name="T3" fmla="*/ 0 h 1248"/>
              <a:gd name="T4" fmla="*/ 2147483647 w 2784"/>
              <a:gd name="T5" fmla="*/ 2147483647 h 1248"/>
              <a:gd name="T6" fmla="*/ 2147483647 w 2784"/>
              <a:gd name="T7" fmla="*/ 2147483647 h 1248"/>
              <a:gd name="T8" fmla="*/ 2147483647 w 2784"/>
              <a:gd name="T9" fmla="*/ 2147483647 h 1248"/>
              <a:gd name="T10" fmla="*/ 2147483647 w 2784"/>
              <a:gd name="T11" fmla="*/ 2147483647 h 1248"/>
              <a:gd name="T12" fmla="*/ 2147483647 w 2784"/>
              <a:gd name="T13" fmla="*/ 2147483647 h 1248"/>
              <a:gd name="T14" fmla="*/ 2147483647 w 2784"/>
              <a:gd name="T15" fmla="*/ 2147483647 h 1248"/>
              <a:gd name="T16" fmla="*/ 2147483647 w 2784"/>
              <a:gd name="T17" fmla="*/ 2147483647 h 1248"/>
              <a:gd name="T18" fmla="*/ 2147483647 w 2784"/>
              <a:gd name="T19" fmla="*/ 2147483647 h 1248"/>
              <a:gd name="T20" fmla="*/ 2147483647 w 2784"/>
              <a:gd name="T21" fmla="*/ 2147483647 h 1248"/>
              <a:gd name="T22" fmla="*/ 2147483647 w 2784"/>
              <a:gd name="T23" fmla="*/ 2147483647 h 1248"/>
              <a:gd name="T24" fmla="*/ 2147483647 w 2784"/>
              <a:gd name="T25" fmla="*/ 2147483647 h 1248"/>
              <a:gd name="T26" fmla="*/ 2147483647 w 2784"/>
              <a:gd name="T27" fmla="*/ 2147483647 h 1248"/>
              <a:gd name="T28" fmla="*/ 2147483647 w 2784"/>
              <a:gd name="T29" fmla="*/ 2147483647 h 1248"/>
              <a:gd name="T30" fmla="*/ 2147483647 w 2784"/>
              <a:gd name="T31" fmla="*/ 2147483647 h 1248"/>
              <a:gd name="T32" fmla="*/ 2147483647 w 2784"/>
              <a:gd name="T33" fmla="*/ 2147483647 h 1248"/>
              <a:gd name="T34" fmla="*/ 2147483647 w 2784"/>
              <a:gd name="T35" fmla="*/ 2147483647 h 1248"/>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2784"/>
              <a:gd name="T55" fmla="*/ 0 h 1248"/>
              <a:gd name="T56" fmla="*/ 2784 w 2784"/>
              <a:gd name="T57" fmla="*/ 1248 h 1248"/>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2784" h="1248">
                <a:moveTo>
                  <a:pt x="0" y="0"/>
                </a:moveTo>
                <a:lnTo>
                  <a:pt x="288" y="0"/>
                </a:lnTo>
                <a:lnTo>
                  <a:pt x="624" y="48"/>
                </a:lnTo>
                <a:lnTo>
                  <a:pt x="816" y="288"/>
                </a:lnTo>
                <a:lnTo>
                  <a:pt x="1056" y="384"/>
                </a:lnTo>
                <a:lnTo>
                  <a:pt x="1248" y="624"/>
                </a:lnTo>
                <a:lnTo>
                  <a:pt x="1392" y="720"/>
                </a:lnTo>
                <a:lnTo>
                  <a:pt x="1824" y="1008"/>
                </a:lnTo>
                <a:lnTo>
                  <a:pt x="2448" y="1200"/>
                </a:lnTo>
                <a:lnTo>
                  <a:pt x="2784" y="1200"/>
                </a:lnTo>
                <a:lnTo>
                  <a:pt x="2592" y="1248"/>
                </a:lnTo>
                <a:lnTo>
                  <a:pt x="2256" y="1248"/>
                </a:lnTo>
                <a:lnTo>
                  <a:pt x="1968" y="1200"/>
                </a:lnTo>
                <a:lnTo>
                  <a:pt x="1296" y="1104"/>
                </a:lnTo>
                <a:lnTo>
                  <a:pt x="672" y="816"/>
                </a:lnTo>
                <a:lnTo>
                  <a:pt x="576" y="432"/>
                </a:lnTo>
                <a:lnTo>
                  <a:pt x="336" y="240"/>
                </a:lnTo>
                <a:lnTo>
                  <a:pt x="48" y="144"/>
                </a:lnTo>
              </a:path>
            </a:pathLst>
          </a:custGeom>
          <a:gradFill flip="none" rotWithShape="1">
            <a:gsLst>
              <a:gs pos="40000">
                <a:schemeClr val="bg1">
                  <a:lumMod val="50000"/>
                  <a:lumOff val="50000"/>
                </a:schemeClr>
              </a:gs>
              <a:gs pos="40000">
                <a:schemeClr val="bg1">
                  <a:lumMod val="50000"/>
                  <a:lumOff val="50000"/>
                </a:schemeClr>
              </a:gs>
              <a:gs pos="0">
                <a:schemeClr val="bg2">
                  <a:lumMod val="40000"/>
                  <a:lumOff val="60000"/>
                </a:schemeClr>
              </a:gs>
            </a:gsLst>
            <a:path path="shape">
              <a:fillToRect l="50000" t="50000" r="50000" b="50000"/>
            </a:path>
            <a:tileRect/>
          </a:gradFill>
          <a:ln w="38100">
            <a:noFill/>
            <a:round/>
            <a:headEnd/>
            <a:tailEnd/>
          </a:ln>
        </p:spPr>
        <p:txBody>
          <a:bodyPr/>
          <a:lstStyle/>
          <a:p>
            <a:pPr algn="l">
              <a:defRPr/>
            </a:pPr>
            <a:endParaRPr lang="en-US" sz="2400">
              <a:solidFill>
                <a:schemeClr val="bg1"/>
              </a:solidFill>
              <a:latin typeface="Times New Roman" pitchFamily="18" charset="0"/>
            </a:endParaRPr>
          </a:p>
        </p:txBody>
      </p:sp>
      <p:sp>
        <p:nvSpPr>
          <p:cNvPr id="38916" name="Line 5"/>
          <p:cNvSpPr>
            <a:spLocks noChangeShapeType="1"/>
          </p:cNvSpPr>
          <p:nvPr/>
        </p:nvSpPr>
        <p:spPr bwMode="auto">
          <a:xfrm>
            <a:off x="3910013" y="2714626"/>
            <a:ext cx="0" cy="2543175"/>
          </a:xfrm>
          <a:prstGeom prst="line">
            <a:avLst/>
          </a:prstGeom>
          <a:noFill/>
          <a:ln w="3810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8917" name="Line 6"/>
          <p:cNvSpPr>
            <a:spLocks noChangeShapeType="1"/>
          </p:cNvSpPr>
          <p:nvPr/>
        </p:nvSpPr>
        <p:spPr bwMode="auto">
          <a:xfrm flipV="1">
            <a:off x="3890963" y="5257801"/>
            <a:ext cx="5429250" cy="4763"/>
          </a:xfrm>
          <a:prstGeom prst="line">
            <a:avLst/>
          </a:prstGeom>
          <a:noFill/>
          <a:ln w="3810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8918" name="Line 7"/>
          <p:cNvSpPr>
            <a:spLocks noChangeShapeType="1"/>
          </p:cNvSpPr>
          <p:nvPr/>
        </p:nvSpPr>
        <p:spPr bwMode="auto">
          <a:xfrm>
            <a:off x="4443413" y="2622550"/>
            <a:ext cx="0" cy="0"/>
          </a:xfrm>
          <a:prstGeom prst="line">
            <a:avLst/>
          </a:prstGeom>
          <a:noFill/>
          <a:ln w="3810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8919" name="Text Box 9"/>
          <p:cNvSpPr txBox="1">
            <a:spLocks noChangeArrowheads="1"/>
          </p:cNvSpPr>
          <p:nvPr/>
        </p:nvSpPr>
        <p:spPr bwMode="auto">
          <a:xfrm>
            <a:off x="3300413" y="2786063"/>
            <a:ext cx="1447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a:spAutoFit/>
          </a:bodyP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r>
              <a:rPr lang="en-US" altLang="en-US" sz="2400" i="1">
                <a:solidFill>
                  <a:schemeClr val="bg1"/>
                </a:solidFill>
                <a:latin typeface="Times New Roman" panose="02020603050405020304" pitchFamily="18" charset="0"/>
              </a:rPr>
              <a:t>F</a:t>
            </a:r>
            <a:r>
              <a:rPr lang="en-US" altLang="en-US" sz="2400" i="1" baseline="-25000">
                <a:solidFill>
                  <a:schemeClr val="bg1"/>
                </a:solidFill>
                <a:latin typeface="Times New Roman" panose="02020603050405020304" pitchFamily="18" charset="0"/>
              </a:rPr>
              <a:t>y</a:t>
            </a:r>
          </a:p>
        </p:txBody>
      </p:sp>
      <p:sp>
        <p:nvSpPr>
          <p:cNvPr id="38920" name="Freeform 14"/>
          <p:cNvSpPr>
            <a:spLocks/>
          </p:cNvSpPr>
          <p:nvPr/>
        </p:nvSpPr>
        <p:spPr bwMode="auto">
          <a:xfrm>
            <a:off x="4640264" y="1747839"/>
            <a:ext cx="4841875" cy="3184525"/>
          </a:xfrm>
          <a:custGeom>
            <a:avLst/>
            <a:gdLst>
              <a:gd name="T0" fmla="*/ 0 w 3050"/>
              <a:gd name="T1" fmla="*/ 0 h 2146"/>
              <a:gd name="T2" fmla="*/ 2147483647 w 3050"/>
              <a:gd name="T3" fmla="*/ 2147483647 h 2146"/>
              <a:gd name="T4" fmla="*/ 2147483647 w 3050"/>
              <a:gd name="T5" fmla="*/ 2147483647 h 2146"/>
              <a:gd name="T6" fmla="*/ 2147483647 w 3050"/>
              <a:gd name="T7" fmla="*/ 2147483647 h 2146"/>
              <a:gd name="T8" fmla="*/ 2147483647 w 3050"/>
              <a:gd name="T9" fmla="*/ 2147483647 h 2146"/>
              <a:gd name="T10" fmla="*/ 2147483647 w 3050"/>
              <a:gd name="T11" fmla="*/ 2147483647 h 2146"/>
              <a:gd name="T12" fmla="*/ 2147483647 w 3050"/>
              <a:gd name="T13" fmla="*/ 2147483647 h 2146"/>
              <a:gd name="T14" fmla="*/ 2147483647 w 3050"/>
              <a:gd name="T15" fmla="*/ 2147483647 h 2146"/>
              <a:gd name="T16" fmla="*/ 2147483647 w 3050"/>
              <a:gd name="T17" fmla="*/ 2147483647 h 2146"/>
              <a:gd name="T18" fmla="*/ 2147483647 w 3050"/>
              <a:gd name="T19" fmla="*/ 2147483647 h 214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050"/>
              <a:gd name="T31" fmla="*/ 0 h 2146"/>
              <a:gd name="T32" fmla="*/ 3050 w 3050"/>
              <a:gd name="T33" fmla="*/ 2146 h 214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050" h="2146">
                <a:moveTo>
                  <a:pt x="0" y="0"/>
                </a:moveTo>
                <a:cubicBezTo>
                  <a:pt x="49" y="107"/>
                  <a:pt x="215" y="473"/>
                  <a:pt x="305" y="644"/>
                </a:cubicBezTo>
                <a:cubicBezTo>
                  <a:pt x="395" y="815"/>
                  <a:pt x="463" y="913"/>
                  <a:pt x="542" y="1028"/>
                </a:cubicBezTo>
                <a:cubicBezTo>
                  <a:pt x="621" y="1143"/>
                  <a:pt x="695" y="1242"/>
                  <a:pt x="780" y="1332"/>
                </a:cubicBezTo>
                <a:cubicBezTo>
                  <a:pt x="865" y="1422"/>
                  <a:pt x="966" y="1506"/>
                  <a:pt x="1051" y="1570"/>
                </a:cubicBezTo>
                <a:cubicBezTo>
                  <a:pt x="1136" y="1634"/>
                  <a:pt x="1192" y="1667"/>
                  <a:pt x="1288" y="1716"/>
                </a:cubicBezTo>
                <a:cubicBezTo>
                  <a:pt x="1384" y="1765"/>
                  <a:pt x="1484" y="1816"/>
                  <a:pt x="1627" y="1863"/>
                </a:cubicBezTo>
                <a:cubicBezTo>
                  <a:pt x="1770" y="1910"/>
                  <a:pt x="1967" y="1960"/>
                  <a:pt x="2146" y="1999"/>
                </a:cubicBezTo>
                <a:cubicBezTo>
                  <a:pt x="2325" y="2038"/>
                  <a:pt x="2549" y="2075"/>
                  <a:pt x="2700" y="2100"/>
                </a:cubicBezTo>
                <a:cubicBezTo>
                  <a:pt x="2851" y="2125"/>
                  <a:pt x="2977" y="2137"/>
                  <a:pt x="3050" y="2146"/>
                </a:cubicBezTo>
              </a:path>
            </a:pathLst>
          </a:custGeom>
          <a:noFill/>
          <a:ln w="38100">
            <a:solidFill>
              <a:schemeClr val="bg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38921" name="Text Box 18"/>
          <p:cNvSpPr txBox="1">
            <a:spLocks noChangeArrowheads="1"/>
          </p:cNvSpPr>
          <p:nvPr/>
        </p:nvSpPr>
        <p:spPr bwMode="auto">
          <a:xfrm>
            <a:off x="5738813" y="5349875"/>
            <a:ext cx="1600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a:spAutoFit/>
          </a:bodyP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r>
              <a:rPr lang="en-US" altLang="en-US" sz="2400" b="1" i="1">
                <a:solidFill>
                  <a:schemeClr val="bg1"/>
                </a:solidFill>
                <a:latin typeface="Times New Roman" panose="02020603050405020304" pitchFamily="18" charset="0"/>
              </a:rPr>
              <a:t>KL/r</a:t>
            </a:r>
          </a:p>
        </p:txBody>
      </p:sp>
      <p:sp>
        <p:nvSpPr>
          <p:cNvPr id="38922" name="Line 20"/>
          <p:cNvSpPr>
            <a:spLocks noChangeShapeType="1"/>
          </p:cNvSpPr>
          <p:nvPr/>
        </p:nvSpPr>
        <p:spPr bwMode="auto">
          <a:xfrm>
            <a:off x="3910013" y="3000375"/>
            <a:ext cx="1524000" cy="0"/>
          </a:xfrm>
          <a:prstGeom prst="line">
            <a:avLst/>
          </a:prstGeom>
          <a:noFill/>
          <a:ln w="3810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graphicFrame>
        <p:nvGraphicFramePr>
          <p:cNvPr id="38923" name="Object 2"/>
          <p:cNvGraphicFramePr>
            <a:graphicFrameLocks noChangeAspect="1"/>
          </p:cNvGraphicFramePr>
          <p:nvPr/>
        </p:nvGraphicFramePr>
        <p:xfrm>
          <a:off x="6577014" y="3427413"/>
          <a:ext cx="1341437" cy="1041400"/>
        </p:xfrm>
        <a:graphic>
          <a:graphicData uri="http://schemas.openxmlformats.org/presentationml/2006/ole">
            <mc:AlternateContent xmlns:mc="http://schemas.openxmlformats.org/markup-compatibility/2006">
              <mc:Choice xmlns:v="urn:schemas-microsoft-com:vml" Requires="v">
                <p:oleObj name="Equation" r:id="rId3" imgW="825500" imgH="685800" progId="Equation.3">
                  <p:embed/>
                </p:oleObj>
              </mc:Choice>
              <mc:Fallback>
                <p:oleObj name="Equation" r:id="rId3" imgW="825500" imgH="685800" progId="Equation.3">
                  <p:embed/>
                  <p:pic>
                    <p:nvPicPr>
                      <p:cNvPr id="0" name="Object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577014" y="3427413"/>
                        <a:ext cx="1341437" cy="1041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38924" name="Line 23"/>
          <p:cNvSpPr>
            <a:spLocks noChangeShapeType="1"/>
          </p:cNvSpPr>
          <p:nvPr/>
        </p:nvSpPr>
        <p:spPr bwMode="auto">
          <a:xfrm flipH="1">
            <a:off x="6253163" y="3711575"/>
            <a:ext cx="323850" cy="323850"/>
          </a:xfrm>
          <a:prstGeom prst="line">
            <a:avLst/>
          </a:prstGeom>
          <a:noFill/>
          <a:ln w="28575">
            <a:solidFill>
              <a:schemeClr val="bg1"/>
            </a:solidFill>
            <a:round/>
            <a:headEnd/>
            <a:tailEnd type="arrow" w="med" len="med"/>
          </a:ln>
          <a:extLst>
            <a:ext uri="{909E8E84-426E-40DD-AFC4-6F175D3DCCD1}">
              <a14:hiddenFill xmlns:a14="http://schemas.microsoft.com/office/drawing/2010/main">
                <a:noFill/>
              </a14:hiddenFill>
            </a:ext>
          </a:extLst>
        </p:spPr>
        <p:txBody>
          <a:bodyPr/>
          <a:lstStyle/>
          <a:p>
            <a:endParaRPr lang="en-US"/>
          </a:p>
        </p:txBody>
      </p:sp>
      <p:sp>
        <p:nvSpPr>
          <p:cNvPr id="38925" name="Text Box 61"/>
          <p:cNvSpPr txBox="1">
            <a:spLocks noChangeArrowheads="1"/>
          </p:cNvSpPr>
          <p:nvPr/>
        </p:nvSpPr>
        <p:spPr bwMode="auto">
          <a:xfrm>
            <a:off x="4132264" y="4730750"/>
            <a:ext cx="247332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a:spAutoFit/>
          </a:bodyP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r>
              <a:rPr lang="en-US" altLang="en-US" sz="2400">
                <a:solidFill>
                  <a:schemeClr val="bg1"/>
                </a:solidFill>
                <a:latin typeface="Times New Roman" panose="02020603050405020304" pitchFamily="18" charset="0"/>
              </a:rPr>
              <a:t>Experimental Data</a:t>
            </a:r>
          </a:p>
        </p:txBody>
      </p:sp>
      <p:sp>
        <p:nvSpPr>
          <p:cNvPr id="38926" name="Line 62"/>
          <p:cNvSpPr>
            <a:spLocks noChangeShapeType="1"/>
          </p:cNvSpPr>
          <p:nvPr/>
        </p:nvSpPr>
        <p:spPr bwMode="auto">
          <a:xfrm flipV="1">
            <a:off x="5519738" y="4197351"/>
            <a:ext cx="152400" cy="569913"/>
          </a:xfrm>
          <a:prstGeom prst="line">
            <a:avLst/>
          </a:prstGeom>
          <a:noFill/>
          <a:ln w="28575">
            <a:solidFill>
              <a:schemeClr val="bg1"/>
            </a:solidFill>
            <a:round/>
            <a:headEnd/>
            <a:tailEnd type="arrow" w="med" len="med"/>
          </a:ln>
          <a:extLst>
            <a:ext uri="{909E8E84-426E-40DD-AFC4-6F175D3DCCD1}">
              <a14:hiddenFill xmlns:a14="http://schemas.microsoft.com/office/drawing/2010/main">
                <a:noFill/>
              </a14:hiddenFill>
            </a:ext>
          </a:extLst>
        </p:spPr>
        <p:txBody>
          <a:bodyPr/>
          <a:lstStyle/>
          <a:p>
            <a:endParaRPr lang="en-US"/>
          </a:p>
        </p:txBody>
      </p:sp>
      <p:sp>
        <p:nvSpPr>
          <p:cNvPr id="38927" name="Line 24"/>
          <p:cNvSpPr>
            <a:spLocks noChangeShapeType="1"/>
          </p:cNvSpPr>
          <p:nvPr/>
        </p:nvSpPr>
        <p:spPr bwMode="auto">
          <a:xfrm flipH="1">
            <a:off x="5259388" y="2476501"/>
            <a:ext cx="285750" cy="295275"/>
          </a:xfrm>
          <a:prstGeom prst="line">
            <a:avLst/>
          </a:prstGeom>
          <a:noFill/>
          <a:ln w="28575">
            <a:solidFill>
              <a:srgbClr val="C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8928" name="Oval 63"/>
          <p:cNvSpPr>
            <a:spLocks noChangeArrowheads="1"/>
          </p:cNvSpPr>
          <p:nvPr/>
        </p:nvSpPr>
        <p:spPr bwMode="auto">
          <a:xfrm>
            <a:off x="4148138" y="2662238"/>
            <a:ext cx="1524000" cy="1993900"/>
          </a:xfrm>
          <a:prstGeom prst="ellipse">
            <a:avLst/>
          </a:prstGeom>
          <a:noFill/>
          <a:ln w="38100">
            <a:solidFill>
              <a:srgbClr val="C0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endParaRPr lang="en-US" altLang="en-US" sz="2400">
              <a:solidFill>
                <a:schemeClr val="bg1"/>
              </a:solidFill>
              <a:latin typeface="Times New Roman" panose="02020603050405020304" pitchFamily="18" charset="0"/>
            </a:endParaRPr>
          </a:p>
        </p:txBody>
      </p:sp>
      <p:sp>
        <p:nvSpPr>
          <p:cNvPr id="20" name="Text Box 65"/>
          <p:cNvSpPr txBox="1">
            <a:spLocks noChangeArrowheads="1"/>
          </p:cNvSpPr>
          <p:nvPr/>
        </p:nvSpPr>
        <p:spPr bwMode="auto">
          <a:xfrm>
            <a:off x="5473700" y="2232026"/>
            <a:ext cx="3584636" cy="830997"/>
          </a:xfrm>
          <a:prstGeom prst="rect">
            <a:avLst/>
          </a:prstGeom>
          <a:noFill/>
          <a:ln w="38100">
            <a:noFill/>
            <a:miter lim="800000"/>
            <a:headEnd/>
            <a:tailEnd/>
          </a:ln>
        </p:spPr>
        <p:txBody>
          <a:bodyPr wrap="none">
            <a:spAutoFit/>
          </a:bodyPr>
          <a:lstStyle/>
          <a:p>
            <a:pPr algn="l">
              <a:defRPr/>
            </a:pPr>
            <a:r>
              <a:rPr lang="en-US" sz="2400" dirty="0">
                <a:solidFill>
                  <a:schemeClr val="accent1">
                    <a:lumMod val="75000"/>
                  </a:schemeClr>
                </a:solidFill>
                <a:latin typeface="Times New Roman" pitchFamily="18" charset="0"/>
              </a:rPr>
              <a:t>Inelastic Material effects </a:t>
            </a:r>
          </a:p>
          <a:p>
            <a:pPr algn="l">
              <a:defRPr/>
            </a:pPr>
            <a:r>
              <a:rPr lang="en-US" sz="2400" dirty="0">
                <a:solidFill>
                  <a:schemeClr val="accent1">
                    <a:lumMod val="75000"/>
                  </a:schemeClr>
                </a:solidFill>
                <a:latin typeface="Times New Roman" pitchFamily="18" charset="0"/>
              </a:rPr>
              <a:t>Including Residual Stresses</a:t>
            </a:r>
          </a:p>
        </p:txBody>
      </p:sp>
      <p:sp>
        <p:nvSpPr>
          <p:cNvPr id="38930" name="Oval 64"/>
          <p:cNvSpPr>
            <a:spLocks noChangeArrowheads="1"/>
          </p:cNvSpPr>
          <p:nvPr/>
        </p:nvSpPr>
        <p:spPr bwMode="auto">
          <a:xfrm>
            <a:off x="6550025" y="4494213"/>
            <a:ext cx="1524000" cy="609600"/>
          </a:xfrm>
          <a:prstGeom prst="ellipse">
            <a:avLst/>
          </a:prstGeom>
          <a:noFill/>
          <a:ln w="38100">
            <a:solidFill>
              <a:srgbClr val="C0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endParaRPr lang="en-US" altLang="en-US" sz="2400">
              <a:solidFill>
                <a:schemeClr val="bg1"/>
              </a:solidFill>
              <a:latin typeface="Times New Roman" panose="02020603050405020304" pitchFamily="18" charset="0"/>
            </a:endParaRPr>
          </a:p>
        </p:txBody>
      </p:sp>
      <p:sp>
        <p:nvSpPr>
          <p:cNvPr id="21" name="Text Box 66"/>
          <p:cNvSpPr txBox="1">
            <a:spLocks noChangeArrowheads="1"/>
          </p:cNvSpPr>
          <p:nvPr/>
        </p:nvSpPr>
        <p:spPr bwMode="auto">
          <a:xfrm>
            <a:off x="6931026" y="5422900"/>
            <a:ext cx="2536825" cy="457200"/>
          </a:xfrm>
          <a:prstGeom prst="rect">
            <a:avLst/>
          </a:prstGeom>
          <a:noFill/>
          <a:ln w="38100">
            <a:noFill/>
            <a:miter lim="800000"/>
            <a:headEnd/>
            <a:tailEnd/>
          </a:ln>
        </p:spPr>
        <p:txBody>
          <a:bodyPr wrap="none">
            <a:spAutoFit/>
          </a:bodyPr>
          <a:lstStyle/>
          <a:p>
            <a:pPr algn="l">
              <a:defRPr/>
            </a:pPr>
            <a:r>
              <a:rPr lang="en-US" sz="2400" dirty="0">
                <a:solidFill>
                  <a:schemeClr val="accent1">
                    <a:lumMod val="75000"/>
                  </a:schemeClr>
                </a:solidFill>
                <a:latin typeface="Times New Roman" pitchFamily="18" charset="0"/>
              </a:rPr>
              <a:t>Out of Straightness</a:t>
            </a:r>
          </a:p>
        </p:txBody>
      </p:sp>
      <p:sp>
        <p:nvSpPr>
          <p:cNvPr id="38932" name="Line 67"/>
          <p:cNvSpPr>
            <a:spLocks noChangeShapeType="1"/>
          </p:cNvSpPr>
          <p:nvPr/>
        </p:nvSpPr>
        <p:spPr bwMode="auto">
          <a:xfrm flipH="1" flipV="1">
            <a:off x="6696075" y="4983163"/>
            <a:ext cx="292100" cy="679450"/>
          </a:xfrm>
          <a:prstGeom prst="line">
            <a:avLst/>
          </a:prstGeom>
          <a:noFill/>
          <a:ln w="28575">
            <a:solidFill>
              <a:srgbClr val="C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9" name="TextBox 28"/>
          <p:cNvSpPr txBox="1"/>
          <p:nvPr/>
        </p:nvSpPr>
        <p:spPr>
          <a:xfrm>
            <a:off x="2597151" y="185738"/>
            <a:ext cx="6869113" cy="819150"/>
          </a:xfrm>
          <a:prstGeom prst="rect">
            <a:avLst/>
          </a:prstGeom>
          <a:solidFill>
            <a:schemeClr val="tx1">
              <a:lumMod val="95000"/>
              <a:alpha val="62000"/>
            </a:schemeClr>
          </a:solidFill>
          <a:ln w="38100" cap="flat">
            <a:solidFill>
              <a:schemeClr val="bg1"/>
            </a:solidFill>
            <a:bevel/>
          </a:ln>
        </p:spPr>
        <p:txBody>
          <a:bodyPr anchor="ctr" anchorCtr="1"/>
          <a:lstStyle/>
          <a:p>
            <a:pPr algn="l" eaLnBrk="0" hangingPunct="0">
              <a:defRPr/>
            </a:pPr>
            <a:r>
              <a:rPr lang="en-US" sz="3600" b="1">
                <a:solidFill>
                  <a:schemeClr val="bg1"/>
                </a:solidFill>
                <a:latin typeface="Times New Roman" pitchFamily="18" charset="0"/>
                <a:cs typeface="Arial" charset="0"/>
              </a:rPr>
              <a:t>Overall Column Strength </a:t>
            </a:r>
          </a:p>
        </p:txBody>
      </p:sp>
      <p:sp>
        <p:nvSpPr>
          <p:cNvPr id="25" name="Slide Number Placeholder 24"/>
          <p:cNvSpPr txBox="1">
            <a:spLocks noGrp="1"/>
          </p:cNvSpPr>
          <p:nvPr/>
        </p:nvSpPr>
        <p:spPr>
          <a:xfrm>
            <a:off x="10814612" y="6420977"/>
            <a:ext cx="762000" cy="365125"/>
          </a:xfrm>
          <a:prstGeom prst="rect">
            <a:avLst/>
          </a:prstGeom>
          <a:noFill/>
        </p:spPr>
        <p:txBody>
          <a:bodyPr lIns="0" rIns="0" anchor="b"/>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r" eaLnBrk="1" hangingPunct="1"/>
            <a:fld id="{B504067D-55B2-4ACE-9EA6-D28D40F3D64B}" type="slidenum">
              <a:rPr lang="en-US" altLang="en-US" sz="1200">
                <a:solidFill>
                  <a:srgbClr val="BCBCBC"/>
                </a:solidFill>
                <a:latin typeface="Times New Roman" panose="02020603050405020304" pitchFamily="18" charset="0"/>
              </a:rPr>
              <a:pPr algn="r" eaLnBrk="1" hangingPunct="1"/>
              <a:t>35</a:t>
            </a:fld>
            <a:endParaRPr lang="en-US" altLang="en-US" sz="1200" dirty="0">
              <a:solidFill>
                <a:srgbClr val="BCBCBC"/>
              </a:solidFill>
              <a:latin typeface="Times New Roman" panose="02020603050405020304" pitchFamily="18" charset="0"/>
            </a:endParaRPr>
          </a:p>
        </p:txBody>
      </p:sp>
      <p:sp>
        <p:nvSpPr>
          <p:cNvPr id="26" name="Footer Placeholder 25"/>
          <p:cNvSpPr txBox="1">
            <a:spLocks noGrp="1"/>
          </p:cNvSpPr>
          <p:nvPr/>
        </p:nvSpPr>
        <p:spPr>
          <a:xfrm>
            <a:off x="4648200" y="6416676"/>
            <a:ext cx="2895600" cy="365125"/>
          </a:xfrm>
          <a:prstGeom prst="rect">
            <a:avLst/>
          </a:prstGeom>
          <a:noFill/>
        </p:spPr>
        <p:txBody>
          <a:bodyPr anchor="b"/>
          <a:lstStyle/>
          <a:p>
            <a:pPr>
              <a:defRPr/>
            </a:pPr>
            <a:r>
              <a:rPr lang="en-US" sz="1200">
                <a:solidFill>
                  <a:schemeClr val="tx1">
                    <a:shade val="50000"/>
                  </a:schemeClr>
                </a:solidFill>
                <a:latin typeface="Times New Roman" pitchFamily="18" charset="0"/>
                <a:cs typeface="+mn-cs"/>
              </a:rPr>
              <a:t>Compression Theory</a:t>
            </a:r>
            <a:endParaRPr lang="en-US" sz="1200" dirty="0">
              <a:solidFill>
                <a:schemeClr val="tx1">
                  <a:shade val="50000"/>
                </a:schemeClr>
              </a:solidFill>
              <a:latin typeface="Times New Roman" pitchFamily="18" charset="0"/>
              <a:cs typeface="+mn-cs"/>
            </a:endParaRP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TextBox 2"/>
          <p:cNvSpPr txBox="1">
            <a:spLocks noChangeArrowheads="1"/>
          </p:cNvSpPr>
          <p:nvPr/>
        </p:nvSpPr>
        <p:spPr bwMode="auto">
          <a:xfrm>
            <a:off x="2427289" y="1722438"/>
            <a:ext cx="7304087" cy="2101850"/>
          </a:xfrm>
          <a:prstGeom prst="rect">
            <a:avLst/>
          </a:prstGeom>
          <a:solidFill>
            <a:srgbClr val="F2F2F2">
              <a:alpha val="61960"/>
            </a:srgbClr>
          </a:solidFill>
          <a:ln w="38100">
            <a:solidFill>
              <a:schemeClr val="bg1"/>
            </a:solidFill>
            <a:bevel/>
            <a:headEnd/>
            <a:tailEnd/>
          </a:ln>
        </p:spPr>
        <p:txBody>
          <a:bodyPr anchor="ctr" anchorCtr="1"/>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r>
              <a:rPr lang="en-US" altLang="en-US" sz="2400">
                <a:solidFill>
                  <a:schemeClr val="bg1"/>
                </a:solidFill>
                <a:latin typeface="Times New Roman" panose="02020603050405020304" pitchFamily="18" charset="0"/>
              </a:rPr>
              <a:t>Major factors determining strength:</a:t>
            </a:r>
          </a:p>
          <a:p>
            <a:pPr algn="l" eaLnBrk="1" hangingPunct="1"/>
            <a:r>
              <a:rPr lang="en-US" altLang="en-US" sz="2400">
                <a:solidFill>
                  <a:schemeClr val="bg1"/>
                </a:solidFill>
                <a:latin typeface="Times New Roman" panose="02020603050405020304" pitchFamily="18" charset="0"/>
              </a:rPr>
              <a:t>	1) Slenderness (</a:t>
            </a:r>
            <a:r>
              <a:rPr lang="en-US" altLang="en-US" sz="2400" i="1">
                <a:solidFill>
                  <a:schemeClr val="bg1"/>
                </a:solidFill>
                <a:latin typeface="Times New Roman" panose="02020603050405020304" pitchFamily="18" charset="0"/>
              </a:rPr>
              <a:t>L/r</a:t>
            </a:r>
            <a:r>
              <a:rPr lang="en-US" altLang="en-US" sz="2400">
                <a:solidFill>
                  <a:schemeClr val="bg1"/>
                </a:solidFill>
                <a:latin typeface="Times New Roman" panose="02020603050405020304" pitchFamily="18" charset="0"/>
              </a:rPr>
              <a:t>).</a:t>
            </a:r>
          </a:p>
          <a:p>
            <a:pPr algn="l" eaLnBrk="1" hangingPunct="1"/>
            <a:r>
              <a:rPr lang="en-US" altLang="en-US" sz="2400">
                <a:solidFill>
                  <a:schemeClr val="bg1"/>
                </a:solidFill>
                <a:latin typeface="Times New Roman" panose="02020603050405020304" pitchFamily="18" charset="0"/>
              </a:rPr>
              <a:t>	2) End restraint (</a:t>
            </a:r>
            <a:r>
              <a:rPr lang="en-US" altLang="en-US" sz="2400" i="1">
                <a:solidFill>
                  <a:schemeClr val="bg1"/>
                </a:solidFill>
                <a:latin typeface="Times New Roman" panose="02020603050405020304" pitchFamily="18" charset="0"/>
              </a:rPr>
              <a:t>K</a:t>
            </a:r>
            <a:r>
              <a:rPr lang="en-US" altLang="en-US" sz="2400">
                <a:solidFill>
                  <a:schemeClr val="bg1"/>
                </a:solidFill>
                <a:latin typeface="Times New Roman" panose="02020603050405020304" pitchFamily="18" charset="0"/>
              </a:rPr>
              <a:t> factors).</a:t>
            </a:r>
          </a:p>
          <a:p>
            <a:pPr algn="l" eaLnBrk="1" hangingPunct="1"/>
            <a:r>
              <a:rPr lang="en-US" altLang="en-US" sz="2400">
                <a:solidFill>
                  <a:schemeClr val="bg1"/>
                </a:solidFill>
                <a:latin typeface="Times New Roman" panose="02020603050405020304" pitchFamily="18" charset="0"/>
              </a:rPr>
              <a:t>	3) Initial crookedness or load eccentricity.</a:t>
            </a:r>
          </a:p>
          <a:p>
            <a:pPr algn="l" eaLnBrk="1" hangingPunct="1"/>
            <a:r>
              <a:rPr lang="en-US" altLang="en-US" sz="2400">
                <a:solidFill>
                  <a:schemeClr val="bg1"/>
                </a:solidFill>
                <a:latin typeface="Times New Roman" panose="02020603050405020304" pitchFamily="18" charset="0"/>
              </a:rPr>
              <a:t>	4) Prior yielding or residual stresses.</a:t>
            </a:r>
          </a:p>
        </p:txBody>
      </p:sp>
      <p:sp>
        <p:nvSpPr>
          <p:cNvPr id="4" name="TextBox 3"/>
          <p:cNvSpPr txBox="1"/>
          <p:nvPr/>
        </p:nvSpPr>
        <p:spPr>
          <a:xfrm>
            <a:off x="2597151" y="185738"/>
            <a:ext cx="6869113" cy="819150"/>
          </a:xfrm>
          <a:prstGeom prst="rect">
            <a:avLst/>
          </a:prstGeom>
          <a:solidFill>
            <a:schemeClr val="tx1">
              <a:lumMod val="95000"/>
              <a:alpha val="62000"/>
            </a:schemeClr>
          </a:solidFill>
          <a:ln w="38100" cap="flat">
            <a:solidFill>
              <a:schemeClr val="bg1"/>
            </a:solidFill>
            <a:bevel/>
          </a:ln>
        </p:spPr>
        <p:txBody>
          <a:bodyPr anchor="ctr" anchorCtr="1"/>
          <a:lstStyle/>
          <a:p>
            <a:pPr algn="l" eaLnBrk="0" hangingPunct="0">
              <a:defRPr/>
            </a:pPr>
            <a:r>
              <a:rPr lang="en-US" sz="3600" b="1">
                <a:solidFill>
                  <a:schemeClr val="bg1"/>
                </a:solidFill>
                <a:latin typeface="Times New Roman" pitchFamily="18" charset="0"/>
                <a:cs typeface="Arial" charset="0"/>
              </a:rPr>
              <a:t>Overall Column Strength </a:t>
            </a:r>
          </a:p>
        </p:txBody>
      </p:sp>
      <p:sp>
        <p:nvSpPr>
          <p:cNvPr id="39940" name="TextBox 4"/>
          <p:cNvSpPr txBox="1">
            <a:spLocks noChangeArrowheads="1"/>
          </p:cNvSpPr>
          <p:nvPr/>
        </p:nvSpPr>
        <p:spPr bwMode="auto">
          <a:xfrm>
            <a:off x="2432050" y="3946526"/>
            <a:ext cx="7304088" cy="639763"/>
          </a:xfrm>
          <a:prstGeom prst="rect">
            <a:avLst/>
          </a:prstGeom>
          <a:solidFill>
            <a:srgbClr val="F2F2F2">
              <a:alpha val="61960"/>
            </a:srgbClr>
          </a:solidFill>
          <a:ln w="38100">
            <a:solidFill>
              <a:schemeClr val="bg1"/>
            </a:solidFill>
            <a:bevel/>
            <a:headEnd/>
            <a:tailEnd/>
          </a:ln>
        </p:spPr>
        <p:txBody>
          <a:bodyPr anchor="ctr" anchorCtr="1"/>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r>
              <a:rPr lang="en-US" altLang="en-US" sz="2400">
                <a:solidFill>
                  <a:schemeClr val="bg1"/>
                </a:solidFill>
                <a:latin typeface="Times New Roman" panose="02020603050405020304" pitchFamily="18" charset="0"/>
              </a:rPr>
              <a:t>The latter 2 items are highly variable between specimens.</a:t>
            </a:r>
          </a:p>
        </p:txBody>
      </p:sp>
      <p:sp>
        <p:nvSpPr>
          <p:cNvPr id="6" name="Slide Number Placeholder 5"/>
          <p:cNvSpPr>
            <a:spLocks noGrp="1"/>
          </p:cNvSpPr>
          <p:nvPr>
            <p:ph type="sldNum" sz="quarter" idx="11"/>
          </p:nvPr>
        </p:nvSpPr>
        <p:spPr/>
        <p:txBody>
          <a:bodyP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eaLnBrk="1" hangingPunct="1"/>
            <a:fld id="{4D47FB35-82FF-42E6-AB32-BACE696F15DE}" type="slidenum">
              <a:rPr lang="en-US" altLang="en-US" sz="1200">
                <a:solidFill>
                  <a:srgbClr val="BCBCBC"/>
                </a:solidFill>
                <a:latin typeface="Times New Roman" panose="02020603050405020304" pitchFamily="18" charset="0"/>
              </a:rPr>
              <a:pPr eaLnBrk="1" hangingPunct="1"/>
              <a:t>36</a:t>
            </a:fld>
            <a:endParaRPr lang="en-US" altLang="en-US" sz="1200">
              <a:solidFill>
                <a:srgbClr val="BCBCBC"/>
              </a:solidFill>
              <a:latin typeface="Times New Roman" panose="02020603050405020304" pitchFamily="18" charset="0"/>
            </a:endParaRPr>
          </a:p>
        </p:txBody>
      </p:sp>
      <p:sp>
        <p:nvSpPr>
          <p:cNvPr id="7" name="Footer Placeholder 6"/>
          <p:cNvSpPr>
            <a:spLocks noGrp="1"/>
          </p:cNvSpPr>
          <p:nvPr>
            <p:ph type="ftr" sz="quarter" idx="10"/>
          </p:nvPr>
        </p:nvSpPr>
        <p:spPr/>
        <p:txBody>
          <a:bodyPr/>
          <a:lstStyle/>
          <a:p>
            <a:pPr>
              <a:defRPr/>
            </a:pPr>
            <a:r>
              <a:rPr lang="en-US"/>
              <a:t>Compression Theory</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TextBox 28"/>
          <p:cNvSpPr txBox="1"/>
          <p:nvPr/>
        </p:nvSpPr>
        <p:spPr>
          <a:xfrm>
            <a:off x="2028825" y="636588"/>
            <a:ext cx="8140700" cy="5029200"/>
          </a:xfrm>
          <a:prstGeom prst="rect">
            <a:avLst/>
          </a:prstGeom>
          <a:solidFill>
            <a:schemeClr val="tx1">
              <a:lumMod val="95000"/>
              <a:alpha val="62000"/>
            </a:schemeClr>
          </a:solidFill>
          <a:ln w="38100" cap="flat">
            <a:solidFill>
              <a:schemeClr val="bg1"/>
            </a:solidFill>
            <a:bevel/>
          </a:ln>
        </p:spPr>
        <p:txBody>
          <a:bodyPr anchor="ctr" anchorCtr="1"/>
          <a:lstStyle/>
          <a:p>
            <a:pPr algn="l" eaLnBrk="0" hangingPunct="0">
              <a:defRPr/>
            </a:pPr>
            <a:r>
              <a:rPr lang="en-US" sz="3600" b="1">
                <a:solidFill>
                  <a:schemeClr val="bg1"/>
                </a:solidFill>
                <a:latin typeface="Times New Roman" pitchFamily="18" charset="0"/>
                <a:cs typeface="Arial" charset="0"/>
              </a:rPr>
              <a:t>LOCAL BUCKLING</a:t>
            </a:r>
            <a:endParaRPr lang="en-US" sz="2400" b="1">
              <a:solidFill>
                <a:schemeClr val="bg1"/>
              </a:solidFill>
              <a:latin typeface="Times New Roman" pitchFamily="18" charset="0"/>
              <a:cs typeface="Arial" charset="0"/>
            </a:endParaRPr>
          </a:p>
        </p:txBody>
      </p:sp>
      <p:sp>
        <p:nvSpPr>
          <p:cNvPr id="3" name="Slide Number Placeholder 2"/>
          <p:cNvSpPr>
            <a:spLocks noGrp="1"/>
          </p:cNvSpPr>
          <p:nvPr>
            <p:ph type="sldNum" sz="quarter" idx="11"/>
          </p:nvPr>
        </p:nvSpPr>
        <p:spPr/>
        <p:txBody>
          <a:bodyP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eaLnBrk="1" hangingPunct="1"/>
            <a:fld id="{57DC1F48-3CCE-497D-A1AB-57A24D4D7E6B}" type="slidenum">
              <a:rPr lang="en-US" altLang="en-US" sz="1200">
                <a:solidFill>
                  <a:srgbClr val="BCBCBC"/>
                </a:solidFill>
                <a:latin typeface="Times New Roman" panose="02020603050405020304" pitchFamily="18" charset="0"/>
              </a:rPr>
              <a:pPr eaLnBrk="1" hangingPunct="1"/>
              <a:t>37</a:t>
            </a:fld>
            <a:endParaRPr lang="en-US" altLang="en-US" sz="1200">
              <a:solidFill>
                <a:srgbClr val="BCBCBC"/>
              </a:solidFill>
              <a:latin typeface="Times New Roman" panose="02020603050405020304" pitchFamily="18" charset="0"/>
            </a:endParaRPr>
          </a:p>
        </p:txBody>
      </p:sp>
      <p:sp>
        <p:nvSpPr>
          <p:cNvPr id="4" name="Footer Placeholder 3"/>
          <p:cNvSpPr>
            <a:spLocks noGrp="1"/>
          </p:cNvSpPr>
          <p:nvPr>
            <p:ph type="ftr" sz="quarter" idx="10"/>
          </p:nvPr>
        </p:nvSpPr>
        <p:spPr/>
        <p:txBody>
          <a:bodyPr/>
          <a:lstStyle/>
          <a:p>
            <a:pPr>
              <a:defRPr/>
            </a:pPr>
            <a:r>
              <a:rPr lang="en-US"/>
              <a:t>Compression Theory</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bwMode="auto">
          <a:xfrm>
            <a:off x="3021014" y="3144839"/>
            <a:ext cx="6607175" cy="2479675"/>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eaLnBrk="0" hangingPunct="0">
              <a:defRPr/>
            </a:pPr>
            <a:endParaRPr lang="en-US" sz="2400"/>
          </a:p>
        </p:txBody>
      </p:sp>
      <p:sp>
        <p:nvSpPr>
          <p:cNvPr id="29" name="TextBox 28"/>
          <p:cNvSpPr txBox="1"/>
          <p:nvPr/>
        </p:nvSpPr>
        <p:spPr>
          <a:xfrm>
            <a:off x="2028825" y="636588"/>
            <a:ext cx="8140700" cy="984250"/>
          </a:xfrm>
          <a:prstGeom prst="rect">
            <a:avLst/>
          </a:prstGeom>
          <a:solidFill>
            <a:schemeClr val="tx1">
              <a:lumMod val="95000"/>
              <a:alpha val="62000"/>
            </a:schemeClr>
          </a:solidFill>
          <a:ln w="38100" cap="flat">
            <a:solidFill>
              <a:schemeClr val="bg1"/>
            </a:solidFill>
            <a:bevel/>
          </a:ln>
        </p:spPr>
        <p:txBody>
          <a:bodyPr anchor="ctr" anchorCtr="1"/>
          <a:lstStyle/>
          <a:p>
            <a:pPr algn="l" eaLnBrk="0" hangingPunct="0">
              <a:defRPr/>
            </a:pPr>
            <a:r>
              <a:rPr lang="en-US" sz="2800" b="1" dirty="0">
                <a:solidFill>
                  <a:schemeClr val="bg1"/>
                </a:solidFill>
                <a:latin typeface="Times New Roman" pitchFamily="18" charset="0"/>
                <a:cs typeface="+mn-cs"/>
              </a:rPr>
              <a:t>Local Buckling is related to Plate Buckling</a:t>
            </a:r>
          </a:p>
        </p:txBody>
      </p:sp>
      <p:sp>
        <p:nvSpPr>
          <p:cNvPr id="3" name="TextBox 2"/>
          <p:cNvSpPr txBox="1"/>
          <p:nvPr/>
        </p:nvSpPr>
        <p:spPr>
          <a:xfrm>
            <a:off x="3033714" y="2383781"/>
            <a:ext cx="6499225" cy="461665"/>
          </a:xfrm>
          <a:prstGeom prst="rect">
            <a:avLst/>
          </a:prstGeom>
          <a:solidFill>
            <a:schemeClr val="tx1">
              <a:lumMod val="95000"/>
              <a:alpha val="62000"/>
            </a:schemeClr>
          </a:solidFill>
          <a:ln w="38100" cap="flat">
            <a:solidFill>
              <a:schemeClr val="bg1"/>
            </a:solidFill>
            <a:bevel/>
          </a:ln>
        </p:spPr>
        <p:txBody>
          <a:bodyPr anchor="ctr" anchorCtr="1">
            <a:spAutoFit/>
          </a:bodyPr>
          <a:lstStyle/>
          <a:p>
            <a:pPr algn="l" eaLnBrk="0" hangingPunct="0">
              <a:defRPr/>
            </a:pPr>
            <a:r>
              <a:rPr lang="en-US" sz="2400">
                <a:solidFill>
                  <a:schemeClr val="bg1"/>
                </a:solidFill>
                <a:latin typeface="Times New Roman" pitchFamily="18" charset="0"/>
                <a:cs typeface="Arial" charset="0"/>
              </a:rPr>
              <a:t>Flange is restrained by the web at one edge.</a:t>
            </a:r>
          </a:p>
        </p:txBody>
      </p:sp>
      <p:sp>
        <p:nvSpPr>
          <p:cNvPr id="4" name="TextBox 3"/>
          <p:cNvSpPr txBox="1"/>
          <p:nvPr/>
        </p:nvSpPr>
        <p:spPr>
          <a:xfrm>
            <a:off x="2992438" y="5597526"/>
            <a:ext cx="6635750" cy="860425"/>
          </a:xfrm>
          <a:prstGeom prst="rect">
            <a:avLst/>
          </a:prstGeom>
          <a:solidFill>
            <a:schemeClr val="tx1">
              <a:lumMod val="95000"/>
              <a:alpha val="62000"/>
            </a:schemeClr>
          </a:solidFill>
          <a:ln w="38100" cap="flat">
            <a:solidFill>
              <a:schemeClr val="bg1"/>
            </a:solidFill>
            <a:bevel/>
          </a:ln>
        </p:spPr>
        <p:txBody>
          <a:bodyPr anchor="ctr" anchorCtr="1">
            <a:spAutoFit/>
          </a:bodyPr>
          <a:lstStyle/>
          <a:p>
            <a:pPr algn="l" eaLnBrk="0" hangingPunct="0">
              <a:defRPr/>
            </a:pPr>
            <a:r>
              <a:rPr lang="en-US" sz="2400">
                <a:solidFill>
                  <a:schemeClr val="bg1"/>
                </a:solidFill>
                <a:latin typeface="Times New Roman" pitchFamily="18" charset="0"/>
                <a:cs typeface="Arial" charset="0"/>
              </a:rPr>
              <a:t>Failure is localized at areas of high stress </a:t>
            </a:r>
          </a:p>
          <a:p>
            <a:pPr algn="l" eaLnBrk="0" hangingPunct="0">
              <a:defRPr/>
            </a:pPr>
            <a:r>
              <a:rPr lang="en-US" sz="2400">
                <a:solidFill>
                  <a:schemeClr val="bg1"/>
                </a:solidFill>
                <a:latin typeface="Times New Roman" pitchFamily="18" charset="0"/>
                <a:cs typeface="Arial" charset="0"/>
              </a:rPr>
              <a:t>(maximum moment) or imperfections.</a:t>
            </a:r>
          </a:p>
        </p:txBody>
      </p:sp>
      <p:sp>
        <p:nvSpPr>
          <p:cNvPr id="7" name="Rectangle 6"/>
          <p:cNvSpPr/>
          <p:nvPr/>
        </p:nvSpPr>
        <p:spPr bwMode="auto">
          <a:xfrm>
            <a:off x="3340100" y="3686176"/>
            <a:ext cx="1079500" cy="20796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eaLnBrk="0" hangingPunct="0">
              <a:defRPr/>
            </a:pPr>
            <a:endParaRPr lang="en-US" sz="2400"/>
          </a:p>
        </p:txBody>
      </p:sp>
      <p:sp>
        <p:nvSpPr>
          <p:cNvPr id="8" name="Rectangle 7"/>
          <p:cNvSpPr/>
          <p:nvPr/>
        </p:nvSpPr>
        <p:spPr bwMode="auto">
          <a:xfrm>
            <a:off x="3795713" y="3906839"/>
            <a:ext cx="125412" cy="102552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eaLnBrk="0" hangingPunct="0">
              <a:defRPr/>
            </a:pPr>
            <a:endParaRPr lang="en-US" sz="2400"/>
          </a:p>
        </p:txBody>
      </p:sp>
      <p:sp>
        <p:nvSpPr>
          <p:cNvPr id="18" name="Rectangle 17"/>
          <p:cNvSpPr/>
          <p:nvPr/>
        </p:nvSpPr>
        <p:spPr bwMode="auto">
          <a:xfrm>
            <a:off x="3367088" y="4946651"/>
            <a:ext cx="1079500" cy="20796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eaLnBrk="0" hangingPunct="0">
              <a:defRPr/>
            </a:pPr>
            <a:endParaRPr lang="en-US" sz="2400"/>
          </a:p>
        </p:txBody>
      </p:sp>
      <p:sp>
        <p:nvSpPr>
          <p:cNvPr id="33" name="Oval 32"/>
          <p:cNvSpPr/>
          <p:nvPr/>
        </p:nvSpPr>
        <p:spPr>
          <a:xfrm>
            <a:off x="3630614" y="3505200"/>
            <a:ext cx="941387" cy="539750"/>
          </a:xfrm>
          <a:prstGeom prst="ellipse">
            <a:avLst/>
          </a:prstGeom>
          <a:solidFill>
            <a:schemeClr val="tx1">
              <a:lumMod val="95000"/>
              <a:alpha val="5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en-US" sz="2400"/>
          </a:p>
        </p:txBody>
      </p:sp>
      <p:pic>
        <p:nvPicPr>
          <p:cNvPr id="41994" name="TextBox 21"/>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356867">
            <a:off x="4456114" y="2881313"/>
            <a:ext cx="2847975" cy="1835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2" name="Slide Number Placeholder 51"/>
          <p:cNvSpPr>
            <a:spLocks noGrp="1"/>
          </p:cNvSpPr>
          <p:nvPr>
            <p:ph type="sldNum" sz="quarter" idx="11"/>
          </p:nvPr>
        </p:nvSpPr>
        <p:spPr/>
        <p:txBody>
          <a:bodyP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eaLnBrk="1" hangingPunct="1"/>
            <a:fld id="{C1966D03-8869-4663-B90F-46E666A11D5C}" type="slidenum">
              <a:rPr lang="en-US" altLang="en-US" sz="1200">
                <a:solidFill>
                  <a:srgbClr val="BCBCBC"/>
                </a:solidFill>
                <a:latin typeface="Times New Roman" panose="02020603050405020304" pitchFamily="18" charset="0"/>
              </a:rPr>
              <a:pPr eaLnBrk="1" hangingPunct="1"/>
              <a:t>38</a:t>
            </a:fld>
            <a:endParaRPr lang="en-US" altLang="en-US" sz="1200">
              <a:solidFill>
                <a:srgbClr val="BCBCBC"/>
              </a:solidFill>
              <a:latin typeface="Times New Roman" panose="02020603050405020304" pitchFamily="18" charset="0"/>
            </a:endParaRPr>
          </a:p>
        </p:txBody>
      </p:sp>
      <p:sp>
        <p:nvSpPr>
          <p:cNvPr id="53" name="Footer Placeholder 52"/>
          <p:cNvSpPr>
            <a:spLocks noGrp="1"/>
          </p:cNvSpPr>
          <p:nvPr>
            <p:ph type="ftr" sz="quarter" idx="10"/>
          </p:nvPr>
        </p:nvSpPr>
        <p:spPr/>
        <p:txBody>
          <a:bodyPr/>
          <a:lstStyle/>
          <a:p>
            <a:pPr>
              <a:defRPr/>
            </a:pPr>
            <a:r>
              <a:rPr lang="en-US"/>
              <a:t>Compression Theory</a:t>
            </a:r>
          </a:p>
        </p:txBody>
      </p:sp>
      <p:sp>
        <p:nvSpPr>
          <p:cNvPr id="41997" name="Rectangle 56"/>
          <p:cNvSpPr>
            <a:spLocks noChangeArrowheads="1"/>
          </p:cNvSpPr>
          <p:nvPr/>
        </p:nvSpPr>
        <p:spPr bwMode="auto">
          <a:xfrm>
            <a:off x="6953250" y="3571876"/>
            <a:ext cx="2362200" cy="504825"/>
          </a:xfrm>
          <a:prstGeom prst="rect">
            <a:avLst/>
          </a:prstGeom>
          <a:solidFill>
            <a:srgbClr val="D34817">
              <a:alpha val="50195"/>
            </a:srgbClr>
          </a:solidFill>
          <a:ln w="28575" algn="ctr">
            <a:solidFill>
              <a:srgbClr val="9B320E"/>
            </a:solidFill>
            <a:prstDash val="dash"/>
            <a:miter lim="800000"/>
            <a:headEnd/>
            <a:tailEnd/>
          </a:ln>
        </p:spPr>
        <p:txBody>
          <a:bodyPr rot="10800000" wrap="none" anchor="ct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eaLnBrk="1" hangingPunct="1"/>
            <a:endParaRPr lang="en-US" altLang="en-US"/>
          </a:p>
        </p:txBody>
      </p:sp>
      <p:sp>
        <p:nvSpPr>
          <p:cNvPr id="89" name="Freeform 88"/>
          <p:cNvSpPr/>
          <p:nvPr/>
        </p:nvSpPr>
        <p:spPr>
          <a:xfrm>
            <a:off x="7450138" y="3578226"/>
            <a:ext cx="1873250" cy="1528763"/>
          </a:xfrm>
          <a:custGeom>
            <a:avLst/>
            <a:gdLst>
              <a:gd name="connsiteX0" fmla="*/ 0 w 1884219"/>
              <a:gd name="connsiteY0" fmla="*/ 1108363 h 1648691"/>
              <a:gd name="connsiteX1" fmla="*/ 1870364 w 1884219"/>
              <a:gd name="connsiteY1" fmla="*/ 0 h 1648691"/>
              <a:gd name="connsiteX2" fmla="*/ 1884219 w 1884219"/>
              <a:gd name="connsiteY2" fmla="*/ 526472 h 1648691"/>
              <a:gd name="connsiteX3" fmla="*/ 0 w 1884219"/>
              <a:gd name="connsiteY3" fmla="*/ 1648691 h 1648691"/>
              <a:gd name="connsiteX4" fmla="*/ 0 w 1884219"/>
              <a:gd name="connsiteY4" fmla="*/ 1108363 h 16486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84219" h="1648691">
                <a:moveTo>
                  <a:pt x="0" y="1108363"/>
                </a:moveTo>
                <a:lnTo>
                  <a:pt x="1870364" y="0"/>
                </a:lnTo>
                <a:lnTo>
                  <a:pt x="1884219" y="526472"/>
                </a:lnTo>
                <a:lnTo>
                  <a:pt x="0" y="1648691"/>
                </a:lnTo>
                <a:lnTo>
                  <a:pt x="0" y="1108363"/>
                </a:lnTo>
                <a:close/>
              </a:path>
            </a:pathLst>
          </a:custGeom>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en-US" sz="2400"/>
          </a:p>
        </p:txBody>
      </p:sp>
      <p:sp>
        <p:nvSpPr>
          <p:cNvPr id="41999" name="Line 57"/>
          <p:cNvSpPr>
            <a:spLocks noChangeShapeType="1"/>
          </p:cNvSpPr>
          <p:nvPr/>
        </p:nvSpPr>
        <p:spPr bwMode="auto">
          <a:xfrm flipV="1">
            <a:off x="4702176" y="3556000"/>
            <a:ext cx="2265363" cy="1030288"/>
          </a:xfrm>
          <a:prstGeom prst="line">
            <a:avLst/>
          </a:prstGeom>
          <a:noFill/>
          <a:ln w="28575">
            <a:solidFill>
              <a:schemeClr val="bg1"/>
            </a:solidFill>
            <a:prstDash val="dash"/>
            <a:round/>
            <a:headEnd/>
            <a:tailEnd/>
          </a:ln>
          <a:extLst>
            <a:ext uri="{909E8E84-426E-40DD-AFC4-6F175D3DCCD1}">
              <a14:hiddenFill xmlns:a14="http://schemas.microsoft.com/office/drawing/2010/main">
                <a:noFill/>
              </a14:hiddenFill>
            </a:ext>
          </a:extLst>
        </p:spPr>
        <p:txBody>
          <a:bodyPr rot="10800000" wrap="none"/>
          <a:lstStyle/>
          <a:p>
            <a:endParaRPr lang="en-US"/>
          </a:p>
        </p:txBody>
      </p:sp>
      <p:sp>
        <p:nvSpPr>
          <p:cNvPr id="42000" name="Line 58"/>
          <p:cNvSpPr>
            <a:spLocks noChangeShapeType="1"/>
          </p:cNvSpPr>
          <p:nvPr/>
        </p:nvSpPr>
        <p:spPr bwMode="auto">
          <a:xfrm flipH="1">
            <a:off x="4722814" y="4092575"/>
            <a:ext cx="2200275" cy="1011238"/>
          </a:xfrm>
          <a:prstGeom prst="line">
            <a:avLst/>
          </a:prstGeom>
          <a:noFill/>
          <a:ln w="28575">
            <a:solidFill>
              <a:schemeClr val="bg1"/>
            </a:solidFill>
            <a:prstDash val="dash"/>
            <a:round/>
            <a:headEnd/>
            <a:tailEnd/>
          </a:ln>
          <a:extLst>
            <a:ext uri="{909E8E84-426E-40DD-AFC4-6F175D3DCCD1}">
              <a14:hiddenFill xmlns:a14="http://schemas.microsoft.com/office/drawing/2010/main">
                <a:noFill/>
              </a14:hiddenFill>
            </a:ext>
          </a:extLst>
        </p:spPr>
        <p:txBody>
          <a:bodyPr rot="10800000" wrap="none"/>
          <a:lstStyle/>
          <a:p>
            <a:endParaRPr lang="en-US"/>
          </a:p>
        </p:txBody>
      </p:sp>
      <p:sp>
        <p:nvSpPr>
          <p:cNvPr id="90" name="Rectangle 89"/>
          <p:cNvSpPr/>
          <p:nvPr/>
        </p:nvSpPr>
        <p:spPr bwMode="auto">
          <a:xfrm>
            <a:off x="4714875" y="4598989"/>
            <a:ext cx="388938" cy="102552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eaLnBrk="0" hangingPunct="0">
              <a:defRPr/>
            </a:pPr>
            <a:endParaRPr lang="en-US" sz="2400"/>
          </a:p>
        </p:txBody>
      </p:sp>
      <p:sp>
        <p:nvSpPr>
          <p:cNvPr id="21" name="Rectangle 20"/>
          <p:cNvSpPr/>
          <p:nvPr/>
        </p:nvSpPr>
        <p:spPr bwMode="auto">
          <a:xfrm>
            <a:off x="5099051" y="4598988"/>
            <a:ext cx="2327275" cy="51435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eaLnBrk="0" hangingPunct="0">
              <a:defRPr/>
            </a:pPr>
            <a:endParaRPr lang="en-US" sz="2400"/>
          </a:p>
        </p:txBody>
      </p:sp>
      <p:sp>
        <p:nvSpPr>
          <p:cNvPr id="42003" name="Line 60"/>
          <p:cNvSpPr>
            <a:spLocks noChangeShapeType="1"/>
          </p:cNvSpPr>
          <p:nvPr/>
        </p:nvSpPr>
        <p:spPr bwMode="auto">
          <a:xfrm>
            <a:off x="4572001" y="3778250"/>
            <a:ext cx="638175" cy="236538"/>
          </a:xfrm>
          <a:prstGeom prst="line">
            <a:avLst/>
          </a:prstGeom>
          <a:noFill/>
          <a:ln w="28575">
            <a:solidFill>
              <a:schemeClr val="bg1"/>
            </a:solidFill>
            <a:round/>
            <a:headEnd/>
            <a:tailEnd type="arrow" w="med" len="med"/>
          </a:ln>
          <a:extLst>
            <a:ext uri="{909E8E84-426E-40DD-AFC4-6F175D3DCCD1}">
              <a14:hiddenFill xmlns:a14="http://schemas.microsoft.com/office/drawing/2010/main">
                <a:noFill/>
              </a14:hiddenFill>
            </a:ext>
          </a:extLst>
        </p:spPr>
        <p:txBody>
          <a:bodyPr rot="10800000" wrap="none"/>
          <a:lstStyle/>
          <a:p>
            <a:endParaRPr lang="en-US"/>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bwMode="auto">
          <a:xfrm>
            <a:off x="3021014" y="3144839"/>
            <a:ext cx="6607175" cy="2479675"/>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eaLnBrk="0" hangingPunct="0">
              <a:defRPr/>
            </a:pPr>
            <a:endParaRPr lang="en-US" sz="2400"/>
          </a:p>
        </p:txBody>
      </p:sp>
      <p:sp>
        <p:nvSpPr>
          <p:cNvPr id="29" name="TextBox 28"/>
          <p:cNvSpPr txBox="1"/>
          <p:nvPr/>
        </p:nvSpPr>
        <p:spPr>
          <a:xfrm>
            <a:off x="2028825" y="636588"/>
            <a:ext cx="8140700" cy="984250"/>
          </a:xfrm>
          <a:prstGeom prst="rect">
            <a:avLst/>
          </a:prstGeom>
          <a:solidFill>
            <a:schemeClr val="tx1">
              <a:lumMod val="95000"/>
              <a:alpha val="62000"/>
            </a:schemeClr>
          </a:solidFill>
          <a:ln w="38100" cap="flat">
            <a:solidFill>
              <a:schemeClr val="bg1"/>
            </a:solidFill>
            <a:bevel/>
          </a:ln>
        </p:spPr>
        <p:txBody>
          <a:bodyPr anchor="ctr" anchorCtr="1"/>
          <a:lstStyle/>
          <a:p>
            <a:pPr algn="l" eaLnBrk="0" hangingPunct="0">
              <a:defRPr/>
            </a:pPr>
            <a:r>
              <a:rPr lang="en-US" sz="2800" b="1" dirty="0">
                <a:solidFill>
                  <a:schemeClr val="bg1"/>
                </a:solidFill>
                <a:latin typeface="Times New Roman" pitchFamily="18" charset="0"/>
                <a:cs typeface="+mn-cs"/>
              </a:rPr>
              <a:t>Local Buckling is related to Plate Buckling</a:t>
            </a:r>
          </a:p>
        </p:txBody>
      </p:sp>
      <p:sp>
        <p:nvSpPr>
          <p:cNvPr id="3" name="TextBox 2"/>
          <p:cNvSpPr txBox="1"/>
          <p:nvPr/>
        </p:nvSpPr>
        <p:spPr>
          <a:xfrm>
            <a:off x="2992438" y="2096850"/>
            <a:ext cx="6499225" cy="461665"/>
          </a:xfrm>
          <a:prstGeom prst="rect">
            <a:avLst/>
          </a:prstGeom>
          <a:solidFill>
            <a:schemeClr val="tx1">
              <a:lumMod val="95000"/>
              <a:alpha val="62000"/>
            </a:schemeClr>
          </a:solidFill>
          <a:ln w="38100" cap="flat">
            <a:solidFill>
              <a:schemeClr val="bg1"/>
            </a:solidFill>
            <a:bevel/>
          </a:ln>
        </p:spPr>
        <p:txBody>
          <a:bodyPr anchor="ctr" anchorCtr="1">
            <a:spAutoFit/>
          </a:bodyPr>
          <a:lstStyle/>
          <a:p>
            <a:pPr algn="l" eaLnBrk="0" hangingPunct="0">
              <a:defRPr/>
            </a:pPr>
            <a:r>
              <a:rPr lang="en-US" sz="2400" dirty="0">
                <a:solidFill>
                  <a:schemeClr val="bg1"/>
                </a:solidFill>
                <a:latin typeface="Times New Roman" pitchFamily="18" charset="0"/>
                <a:cs typeface="Arial" charset="0"/>
              </a:rPr>
              <a:t>Flange is restrained by the web at one edge.</a:t>
            </a:r>
          </a:p>
        </p:txBody>
      </p:sp>
      <p:sp>
        <p:nvSpPr>
          <p:cNvPr id="4" name="TextBox 3"/>
          <p:cNvSpPr txBox="1"/>
          <p:nvPr/>
        </p:nvSpPr>
        <p:spPr>
          <a:xfrm>
            <a:off x="2992438" y="5597526"/>
            <a:ext cx="6635750" cy="860425"/>
          </a:xfrm>
          <a:prstGeom prst="rect">
            <a:avLst/>
          </a:prstGeom>
          <a:solidFill>
            <a:schemeClr val="tx1">
              <a:lumMod val="95000"/>
              <a:alpha val="62000"/>
            </a:schemeClr>
          </a:solidFill>
          <a:ln w="38100" cap="flat">
            <a:solidFill>
              <a:schemeClr val="bg1"/>
            </a:solidFill>
            <a:bevel/>
          </a:ln>
        </p:spPr>
        <p:txBody>
          <a:bodyPr anchor="ctr" anchorCtr="1">
            <a:spAutoFit/>
          </a:bodyPr>
          <a:lstStyle/>
          <a:p>
            <a:pPr algn="l" eaLnBrk="0" hangingPunct="0">
              <a:defRPr/>
            </a:pPr>
            <a:r>
              <a:rPr lang="en-US" sz="2400">
                <a:solidFill>
                  <a:schemeClr val="bg1"/>
                </a:solidFill>
                <a:latin typeface="Times New Roman" pitchFamily="18" charset="0"/>
                <a:cs typeface="Arial" charset="0"/>
              </a:rPr>
              <a:t>Failure is localized at areas of high stress </a:t>
            </a:r>
          </a:p>
          <a:p>
            <a:pPr algn="l" eaLnBrk="0" hangingPunct="0">
              <a:defRPr/>
            </a:pPr>
            <a:r>
              <a:rPr lang="en-US" sz="2400">
                <a:solidFill>
                  <a:schemeClr val="bg1"/>
                </a:solidFill>
                <a:latin typeface="Times New Roman" pitchFamily="18" charset="0"/>
                <a:cs typeface="Arial" charset="0"/>
              </a:rPr>
              <a:t>(maximum moment) or imperfections.</a:t>
            </a:r>
          </a:p>
        </p:txBody>
      </p:sp>
      <p:sp>
        <p:nvSpPr>
          <p:cNvPr id="7" name="Rectangle 6"/>
          <p:cNvSpPr/>
          <p:nvPr/>
        </p:nvSpPr>
        <p:spPr bwMode="auto">
          <a:xfrm>
            <a:off x="3340100" y="3686176"/>
            <a:ext cx="1079500" cy="20796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eaLnBrk="0" hangingPunct="0">
              <a:defRPr/>
            </a:pPr>
            <a:endParaRPr lang="en-US" sz="2400"/>
          </a:p>
        </p:txBody>
      </p:sp>
      <p:sp>
        <p:nvSpPr>
          <p:cNvPr id="8" name="Rectangle 7"/>
          <p:cNvSpPr/>
          <p:nvPr/>
        </p:nvSpPr>
        <p:spPr bwMode="auto">
          <a:xfrm>
            <a:off x="3795713" y="3906839"/>
            <a:ext cx="125412" cy="102552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eaLnBrk="0" hangingPunct="0">
              <a:defRPr/>
            </a:pPr>
            <a:endParaRPr lang="en-US" sz="2400"/>
          </a:p>
        </p:txBody>
      </p:sp>
      <p:sp>
        <p:nvSpPr>
          <p:cNvPr id="18" name="Rectangle 17"/>
          <p:cNvSpPr/>
          <p:nvPr/>
        </p:nvSpPr>
        <p:spPr bwMode="auto">
          <a:xfrm>
            <a:off x="3367088" y="4946651"/>
            <a:ext cx="1079500" cy="20796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eaLnBrk="0" hangingPunct="0">
              <a:defRPr/>
            </a:pPr>
            <a:endParaRPr lang="en-US" sz="2400"/>
          </a:p>
        </p:txBody>
      </p:sp>
      <p:cxnSp>
        <p:nvCxnSpPr>
          <p:cNvPr id="31" name="Straight Connector 30"/>
          <p:cNvCxnSpPr/>
          <p:nvPr/>
        </p:nvCxnSpPr>
        <p:spPr>
          <a:xfrm rot="16200000" flipH="1">
            <a:off x="9025732" y="3747295"/>
            <a:ext cx="527050" cy="14287"/>
          </a:xfrm>
          <a:prstGeom prst="line">
            <a:avLst/>
          </a:prstGeom>
        </p:spPr>
        <p:style>
          <a:lnRef idx="1">
            <a:schemeClr val="accent1"/>
          </a:lnRef>
          <a:fillRef idx="0">
            <a:schemeClr val="accent1"/>
          </a:fillRef>
          <a:effectRef idx="0">
            <a:schemeClr val="accent1"/>
          </a:effectRef>
          <a:fontRef idx="minor">
            <a:schemeClr val="tx1"/>
          </a:fontRef>
        </p:style>
      </p:cxnSp>
      <p:sp>
        <p:nvSpPr>
          <p:cNvPr id="33" name="Oval 32"/>
          <p:cNvSpPr/>
          <p:nvPr/>
        </p:nvSpPr>
        <p:spPr>
          <a:xfrm>
            <a:off x="3630614" y="3505200"/>
            <a:ext cx="941387" cy="539750"/>
          </a:xfrm>
          <a:prstGeom prst="ellipse">
            <a:avLst/>
          </a:prstGeom>
          <a:solidFill>
            <a:schemeClr val="tx1">
              <a:lumMod val="95000"/>
              <a:alpha val="5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en-US" sz="2400"/>
          </a:p>
        </p:txBody>
      </p:sp>
      <p:pic>
        <p:nvPicPr>
          <p:cNvPr id="43019" name="TextBox 21"/>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356867">
            <a:off x="4456114" y="2881313"/>
            <a:ext cx="2847975" cy="1835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2" name="Slide Number Placeholder 51"/>
          <p:cNvSpPr txBox="1">
            <a:spLocks noGrp="1"/>
          </p:cNvSpPr>
          <p:nvPr/>
        </p:nvSpPr>
        <p:spPr>
          <a:xfrm>
            <a:off x="10902950" y="6415954"/>
            <a:ext cx="762000" cy="365125"/>
          </a:xfrm>
          <a:prstGeom prst="rect">
            <a:avLst/>
          </a:prstGeom>
          <a:noFill/>
        </p:spPr>
        <p:txBody>
          <a:bodyPr lIns="0" rIns="0" anchor="b"/>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r" eaLnBrk="1" hangingPunct="1"/>
            <a:fld id="{8E3558F9-3670-45C0-9EF2-94DDFE5CC81E}" type="slidenum">
              <a:rPr lang="en-US" altLang="en-US" sz="1200">
                <a:solidFill>
                  <a:srgbClr val="BCBCBC"/>
                </a:solidFill>
                <a:latin typeface="Times New Roman" panose="02020603050405020304" pitchFamily="18" charset="0"/>
              </a:rPr>
              <a:pPr algn="r" eaLnBrk="1" hangingPunct="1"/>
              <a:t>39</a:t>
            </a:fld>
            <a:endParaRPr lang="en-US" altLang="en-US" sz="1200" dirty="0">
              <a:solidFill>
                <a:srgbClr val="BCBCBC"/>
              </a:solidFill>
              <a:latin typeface="Times New Roman" panose="02020603050405020304" pitchFamily="18" charset="0"/>
            </a:endParaRPr>
          </a:p>
        </p:txBody>
      </p:sp>
      <p:sp>
        <p:nvSpPr>
          <p:cNvPr id="53" name="Footer Placeholder 52"/>
          <p:cNvSpPr txBox="1">
            <a:spLocks noGrp="1"/>
          </p:cNvSpPr>
          <p:nvPr/>
        </p:nvSpPr>
        <p:spPr>
          <a:xfrm>
            <a:off x="4648200" y="6416676"/>
            <a:ext cx="2895600" cy="365125"/>
          </a:xfrm>
          <a:prstGeom prst="rect">
            <a:avLst/>
          </a:prstGeom>
          <a:noFill/>
        </p:spPr>
        <p:txBody>
          <a:bodyPr anchor="b"/>
          <a:lstStyle/>
          <a:p>
            <a:pPr>
              <a:defRPr/>
            </a:pPr>
            <a:r>
              <a:rPr lang="en-US" sz="1200">
                <a:solidFill>
                  <a:schemeClr val="tx1">
                    <a:shade val="50000"/>
                  </a:schemeClr>
                </a:solidFill>
                <a:latin typeface="Times New Roman" pitchFamily="18" charset="0"/>
                <a:cs typeface="+mn-cs"/>
              </a:rPr>
              <a:t>Compression Theory</a:t>
            </a:r>
          </a:p>
        </p:txBody>
      </p:sp>
      <p:sp>
        <p:nvSpPr>
          <p:cNvPr id="43022" name="Line 16"/>
          <p:cNvSpPr>
            <a:spLocks noChangeShapeType="1"/>
          </p:cNvSpPr>
          <p:nvPr/>
        </p:nvSpPr>
        <p:spPr bwMode="auto">
          <a:xfrm flipV="1">
            <a:off x="4702176" y="3556000"/>
            <a:ext cx="2265363" cy="1030288"/>
          </a:xfrm>
          <a:prstGeom prst="line">
            <a:avLst/>
          </a:prstGeom>
          <a:noFill/>
          <a:ln w="28575">
            <a:solidFill>
              <a:schemeClr val="bg1"/>
            </a:solidFill>
            <a:prstDash val="dash"/>
            <a:round/>
            <a:headEnd/>
            <a:tailEnd/>
          </a:ln>
          <a:extLst>
            <a:ext uri="{909E8E84-426E-40DD-AFC4-6F175D3DCCD1}">
              <a14:hiddenFill xmlns:a14="http://schemas.microsoft.com/office/drawing/2010/main">
                <a:noFill/>
              </a14:hiddenFill>
            </a:ext>
          </a:extLst>
        </p:spPr>
        <p:txBody>
          <a:bodyPr rot="10800000" wrap="none"/>
          <a:lstStyle/>
          <a:p>
            <a:endParaRPr lang="en-US"/>
          </a:p>
        </p:txBody>
      </p:sp>
      <p:sp>
        <p:nvSpPr>
          <p:cNvPr id="43023" name="Line 17"/>
          <p:cNvSpPr>
            <a:spLocks noChangeShapeType="1"/>
          </p:cNvSpPr>
          <p:nvPr/>
        </p:nvSpPr>
        <p:spPr bwMode="auto">
          <a:xfrm flipH="1">
            <a:off x="4722814" y="4092575"/>
            <a:ext cx="2200275" cy="1011238"/>
          </a:xfrm>
          <a:prstGeom prst="line">
            <a:avLst/>
          </a:prstGeom>
          <a:noFill/>
          <a:ln w="28575">
            <a:solidFill>
              <a:schemeClr val="bg1"/>
            </a:solidFill>
            <a:prstDash val="dash"/>
            <a:round/>
            <a:headEnd/>
            <a:tailEnd/>
          </a:ln>
          <a:extLst>
            <a:ext uri="{909E8E84-426E-40DD-AFC4-6F175D3DCCD1}">
              <a14:hiddenFill xmlns:a14="http://schemas.microsoft.com/office/drawing/2010/main">
                <a:noFill/>
              </a14:hiddenFill>
            </a:ext>
          </a:extLst>
        </p:spPr>
        <p:txBody>
          <a:bodyPr rot="10800000" wrap="none"/>
          <a:lstStyle/>
          <a:p>
            <a:endParaRPr lang="en-US"/>
          </a:p>
        </p:txBody>
      </p:sp>
      <p:sp>
        <p:nvSpPr>
          <p:cNvPr id="90" name="Rectangle 89"/>
          <p:cNvSpPr/>
          <p:nvPr/>
        </p:nvSpPr>
        <p:spPr bwMode="auto">
          <a:xfrm>
            <a:off x="4714875" y="4598989"/>
            <a:ext cx="388938" cy="102552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eaLnBrk="0" hangingPunct="0">
              <a:defRPr/>
            </a:pPr>
            <a:endParaRPr lang="en-US" sz="2400"/>
          </a:p>
        </p:txBody>
      </p:sp>
      <p:sp>
        <p:nvSpPr>
          <p:cNvPr id="21" name="Rectangle 20"/>
          <p:cNvSpPr/>
          <p:nvPr/>
        </p:nvSpPr>
        <p:spPr bwMode="auto">
          <a:xfrm>
            <a:off x="5099051" y="4598988"/>
            <a:ext cx="2327275" cy="51435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eaLnBrk="0" hangingPunct="0">
              <a:defRPr/>
            </a:pPr>
            <a:endParaRPr lang="en-US" sz="2400"/>
          </a:p>
        </p:txBody>
      </p:sp>
      <p:sp>
        <p:nvSpPr>
          <p:cNvPr id="43026" name="Line 20"/>
          <p:cNvSpPr>
            <a:spLocks noChangeShapeType="1"/>
          </p:cNvSpPr>
          <p:nvPr/>
        </p:nvSpPr>
        <p:spPr bwMode="auto">
          <a:xfrm>
            <a:off x="4572001" y="3778250"/>
            <a:ext cx="638175" cy="236538"/>
          </a:xfrm>
          <a:prstGeom prst="line">
            <a:avLst/>
          </a:prstGeom>
          <a:noFill/>
          <a:ln w="28575">
            <a:solidFill>
              <a:schemeClr val="bg1"/>
            </a:solidFill>
            <a:round/>
            <a:headEnd/>
            <a:tailEnd type="arrow" w="med" len="med"/>
          </a:ln>
          <a:extLst>
            <a:ext uri="{909E8E84-426E-40DD-AFC4-6F175D3DCCD1}">
              <a14:hiddenFill xmlns:a14="http://schemas.microsoft.com/office/drawing/2010/main">
                <a:noFill/>
              </a14:hiddenFill>
            </a:ext>
          </a:extLst>
        </p:spPr>
        <p:txBody>
          <a:bodyPr rot="10800000" wrap="none"/>
          <a:lstStyle/>
          <a:p>
            <a:endParaRPr lang="en-US"/>
          </a:p>
        </p:txBody>
      </p:sp>
      <p:grpSp>
        <p:nvGrpSpPr>
          <p:cNvPr id="43027" name="Group 57"/>
          <p:cNvGrpSpPr>
            <a:grpSpLocks/>
          </p:cNvGrpSpPr>
          <p:nvPr/>
        </p:nvGrpSpPr>
        <p:grpSpPr bwMode="auto">
          <a:xfrm>
            <a:off x="4710114" y="4922838"/>
            <a:ext cx="2714625" cy="234950"/>
            <a:chOff x="3214255" y="4932218"/>
            <a:chExt cx="2715490" cy="235528"/>
          </a:xfrm>
        </p:grpSpPr>
        <p:cxnSp>
          <p:nvCxnSpPr>
            <p:cNvPr id="37" name="Straight Arrow Connector 36"/>
            <p:cNvCxnSpPr/>
            <p:nvPr/>
          </p:nvCxnSpPr>
          <p:spPr>
            <a:xfrm flipV="1">
              <a:off x="3214255" y="4932218"/>
              <a:ext cx="401765" cy="235528"/>
            </a:xfrm>
            <a:prstGeom prst="straightConnector1">
              <a:avLst/>
            </a:prstGeom>
            <a:ln w="63500">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40" name="Straight Arrow Connector 39"/>
            <p:cNvCxnSpPr/>
            <p:nvPr/>
          </p:nvCxnSpPr>
          <p:spPr>
            <a:xfrm flipV="1">
              <a:off x="3574732" y="4932218"/>
              <a:ext cx="401766" cy="235528"/>
            </a:xfrm>
            <a:prstGeom prst="straightConnector1">
              <a:avLst/>
            </a:prstGeom>
            <a:ln w="63500">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41" name="Straight Arrow Connector 40"/>
            <p:cNvCxnSpPr/>
            <p:nvPr/>
          </p:nvCxnSpPr>
          <p:spPr>
            <a:xfrm flipV="1">
              <a:off x="3935210" y="4932218"/>
              <a:ext cx="401765" cy="235528"/>
            </a:xfrm>
            <a:prstGeom prst="straightConnector1">
              <a:avLst/>
            </a:prstGeom>
            <a:ln w="63500">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42" name="Straight Arrow Connector 41"/>
            <p:cNvCxnSpPr/>
            <p:nvPr/>
          </p:nvCxnSpPr>
          <p:spPr>
            <a:xfrm flipV="1">
              <a:off x="4308391" y="4932218"/>
              <a:ext cx="401766" cy="235528"/>
            </a:xfrm>
            <a:prstGeom prst="straightConnector1">
              <a:avLst/>
            </a:prstGeom>
            <a:ln w="63500">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43" name="Straight Arrow Connector 42"/>
            <p:cNvCxnSpPr/>
            <p:nvPr/>
          </p:nvCxnSpPr>
          <p:spPr>
            <a:xfrm flipV="1">
              <a:off x="4751445" y="4932218"/>
              <a:ext cx="401765" cy="235528"/>
            </a:xfrm>
            <a:prstGeom prst="straightConnector1">
              <a:avLst/>
            </a:prstGeom>
            <a:ln w="63500">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44" name="Straight Arrow Connector 43"/>
            <p:cNvCxnSpPr/>
            <p:nvPr/>
          </p:nvCxnSpPr>
          <p:spPr>
            <a:xfrm flipV="1">
              <a:off x="5126214" y="4932218"/>
              <a:ext cx="401765" cy="235528"/>
            </a:xfrm>
            <a:prstGeom prst="straightConnector1">
              <a:avLst/>
            </a:prstGeom>
            <a:ln w="63500">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45" name="Straight Arrow Connector 44"/>
            <p:cNvCxnSpPr/>
            <p:nvPr/>
          </p:nvCxnSpPr>
          <p:spPr>
            <a:xfrm flipV="1">
              <a:off x="5527979" y="4932218"/>
              <a:ext cx="401766" cy="235528"/>
            </a:xfrm>
            <a:prstGeom prst="straightConnector1">
              <a:avLst/>
            </a:prstGeom>
            <a:ln w="63500">
              <a:solidFill>
                <a:schemeClr val="bg1"/>
              </a:solidFill>
              <a:tailEnd type="triangle"/>
            </a:ln>
          </p:spPr>
          <p:style>
            <a:lnRef idx="1">
              <a:schemeClr val="accent1"/>
            </a:lnRef>
            <a:fillRef idx="0">
              <a:schemeClr val="accent1"/>
            </a:fillRef>
            <a:effectRef idx="0">
              <a:schemeClr val="accent1"/>
            </a:effectRef>
            <a:fontRef idx="minor">
              <a:schemeClr val="tx1"/>
            </a:fontRef>
          </p:style>
        </p:cxnSp>
      </p:grpSp>
      <p:grpSp>
        <p:nvGrpSpPr>
          <p:cNvPr id="43028" name="Group 58"/>
          <p:cNvGrpSpPr>
            <a:grpSpLocks/>
          </p:cNvGrpSpPr>
          <p:nvPr/>
        </p:nvGrpSpPr>
        <p:grpSpPr bwMode="auto">
          <a:xfrm>
            <a:off x="4695826" y="4673600"/>
            <a:ext cx="2716213" cy="234950"/>
            <a:chOff x="3214255" y="4932218"/>
            <a:chExt cx="2715490" cy="235528"/>
          </a:xfrm>
        </p:grpSpPr>
        <p:cxnSp>
          <p:nvCxnSpPr>
            <p:cNvPr id="60" name="Straight Arrow Connector 59"/>
            <p:cNvCxnSpPr/>
            <p:nvPr/>
          </p:nvCxnSpPr>
          <p:spPr>
            <a:xfrm flipV="1">
              <a:off x="3214255" y="4932218"/>
              <a:ext cx="401531" cy="235528"/>
            </a:xfrm>
            <a:prstGeom prst="straightConnector1">
              <a:avLst/>
            </a:prstGeom>
            <a:ln w="63500">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61" name="Straight Arrow Connector 60"/>
            <p:cNvCxnSpPr/>
            <p:nvPr/>
          </p:nvCxnSpPr>
          <p:spPr>
            <a:xfrm flipV="1">
              <a:off x="3574522" y="4932218"/>
              <a:ext cx="401530" cy="235528"/>
            </a:xfrm>
            <a:prstGeom prst="straightConnector1">
              <a:avLst/>
            </a:prstGeom>
            <a:ln w="63500">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62" name="Straight Arrow Connector 61"/>
            <p:cNvCxnSpPr/>
            <p:nvPr/>
          </p:nvCxnSpPr>
          <p:spPr>
            <a:xfrm flipV="1">
              <a:off x="3934788" y="4932218"/>
              <a:ext cx="401531" cy="235528"/>
            </a:xfrm>
            <a:prstGeom prst="straightConnector1">
              <a:avLst/>
            </a:prstGeom>
            <a:ln w="63500">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63" name="Straight Arrow Connector 62"/>
            <p:cNvCxnSpPr/>
            <p:nvPr/>
          </p:nvCxnSpPr>
          <p:spPr>
            <a:xfrm flipV="1">
              <a:off x="4309338" y="4932218"/>
              <a:ext cx="401531" cy="235528"/>
            </a:xfrm>
            <a:prstGeom prst="straightConnector1">
              <a:avLst/>
            </a:prstGeom>
            <a:ln w="63500">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64" name="Straight Arrow Connector 63"/>
            <p:cNvCxnSpPr/>
            <p:nvPr/>
          </p:nvCxnSpPr>
          <p:spPr>
            <a:xfrm flipV="1">
              <a:off x="4752134" y="4932218"/>
              <a:ext cx="401530" cy="235528"/>
            </a:xfrm>
            <a:prstGeom prst="straightConnector1">
              <a:avLst/>
            </a:prstGeom>
            <a:ln w="63500">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65" name="Straight Arrow Connector 64"/>
            <p:cNvCxnSpPr/>
            <p:nvPr/>
          </p:nvCxnSpPr>
          <p:spPr>
            <a:xfrm flipV="1">
              <a:off x="5126684" y="4932218"/>
              <a:ext cx="401530" cy="235528"/>
            </a:xfrm>
            <a:prstGeom prst="straightConnector1">
              <a:avLst/>
            </a:prstGeom>
            <a:ln w="63500">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66" name="Straight Arrow Connector 65"/>
            <p:cNvCxnSpPr/>
            <p:nvPr/>
          </p:nvCxnSpPr>
          <p:spPr>
            <a:xfrm flipV="1">
              <a:off x="5528214" y="4932218"/>
              <a:ext cx="401531" cy="235528"/>
            </a:xfrm>
            <a:prstGeom prst="straightConnector1">
              <a:avLst/>
            </a:prstGeom>
            <a:ln w="63500">
              <a:solidFill>
                <a:schemeClr val="bg1"/>
              </a:solidFill>
              <a:tailEnd type="triangle"/>
            </a:ln>
          </p:spPr>
          <p:style>
            <a:lnRef idx="1">
              <a:schemeClr val="accent1"/>
            </a:lnRef>
            <a:fillRef idx="0">
              <a:schemeClr val="accent1"/>
            </a:fillRef>
            <a:effectRef idx="0">
              <a:schemeClr val="accent1"/>
            </a:effectRef>
            <a:fontRef idx="minor">
              <a:schemeClr val="tx1"/>
            </a:fontRef>
          </p:style>
        </p:cxnSp>
      </p:grpSp>
      <p:cxnSp>
        <p:nvCxnSpPr>
          <p:cNvPr id="43029" name="Straight Arrow Connector 69"/>
          <p:cNvCxnSpPr>
            <a:cxnSpLocks noChangeShapeType="1"/>
          </p:cNvCxnSpPr>
          <p:nvPr/>
        </p:nvCxnSpPr>
        <p:spPr bwMode="auto">
          <a:xfrm flipV="1">
            <a:off x="8513764" y="3740150"/>
            <a:ext cx="401637" cy="234950"/>
          </a:xfrm>
          <a:prstGeom prst="straightConnector1">
            <a:avLst/>
          </a:prstGeom>
          <a:noFill/>
          <a:ln w="63500" algn="ctr">
            <a:solidFill>
              <a:schemeClr val="bg1"/>
            </a:solidFill>
            <a:round/>
            <a:headEnd type="triangle" w="med" len="med"/>
            <a:tailEnd/>
          </a:ln>
          <a:extLst>
            <a:ext uri="{909E8E84-426E-40DD-AFC4-6F175D3DCCD1}">
              <a14:hiddenFill xmlns:a14="http://schemas.microsoft.com/office/drawing/2010/main">
                <a:noFill/>
              </a14:hiddenFill>
            </a:ext>
          </a:extLst>
        </p:spPr>
      </p:cxnSp>
      <p:cxnSp>
        <p:nvCxnSpPr>
          <p:cNvPr id="43030" name="Straight Arrow Connector 70"/>
          <p:cNvCxnSpPr>
            <a:cxnSpLocks noChangeShapeType="1"/>
          </p:cNvCxnSpPr>
          <p:nvPr/>
        </p:nvCxnSpPr>
        <p:spPr bwMode="auto">
          <a:xfrm flipV="1">
            <a:off x="8140700" y="3740150"/>
            <a:ext cx="401638" cy="234950"/>
          </a:xfrm>
          <a:prstGeom prst="straightConnector1">
            <a:avLst/>
          </a:prstGeom>
          <a:noFill/>
          <a:ln w="63500" algn="ctr">
            <a:solidFill>
              <a:schemeClr val="bg1"/>
            </a:solidFill>
            <a:round/>
            <a:headEnd type="triangle" w="med" len="med"/>
            <a:tailEnd/>
          </a:ln>
          <a:extLst>
            <a:ext uri="{909E8E84-426E-40DD-AFC4-6F175D3DCCD1}">
              <a14:hiddenFill xmlns:a14="http://schemas.microsoft.com/office/drawing/2010/main">
                <a:noFill/>
              </a14:hiddenFill>
            </a:ext>
          </a:extLst>
        </p:spPr>
      </p:cxnSp>
      <p:cxnSp>
        <p:nvCxnSpPr>
          <p:cNvPr id="43031" name="Straight Arrow Connector 71"/>
          <p:cNvCxnSpPr>
            <a:cxnSpLocks noChangeShapeType="1"/>
          </p:cNvCxnSpPr>
          <p:nvPr/>
        </p:nvCxnSpPr>
        <p:spPr bwMode="auto">
          <a:xfrm flipV="1">
            <a:off x="7697789" y="3740150"/>
            <a:ext cx="401637" cy="234950"/>
          </a:xfrm>
          <a:prstGeom prst="straightConnector1">
            <a:avLst/>
          </a:prstGeom>
          <a:noFill/>
          <a:ln w="63500" algn="ctr">
            <a:solidFill>
              <a:schemeClr val="bg1"/>
            </a:solidFill>
            <a:round/>
            <a:headEnd type="triangle" w="med" len="med"/>
            <a:tailEnd/>
          </a:ln>
          <a:extLst>
            <a:ext uri="{909E8E84-426E-40DD-AFC4-6F175D3DCCD1}">
              <a14:hiddenFill xmlns:a14="http://schemas.microsoft.com/office/drawing/2010/main">
                <a:noFill/>
              </a14:hiddenFill>
            </a:ext>
          </a:extLst>
        </p:spPr>
      </p:cxnSp>
      <p:cxnSp>
        <p:nvCxnSpPr>
          <p:cNvPr id="43032" name="Straight Arrow Connector 72"/>
          <p:cNvCxnSpPr>
            <a:cxnSpLocks noChangeShapeType="1"/>
          </p:cNvCxnSpPr>
          <p:nvPr/>
        </p:nvCxnSpPr>
        <p:spPr bwMode="auto">
          <a:xfrm flipV="1">
            <a:off x="7323139" y="3740150"/>
            <a:ext cx="401637" cy="234950"/>
          </a:xfrm>
          <a:prstGeom prst="straightConnector1">
            <a:avLst/>
          </a:prstGeom>
          <a:noFill/>
          <a:ln w="63500" algn="ctr">
            <a:solidFill>
              <a:schemeClr val="bg1"/>
            </a:solidFill>
            <a:round/>
            <a:headEnd type="triangle" w="med" len="med"/>
            <a:tailEnd/>
          </a:ln>
          <a:extLst>
            <a:ext uri="{909E8E84-426E-40DD-AFC4-6F175D3DCCD1}">
              <a14:hiddenFill xmlns:a14="http://schemas.microsoft.com/office/drawing/2010/main">
                <a:noFill/>
              </a14:hiddenFill>
            </a:ext>
          </a:extLst>
        </p:spPr>
      </p:cxnSp>
      <p:cxnSp>
        <p:nvCxnSpPr>
          <p:cNvPr id="43033" name="Straight Arrow Connector 73"/>
          <p:cNvCxnSpPr>
            <a:cxnSpLocks noChangeShapeType="1"/>
          </p:cNvCxnSpPr>
          <p:nvPr/>
        </p:nvCxnSpPr>
        <p:spPr bwMode="auto">
          <a:xfrm flipV="1">
            <a:off x="6921500" y="3740150"/>
            <a:ext cx="401638" cy="234950"/>
          </a:xfrm>
          <a:prstGeom prst="straightConnector1">
            <a:avLst/>
          </a:prstGeom>
          <a:noFill/>
          <a:ln w="63500" algn="ctr">
            <a:solidFill>
              <a:schemeClr val="bg1"/>
            </a:solidFill>
            <a:round/>
            <a:headEnd type="triangle" w="med" len="med"/>
            <a:tailEnd/>
          </a:ln>
          <a:extLst>
            <a:ext uri="{909E8E84-426E-40DD-AFC4-6F175D3DCCD1}">
              <a14:hiddenFill xmlns:a14="http://schemas.microsoft.com/office/drawing/2010/main">
                <a:noFill/>
              </a14:hiddenFill>
            </a:ext>
          </a:extLst>
        </p:spPr>
      </p:cxnSp>
      <p:cxnSp>
        <p:nvCxnSpPr>
          <p:cNvPr id="43034" name="Straight Arrow Connector 76"/>
          <p:cNvCxnSpPr>
            <a:cxnSpLocks noChangeShapeType="1"/>
          </p:cNvCxnSpPr>
          <p:nvPr/>
        </p:nvCxnSpPr>
        <p:spPr bwMode="auto">
          <a:xfrm flipV="1">
            <a:off x="8861425" y="3490913"/>
            <a:ext cx="401638" cy="234950"/>
          </a:xfrm>
          <a:prstGeom prst="straightConnector1">
            <a:avLst/>
          </a:prstGeom>
          <a:noFill/>
          <a:ln w="63500" algn="ctr">
            <a:solidFill>
              <a:schemeClr val="bg1"/>
            </a:solidFill>
            <a:round/>
            <a:headEnd type="triangle" w="med" len="med"/>
            <a:tailEnd/>
          </a:ln>
          <a:extLst>
            <a:ext uri="{909E8E84-426E-40DD-AFC4-6F175D3DCCD1}">
              <a14:hiddenFill xmlns:a14="http://schemas.microsoft.com/office/drawing/2010/main">
                <a:noFill/>
              </a14:hiddenFill>
            </a:ext>
          </a:extLst>
        </p:spPr>
      </p:cxnSp>
      <p:cxnSp>
        <p:nvCxnSpPr>
          <p:cNvPr id="43035" name="Straight Arrow Connector 77"/>
          <p:cNvCxnSpPr>
            <a:cxnSpLocks noChangeShapeType="1"/>
          </p:cNvCxnSpPr>
          <p:nvPr/>
        </p:nvCxnSpPr>
        <p:spPr bwMode="auto">
          <a:xfrm flipV="1">
            <a:off x="8501064" y="3490913"/>
            <a:ext cx="401637" cy="234950"/>
          </a:xfrm>
          <a:prstGeom prst="straightConnector1">
            <a:avLst/>
          </a:prstGeom>
          <a:noFill/>
          <a:ln w="63500" algn="ctr">
            <a:solidFill>
              <a:schemeClr val="bg1"/>
            </a:solidFill>
            <a:round/>
            <a:headEnd type="triangle" w="med" len="med"/>
            <a:tailEnd/>
          </a:ln>
          <a:extLst>
            <a:ext uri="{909E8E84-426E-40DD-AFC4-6F175D3DCCD1}">
              <a14:hiddenFill xmlns:a14="http://schemas.microsoft.com/office/drawing/2010/main">
                <a:noFill/>
              </a14:hiddenFill>
            </a:ext>
          </a:extLst>
        </p:spPr>
      </p:cxnSp>
      <p:cxnSp>
        <p:nvCxnSpPr>
          <p:cNvPr id="43036" name="Straight Arrow Connector 78"/>
          <p:cNvCxnSpPr>
            <a:cxnSpLocks noChangeShapeType="1"/>
          </p:cNvCxnSpPr>
          <p:nvPr/>
        </p:nvCxnSpPr>
        <p:spPr bwMode="auto">
          <a:xfrm flipV="1">
            <a:off x="8126414" y="3490913"/>
            <a:ext cx="401637" cy="234950"/>
          </a:xfrm>
          <a:prstGeom prst="straightConnector1">
            <a:avLst/>
          </a:prstGeom>
          <a:noFill/>
          <a:ln w="63500" algn="ctr">
            <a:solidFill>
              <a:schemeClr val="bg1"/>
            </a:solidFill>
            <a:round/>
            <a:headEnd type="triangle" w="med" len="med"/>
            <a:tailEnd/>
          </a:ln>
          <a:extLst>
            <a:ext uri="{909E8E84-426E-40DD-AFC4-6F175D3DCCD1}">
              <a14:hiddenFill xmlns:a14="http://schemas.microsoft.com/office/drawing/2010/main">
                <a:noFill/>
              </a14:hiddenFill>
            </a:ext>
          </a:extLst>
        </p:spPr>
      </p:cxnSp>
      <p:cxnSp>
        <p:nvCxnSpPr>
          <p:cNvPr id="43037" name="Straight Arrow Connector 79"/>
          <p:cNvCxnSpPr>
            <a:cxnSpLocks noChangeShapeType="1"/>
          </p:cNvCxnSpPr>
          <p:nvPr/>
        </p:nvCxnSpPr>
        <p:spPr bwMode="auto">
          <a:xfrm flipV="1">
            <a:off x="7683500" y="3490913"/>
            <a:ext cx="401638" cy="234950"/>
          </a:xfrm>
          <a:prstGeom prst="straightConnector1">
            <a:avLst/>
          </a:prstGeom>
          <a:noFill/>
          <a:ln w="63500" algn="ctr">
            <a:solidFill>
              <a:schemeClr val="bg1"/>
            </a:solidFill>
            <a:round/>
            <a:headEnd type="triangle" w="med" len="med"/>
            <a:tailEnd/>
          </a:ln>
          <a:extLst>
            <a:ext uri="{909E8E84-426E-40DD-AFC4-6F175D3DCCD1}">
              <a14:hiddenFill xmlns:a14="http://schemas.microsoft.com/office/drawing/2010/main">
                <a:noFill/>
              </a14:hiddenFill>
            </a:ext>
          </a:extLst>
        </p:spPr>
      </p:cxnSp>
      <p:cxnSp>
        <p:nvCxnSpPr>
          <p:cNvPr id="43038" name="Straight Arrow Connector 80"/>
          <p:cNvCxnSpPr>
            <a:cxnSpLocks noChangeShapeType="1"/>
          </p:cNvCxnSpPr>
          <p:nvPr/>
        </p:nvCxnSpPr>
        <p:spPr bwMode="auto">
          <a:xfrm flipV="1">
            <a:off x="7308850" y="3490913"/>
            <a:ext cx="401638" cy="234950"/>
          </a:xfrm>
          <a:prstGeom prst="straightConnector1">
            <a:avLst/>
          </a:prstGeom>
          <a:noFill/>
          <a:ln w="63500" algn="ctr">
            <a:solidFill>
              <a:schemeClr val="bg1"/>
            </a:solidFill>
            <a:round/>
            <a:headEnd type="triangle" w="med" len="med"/>
            <a:tailEnd/>
          </a:ln>
          <a:extLst>
            <a:ext uri="{909E8E84-426E-40DD-AFC4-6F175D3DCCD1}">
              <a14:hiddenFill xmlns:a14="http://schemas.microsoft.com/office/drawing/2010/main">
                <a:noFill/>
              </a14:hiddenFill>
            </a:ext>
          </a:extLst>
        </p:spPr>
      </p:cxnSp>
      <p:cxnSp>
        <p:nvCxnSpPr>
          <p:cNvPr id="43039" name="Straight Arrow Connector 81"/>
          <p:cNvCxnSpPr>
            <a:cxnSpLocks noChangeShapeType="1"/>
          </p:cNvCxnSpPr>
          <p:nvPr/>
        </p:nvCxnSpPr>
        <p:spPr bwMode="auto">
          <a:xfrm flipV="1">
            <a:off x="6907214" y="3490913"/>
            <a:ext cx="401637" cy="234950"/>
          </a:xfrm>
          <a:prstGeom prst="straightConnector1">
            <a:avLst/>
          </a:prstGeom>
          <a:noFill/>
          <a:ln w="63500" algn="ctr">
            <a:solidFill>
              <a:schemeClr val="bg1"/>
            </a:solidFill>
            <a:round/>
            <a:headEnd type="triangle" w="med" len="med"/>
            <a:tailEnd/>
          </a:ln>
          <a:extLst>
            <a:ext uri="{909E8E84-426E-40DD-AFC4-6F175D3DCCD1}">
              <a14:hiddenFill xmlns:a14="http://schemas.microsoft.com/office/drawing/2010/main">
                <a:noFill/>
              </a14:hiddenFill>
            </a:ext>
          </a:extLst>
        </p:spPr>
      </p:cxnSp>
      <p:sp>
        <p:nvSpPr>
          <p:cNvPr id="43040" name="Rectangle 14"/>
          <p:cNvSpPr>
            <a:spLocks noChangeArrowheads="1"/>
          </p:cNvSpPr>
          <p:nvPr/>
        </p:nvSpPr>
        <p:spPr bwMode="auto">
          <a:xfrm>
            <a:off x="6953250" y="3571876"/>
            <a:ext cx="2362200" cy="504825"/>
          </a:xfrm>
          <a:prstGeom prst="rect">
            <a:avLst/>
          </a:prstGeom>
          <a:solidFill>
            <a:srgbClr val="D34817">
              <a:alpha val="50195"/>
            </a:srgbClr>
          </a:solidFill>
          <a:ln w="28575" algn="ctr">
            <a:solidFill>
              <a:srgbClr val="9B320E"/>
            </a:solidFill>
            <a:prstDash val="dash"/>
            <a:miter lim="800000"/>
            <a:headEnd/>
            <a:tailEnd/>
          </a:ln>
        </p:spPr>
        <p:txBody>
          <a:bodyPr rot="10800000" wrap="none" anchor="ct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eaLnBrk="1" hangingPunct="1"/>
            <a:endParaRPr lang="en-US" altLang="en-US"/>
          </a:p>
        </p:txBody>
      </p:sp>
      <p:sp>
        <p:nvSpPr>
          <p:cNvPr id="89" name="Freeform 88"/>
          <p:cNvSpPr/>
          <p:nvPr/>
        </p:nvSpPr>
        <p:spPr>
          <a:xfrm>
            <a:off x="7450138" y="3578226"/>
            <a:ext cx="1873250" cy="1528763"/>
          </a:xfrm>
          <a:custGeom>
            <a:avLst/>
            <a:gdLst>
              <a:gd name="connsiteX0" fmla="*/ 0 w 1884219"/>
              <a:gd name="connsiteY0" fmla="*/ 1108363 h 1648691"/>
              <a:gd name="connsiteX1" fmla="*/ 1870364 w 1884219"/>
              <a:gd name="connsiteY1" fmla="*/ 0 h 1648691"/>
              <a:gd name="connsiteX2" fmla="*/ 1884219 w 1884219"/>
              <a:gd name="connsiteY2" fmla="*/ 526472 h 1648691"/>
              <a:gd name="connsiteX3" fmla="*/ 0 w 1884219"/>
              <a:gd name="connsiteY3" fmla="*/ 1648691 h 1648691"/>
              <a:gd name="connsiteX4" fmla="*/ 0 w 1884219"/>
              <a:gd name="connsiteY4" fmla="*/ 1108363 h 16486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84219" h="1648691">
                <a:moveTo>
                  <a:pt x="0" y="1108363"/>
                </a:moveTo>
                <a:lnTo>
                  <a:pt x="1870364" y="0"/>
                </a:lnTo>
                <a:lnTo>
                  <a:pt x="1884219" y="526472"/>
                </a:lnTo>
                <a:lnTo>
                  <a:pt x="0" y="1648691"/>
                </a:lnTo>
                <a:lnTo>
                  <a:pt x="0" y="1108363"/>
                </a:lnTo>
                <a:close/>
              </a:path>
            </a:pathLst>
          </a:custGeom>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en-US" sz="240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extBox 28"/>
          <p:cNvSpPr txBox="1">
            <a:spLocks noChangeArrowheads="1"/>
          </p:cNvSpPr>
          <p:nvPr/>
        </p:nvSpPr>
        <p:spPr bwMode="auto">
          <a:xfrm>
            <a:off x="2058988" y="574676"/>
            <a:ext cx="8140700" cy="2011363"/>
          </a:xfrm>
          <a:prstGeom prst="rect">
            <a:avLst/>
          </a:prstGeom>
          <a:solidFill>
            <a:srgbClr val="F2F2F2">
              <a:alpha val="61960"/>
            </a:srgbClr>
          </a:solidFill>
          <a:ln w="38100">
            <a:solidFill>
              <a:schemeClr val="bg1"/>
            </a:solidFill>
            <a:bevel/>
            <a:headEnd/>
            <a:tailEnd/>
          </a:ln>
        </p:spPr>
        <p:txBody>
          <a:bodyPr anchorCtr="1"/>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r>
              <a:rPr lang="en-US" altLang="en-US" sz="2400">
                <a:solidFill>
                  <a:schemeClr val="bg1"/>
                </a:solidFill>
                <a:latin typeface="Times New Roman" panose="02020603050405020304" pitchFamily="18" charset="0"/>
              </a:rPr>
              <a:t>When a short, stocky column is loaded the strength is limited by the yielding of the entire cross section.</a:t>
            </a:r>
          </a:p>
          <a:p>
            <a:pPr algn="l" eaLnBrk="1" hangingPunct="1"/>
            <a:endParaRPr lang="en-US" altLang="en-US" sz="2400">
              <a:solidFill>
                <a:schemeClr val="bg1"/>
              </a:solidFill>
              <a:latin typeface="Times New Roman" panose="02020603050405020304" pitchFamily="18" charset="0"/>
            </a:endParaRPr>
          </a:p>
          <a:p>
            <a:pPr algn="l" eaLnBrk="1" hangingPunct="1"/>
            <a:r>
              <a:rPr lang="en-US" altLang="en-US" sz="2400">
                <a:solidFill>
                  <a:schemeClr val="bg1"/>
                </a:solidFill>
                <a:latin typeface="Times New Roman" panose="02020603050405020304" pitchFamily="18" charset="0"/>
              </a:rPr>
              <a:t>Absence of residual stress, all fibers of cross-section yield simultaneously at </a:t>
            </a:r>
            <a:r>
              <a:rPr lang="en-US" altLang="en-US" sz="2400" i="1">
                <a:solidFill>
                  <a:schemeClr val="bg1"/>
                </a:solidFill>
                <a:latin typeface="Times New Roman" panose="02020603050405020304" pitchFamily="18" charset="0"/>
              </a:rPr>
              <a:t>P/A=F</a:t>
            </a:r>
            <a:r>
              <a:rPr lang="en-US" altLang="en-US" sz="2400" i="1" baseline="-25000">
                <a:solidFill>
                  <a:schemeClr val="bg1"/>
                </a:solidFill>
                <a:latin typeface="Times New Roman" panose="02020603050405020304" pitchFamily="18" charset="0"/>
              </a:rPr>
              <a:t>y.</a:t>
            </a:r>
            <a:endParaRPr lang="en-US" altLang="en-US" sz="2400" i="1">
              <a:solidFill>
                <a:schemeClr val="bg1"/>
              </a:solidFill>
              <a:latin typeface="Times New Roman" panose="02020603050405020304" pitchFamily="18" charset="0"/>
            </a:endParaRPr>
          </a:p>
        </p:txBody>
      </p:sp>
      <p:sp>
        <p:nvSpPr>
          <p:cNvPr id="41" name="TextBox 40"/>
          <p:cNvSpPr txBox="1"/>
          <p:nvPr/>
        </p:nvSpPr>
        <p:spPr>
          <a:xfrm>
            <a:off x="2727325" y="2728913"/>
            <a:ext cx="6807200" cy="3122612"/>
          </a:xfrm>
          <a:prstGeom prst="rect">
            <a:avLst/>
          </a:prstGeom>
          <a:solidFill>
            <a:schemeClr val="tx1"/>
          </a:solidFill>
          <a:ln w="38100" cap="flat">
            <a:solidFill>
              <a:schemeClr val="bg1"/>
            </a:solidFill>
            <a:bevel/>
          </a:ln>
        </p:spPr>
        <p:txBody>
          <a:bodyPr anchor="ctr" anchorCtr="1"/>
          <a:lstStyle/>
          <a:p>
            <a:pPr algn="l" eaLnBrk="0" hangingPunct="0">
              <a:defRPr/>
            </a:pPr>
            <a:endParaRPr lang="en-US" sz="2400" dirty="0">
              <a:solidFill>
                <a:schemeClr val="bg1"/>
              </a:solidFill>
              <a:latin typeface="Times New Roman" pitchFamily="18" charset="0"/>
              <a:cs typeface="+mn-cs"/>
            </a:endParaRPr>
          </a:p>
        </p:txBody>
      </p:sp>
      <p:sp>
        <p:nvSpPr>
          <p:cNvPr id="7172" name="Line 5"/>
          <p:cNvSpPr>
            <a:spLocks noChangeShapeType="1"/>
          </p:cNvSpPr>
          <p:nvPr/>
        </p:nvSpPr>
        <p:spPr bwMode="auto">
          <a:xfrm>
            <a:off x="3989388" y="2841626"/>
            <a:ext cx="0" cy="2436813"/>
          </a:xfrm>
          <a:prstGeom prst="line">
            <a:avLst/>
          </a:prstGeom>
          <a:noFill/>
          <a:ln w="3810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73" name="Line 6"/>
          <p:cNvSpPr>
            <a:spLocks noChangeShapeType="1"/>
          </p:cNvSpPr>
          <p:nvPr/>
        </p:nvSpPr>
        <p:spPr bwMode="auto">
          <a:xfrm>
            <a:off x="3975100" y="5264150"/>
            <a:ext cx="3200400" cy="0"/>
          </a:xfrm>
          <a:prstGeom prst="line">
            <a:avLst/>
          </a:prstGeom>
          <a:noFill/>
          <a:ln w="3810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74" name="Text Box 7"/>
          <p:cNvSpPr txBox="1">
            <a:spLocks noChangeArrowheads="1"/>
          </p:cNvSpPr>
          <p:nvPr/>
        </p:nvSpPr>
        <p:spPr bwMode="auto">
          <a:xfrm>
            <a:off x="5432425" y="5264150"/>
            <a:ext cx="685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spcBef>
                <a:spcPct val="50000"/>
              </a:spcBef>
            </a:pPr>
            <a:r>
              <a:rPr lang="en-US" altLang="en-US" sz="2400">
                <a:solidFill>
                  <a:schemeClr val="bg1"/>
                </a:solidFill>
                <a:latin typeface="Symbol" panose="05050102010706020507" pitchFamily="18" charset="2"/>
              </a:rPr>
              <a:t>D</a:t>
            </a:r>
          </a:p>
        </p:txBody>
      </p:sp>
      <p:sp>
        <p:nvSpPr>
          <p:cNvPr id="7175" name="Text Box 8"/>
          <p:cNvSpPr txBox="1">
            <a:spLocks noChangeArrowheads="1"/>
          </p:cNvSpPr>
          <p:nvPr/>
        </p:nvSpPr>
        <p:spPr bwMode="auto">
          <a:xfrm>
            <a:off x="2870200" y="3332163"/>
            <a:ext cx="1143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spcBef>
                <a:spcPct val="50000"/>
              </a:spcBef>
            </a:pPr>
            <a:r>
              <a:rPr lang="en-US" altLang="en-US" sz="2400" i="1">
                <a:solidFill>
                  <a:schemeClr val="bg1"/>
                </a:solidFill>
                <a:latin typeface="Times New Roman" panose="02020603050405020304" pitchFamily="18" charset="0"/>
              </a:rPr>
              <a:t>P=F</a:t>
            </a:r>
            <a:r>
              <a:rPr lang="en-US" altLang="en-US" sz="2400" i="1" baseline="-25000">
                <a:solidFill>
                  <a:schemeClr val="bg1"/>
                </a:solidFill>
                <a:latin typeface="Times New Roman" panose="02020603050405020304" pitchFamily="18" charset="0"/>
              </a:rPr>
              <a:t>y</a:t>
            </a:r>
            <a:r>
              <a:rPr lang="en-US" altLang="en-US" sz="2400" i="1">
                <a:solidFill>
                  <a:schemeClr val="bg1"/>
                </a:solidFill>
                <a:latin typeface="Times New Roman" panose="02020603050405020304" pitchFamily="18" charset="0"/>
              </a:rPr>
              <a:t>A</a:t>
            </a:r>
          </a:p>
        </p:txBody>
      </p:sp>
      <p:sp>
        <p:nvSpPr>
          <p:cNvPr id="7176" name="Text Box 15"/>
          <p:cNvSpPr txBox="1">
            <a:spLocks noChangeArrowheads="1"/>
          </p:cNvSpPr>
          <p:nvPr/>
        </p:nvSpPr>
        <p:spPr bwMode="auto">
          <a:xfrm>
            <a:off x="4365625" y="5264150"/>
            <a:ext cx="1219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spcBef>
                <a:spcPct val="50000"/>
              </a:spcBef>
            </a:pPr>
            <a:r>
              <a:rPr lang="en-US" altLang="en-US" sz="2400">
                <a:solidFill>
                  <a:schemeClr val="bg1"/>
                </a:solidFill>
                <a:latin typeface="Symbol" panose="05050102010706020507" pitchFamily="18" charset="2"/>
              </a:rPr>
              <a:t>e</a:t>
            </a:r>
            <a:r>
              <a:rPr lang="en-US" altLang="en-US" sz="2400" baseline="-25000">
                <a:solidFill>
                  <a:schemeClr val="bg1"/>
                </a:solidFill>
                <a:latin typeface="Times New Roman" panose="02020603050405020304" pitchFamily="18" charset="0"/>
              </a:rPr>
              <a:t>y</a:t>
            </a:r>
            <a:r>
              <a:rPr lang="en-US" altLang="en-US" sz="2400" i="1">
                <a:solidFill>
                  <a:schemeClr val="bg1"/>
                </a:solidFill>
                <a:latin typeface="Times New Roman" panose="02020603050405020304" pitchFamily="18" charset="0"/>
              </a:rPr>
              <a:t>L</a:t>
            </a:r>
            <a:r>
              <a:rPr lang="en-US" altLang="en-US" sz="2400" i="1" baseline="-25000">
                <a:solidFill>
                  <a:schemeClr val="bg1"/>
                </a:solidFill>
                <a:latin typeface="Times New Roman" panose="02020603050405020304" pitchFamily="18" charset="0"/>
              </a:rPr>
              <a:t>0</a:t>
            </a:r>
            <a:endParaRPr lang="en-US" altLang="en-US" sz="2400" i="1">
              <a:solidFill>
                <a:schemeClr val="bg1"/>
              </a:solidFill>
              <a:latin typeface="Times New Roman" panose="02020603050405020304" pitchFamily="18" charset="0"/>
            </a:endParaRPr>
          </a:p>
        </p:txBody>
      </p:sp>
      <p:sp>
        <p:nvSpPr>
          <p:cNvPr id="7177" name="Line 23"/>
          <p:cNvSpPr>
            <a:spLocks noChangeShapeType="1"/>
          </p:cNvSpPr>
          <p:nvPr/>
        </p:nvSpPr>
        <p:spPr bwMode="auto">
          <a:xfrm>
            <a:off x="4594225" y="3584576"/>
            <a:ext cx="0" cy="1679575"/>
          </a:xfrm>
          <a:prstGeom prst="line">
            <a:avLst/>
          </a:prstGeom>
          <a:noFill/>
          <a:ln w="28575">
            <a:solidFill>
              <a:schemeClr val="bg1"/>
            </a:solidFill>
            <a:prstDash val="dash"/>
            <a:round/>
            <a:headEnd/>
            <a:tailEnd/>
          </a:ln>
          <a:extLst>
            <a:ext uri="{909E8E84-426E-40DD-AFC4-6F175D3DCCD1}">
              <a14:hiddenFill xmlns:a14="http://schemas.microsoft.com/office/drawing/2010/main">
                <a:noFill/>
              </a14:hiddenFill>
            </a:ext>
          </a:extLst>
        </p:spPr>
        <p:txBody>
          <a:bodyPr/>
          <a:lstStyle/>
          <a:p>
            <a:endParaRPr lang="en-US"/>
          </a:p>
        </p:txBody>
      </p:sp>
      <p:sp>
        <p:nvSpPr>
          <p:cNvPr id="7178" name="Line 24"/>
          <p:cNvSpPr>
            <a:spLocks noChangeShapeType="1"/>
          </p:cNvSpPr>
          <p:nvPr/>
        </p:nvSpPr>
        <p:spPr bwMode="auto">
          <a:xfrm>
            <a:off x="3984626" y="3541713"/>
            <a:ext cx="466725" cy="0"/>
          </a:xfrm>
          <a:prstGeom prst="line">
            <a:avLst/>
          </a:prstGeom>
          <a:noFill/>
          <a:ln w="28575">
            <a:solidFill>
              <a:schemeClr val="bg1"/>
            </a:solidFill>
            <a:prstDash val="dash"/>
            <a:round/>
            <a:headEnd/>
            <a:tailEnd/>
          </a:ln>
          <a:extLst>
            <a:ext uri="{909E8E84-426E-40DD-AFC4-6F175D3DCCD1}">
              <a14:hiddenFill xmlns:a14="http://schemas.microsoft.com/office/drawing/2010/main">
                <a:noFill/>
              </a14:hiddenFill>
            </a:ext>
          </a:extLst>
        </p:spPr>
        <p:txBody>
          <a:bodyPr/>
          <a:lstStyle/>
          <a:p>
            <a:endParaRPr lang="en-US"/>
          </a:p>
        </p:txBody>
      </p:sp>
      <p:grpSp>
        <p:nvGrpSpPr>
          <p:cNvPr id="7179" name="Group 14"/>
          <p:cNvGrpSpPr>
            <a:grpSpLocks/>
          </p:cNvGrpSpPr>
          <p:nvPr/>
        </p:nvGrpSpPr>
        <p:grpSpPr bwMode="auto">
          <a:xfrm rot="-5400000">
            <a:off x="7811295" y="4128295"/>
            <a:ext cx="815975" cy="500063"/>
            <a:chOff x="1271588" y="471488"/>
            <a:chExt cx="6119813" cy="500063"/>
          </a:xfrm>
        </p:grpSpPr>
        <p:sp>
          <p:nvSpPr>
            <p:cNvPr id="7202" name="Rectangle 17"/>
            <p:cNvSpPr>
              <a:spLocks noChangeArrowheads="1"/>
            </p:cNvSpPr>
            <p:nvPr/>
          </p:nvSpPr>
          <p:spPr bwMode="auto">
            <a:xfrm flipH="1">
              <a:off x="1271588" y="471488"/>
              <a:ext cx="6119813" cy="500063"/>
            </a:xfrm>
            <a:prstGeom prst="rect">
              <a:avLst/>
            </a:prstGeom>
            <a:solidFill>
              <a:schemeClr val="folHlink"/>
            </a:solidFill>
            <a:ln w="12700">
              <a:solidFill>
                <a:schemeClr val="bg1"/>
              </a:solidFill>
              <a:miter lim="800000"/>
              <a:headEnd/>
              <a:tailEnd/>
            </a:ln>
          </p:spPr>
          <p:txBody>
            <a:bodyPr vert="eaVert" wrap="none" anchor="ct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endParaRPr lang="en-US" altLang="en-US" sz="2400">
                <a:latin typeface="Arial" panose="020B0604020202020204" pitchFamily="34" charset="0"/>
              </a:endParaRPr>
            </a:p>
          </p:txBody>
        </p:sp>
        <p:sp>
          <p:nvSpPr>
            <p:cNvPr id="7203" name="Rectangle 18"/>
            <p:cNvSpPr>
              <a:spLocks noChangeArrowheads="1"/>
            </p:cNvSpPr>
            <p:nvPr/>
          </p:nvSpPr>
          <p:spPr bwMode="auto">
            <a:xfrm flipH="1">
              <a:off x="1271588" y="566738"/>
              <a:ext cx="6115050" cy="309563"/>
            </a:xfrm>
            <a:prstGeom prst="rect">
              <a:avLst/>
            </a:prstGeom>
            <a:solidFill>
              <a:schemeClr val="folHlink"/>
            </a:solidFill>
            <a:ln w="12700">
              <a:solidFill>
                <a:schemeClr val="bg1"/>
              </a:solidFill>
              <a:miter lim="800000"/>
              <a:headEnd/>
              <a:tailEnd/>
            </a:ln>
          </p:spPr>
          <p:txBody>
            <a:bodyPr vert="eaVert" wrap="none" anchor="ct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endParaRPr lang="en-US" altLang="en-US" sz="2400">
                <a:latin typeface="Arial" panose="020B0604020202020204" pitchFamily="34" charset="0"/>
              </a:endParaRPr>
            </a:p>
          </p:txBody>
        </p:sp>
      </p:grpSp>
      <p:sp>
        <p:nvSpPr>
          <p:cNvPr id="7180" name="Line 128"/>
          <p:cNvSpPr>
            <a:spLocks noChangeShapeType="1"/>
          </p:cNvSpPr>
          <p:nvPr/>
        </p:nvSpPr>
        <p:spPr bwMode="auto">
          <a:xfrm flipH="1" flipV="1">
            <a:off x="8224839" y="4760913"/>
            <a:ext cx="14287" cy="690562"/>
          </a:xfrm>
          <a:prstGeom prst="line">
            <a:avLst/>
          </a:prstGeom>
          <a:noFill/>
          <a:ln w="57150">
            <a:solidFill>
              <a:schemeClr val="bg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7181" name="Text Box 131"/>
          <p:cNvSpPr txBox="1">
            <a:spLocks noChangeArrowheads="1"/>
          </p:cNvSpPr>
          <p:nvPr/>
        </p:nvSpPr>
        <p:spPr bwMode="auto">
          <a:xfrm flipH="1">
            <a:off x="7643813" y="4894264"/>
            <a:ext cx="53340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spcBef>
                <a:spcPct val="50000"/>
              </a:spcBef>
            </a:pPr>
            <a:r>
              <a:rPr lang="en-US" altLang="en-US" sz="3600" i="1">
                <a:solidFill>
                  <a:schemeClr val="bg1"/>
                </a:solidFill>
                <a:latin typeface="Arial" panose="020B0604020202020204" pitchFamily="34" charset="0"/>
              </a:rPr>
              <a:t>P</a:t>
            </a:r>
          </a:p>
        </p:txBody>
      </p:sp>
      <p:sp>
        <p:nvSpPr>
          <p:cNvPr id="7182" name="Text Box 137"/>
          <p:cNvSpPr txBox="1">
            <a:spLocks noChangeArrowheads="1"/>
          </p:cNvSpPr>
          <p:nvPr/>
        </p:nvSpPr>
        <p:spPr bwMode="auto">
          <a:xfrm>
            <a:off x="7670800" y="3249613"/>
            <a:ext cx="5334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spcBef>
                <a:spcPct val="50000"/>
              </a:spcBef>
            </a:pPr>
            <a:r>
              <a:rPr lang="en-US" altLang="en-US" sz="3600" i="1">
                <a:solidFill>
                  <a:schemeClr val="bg1"/>
                </a:solidFill>
                <a:latin typeface="Arial" panose="020B0604020202020204" pitchFamily="34" charset="0"/>
              </a:rPr>
              <a:t>P</a:t>
            </a:r>
          </a:p>
        </p:txBody>
      </p:sp>
      <p:sp>
        <p:nvSpPr>
          <p:cNvPr id="7183" name="Line 128"/>
          <p:cNvSpPr>
            <a:spLocks noChangeShapeType="1"/>
          </p:cNvSpPr>
          <p:nvPr/>
        </p:nvSpPr>
        <p:spPr bwMode="auto">
          <a:xfrm flipH="1">
            <a:off x="8239125" y="3290888"/>
            <a:ext cx="12700" cy="692150"/>
          </a:xfrm>
          <a:prstGeom prst="line">
            <a:avLst/>
          </a:prstGeom>
          <a:noFill/>
          <a:ln w="57150">
            <a:solidFill>
              <a:schemeClr val="bg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cxnSp>
        <p:nvCxnSpPr>
          <p:cNvPr id="48" name="Straight Connector 47"/>
          <p:cNvCxnSpPr/>
          <p:nvPr/>
        </p:nvCxnSpPr>
        <p:spPr>
          <a:xfrm>
            <a:off x="7947026" y="4108450"/>
            <a:ext cx="512763" cy="1588"/>
          </a:xfrm>
          <a:prstGeom prst="line">
            <a:avLst/>
          </a:prstGeom>
          <a:ln w="254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51" name="Arc 50"/>
          <p:cNvSpPr/>
          <p:nvPr/>
        </p:nvSpPr>
        <p:spPr>
          <a:xfrm rot="2700000">
            <a:off x="7642226" y="3959226"/>
            <a:ext cx="930275" cy="1028700"/>
          </a:xfrm>
          <a:prstGeom prst="arc">
            <a:avLst/>
          </a:prstGeom>
          <a:ln w="25400">
            <a:prstDash val="dash"/>
          </a:ln>
        </p:spPr>
        <p:style>
          <a:lnRef idx="1">
            <a:schemeClr val="accent1"/>
          </a:lnRef>
          <a:fillRef idx="0">
            <a:schemeClr val="accent1"/>
          </a:fillRef>
          <a:effectRef idx="0">
            <a:schemeClr val="accent1"/>
          </a:effectRef>
          <a:fontRef idx="minor">
            <a:schemeClr val="tx1"/>
          </a:fontRef>
        </p:style>
        <p:txBody>
          <a:bodyPr anchor="ctr"/>
          <a:lstStyle/>
          <a:p>
            <a:pPr>
              <a:defRPr/>
            </a:pPr>
            <a:endParaRPr lang="en-US" sz="2400"/>
          </a:p>
        </p:txBody>
      </p:sp>
      <p:sp>
        <p:nvSpPr>
          <p:cNvPr id="52" name="Arc 51"/>
          <p:cNvSpPr/>
          <p:nvPr/>
        </p:nvSpPr>
        <p:spPr>
          <a:xfrm rot="18900000" flipH="1">
            <a:off x="7862888" y="3962401"/>
            <a:ext cx="930275" cy="1028700"/>
          </a:xfrm>
          <a:prstGeom prst="arc">
            <a:avLst/>
          </a:prstGeom>
          <a:ln w="25400">
            <a:prstDash val="dash"/>
          </a:ln>
        </p:spPr>
        <p:style>
          <a:lnRef idx="1">
            <a:schemeClr val="accent1"/>
          </a:lnRef>
          <a:fillRef idx="0">
            <a:schemeClr val="accent1"/>
          </a:fillRef>
          <a:effectRef idx="0">
            <a:schemeClr val="accent1"/>
          </a:effectRef>
          <a:fontRef idx="minor">
            <a:schemeClr val="tx1"/>
          </a:fontRef>
        </p:style>
        <p:txBody>
          <a:bodyPr anchor="ctr"/>
          <a:lstStyle/>
          <a:p>
            <a:pPr>
              <a:defRPr/>
            </a:pPr>
            <a:endParaRPr lang="en-US" sz="2400"/>
          </a:p>
        </p:txBody>
      </p:sp>
      <p:sp>
        <p:nvSpPr>
          <p:cNvPr id="7187" name="TextBox 55"/>
          <p:cNvSpPr txBox="1">
            <a:spLocks noChangeArrowheads="1"/>
          </p:cNvSpPr>
          <p:nvPr/>
        </p:nvSpPr>
        <p:spPr bwMode="auto">
          <a:xfrm>
            <a:off x="8691564" y="4011613"/>
            <a:ext cx="369887"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r>
              <a:rPr lang="en-US" altLang="en-US" sz="2400">
                <a:solidFill>
                  <a:schemeClr val="bg1"/>
                </a:solidFill>
                <a:latin typeface="Symbol" panose="05050102010706020507" pitchFamily="18" charset="2"/>
              </a:rPr>
              <a:t>D</a:t>
            </a:r>
          </a:p>
        </p:txBody>
      </p:sp>
      <p:sp>
        <p:nvSpPr>
          <p:cNvPr id="59" name="Arc 58"/>
          <p:cNvSpPr/>
          <p:nvPr/>
        </p:nvSpPr>
        <p:spPr>
          <a:xfrm rot="2700000">
            <a:off x="7535863" y="3940176"/>
            <a:ext cx="930275" cy="1028700"/>
          </a:xfrm>
          <a:prstGeom prst="arc">
            <a:avLst/>
          </a:prstGeom>
          <a:ln w="25400">
            <a:prstDash val="dash"/>
          </a:ln>
        </p:spPr>
        <p:style>
          <a:lnRef idx="1">
            <a:schemeClr val="accent1"/>
          </a:lnRef>
          <a:fillRef idx="0">
            <a:schemeClr val="accent1"/>
          </a:fillRef>
          <a:effectRef idx="0">
            <a:schemeClr val="accent1"/>
          </a:effectRef>
          <a:fontRef idx="minor">
            <a:schemeClr val="tx1"/>
          </a:fontRef>
        </p:style>
        <p:txBody>
          <a:bodyPr anchor="ctr"/>
          <a:lstStyle/>
          <a:p>
            <a:pPr>
              <a:defRPr/>
            </a:pPr>
            <a:endParaRPr lang="en-US" sz="2400"/>
          </a:p>
        </p:txBody>
      </p:sp>
      <p:sp>
        <p:nvSpPr>
          <p:cNvPr id="60" name="Arc 59"/>
          <p:cNvSpPr/>
          <p:nvPr/>
        </p:nvSpPr>
        <p:spPr>
          <a:xfrm rot="18900000" flipH="1">
            <a:off x="7964488" y="3940176"/>
            <a:ext cx="930275" cy="1028700"/>
          </a:xfrm>
          <a:prstGeom prst="arc">
            <a:avLst/>
          </a:prstGeom>
          <a:ln w="25400">
            <a:prstDash val="dash"/>
          </a:ln>
        </p:spPr>
        <p:style>
          <a:lnRef idx="1">
            <a:schemeClr val="accent1"/>
          </a:lnRef>
          <a:fillRef idx="0">
            <a:schemeClr val="accent1"/>
          </a:fillRef>
          <a:effectRef idx="0">
            <a:schemeClr val="accent1"/>
          </a:effectRef>
          <a:fontRef idx="minor">
            <a:schemeClr val="tx1"/>
          </a:fontRef>
        </p:style>
        <p:txBody>
          <a:bodyPr anchor="ctr"/>
          <a:lstStyle/>
          <a:p>
            <a:pPr>
              <a:defRPr/>
            </a:pPr>
            <a:endParaRPr lang="en-US" sz="2400"/>
          </a:p>
        </p:txBody>
      </p:sp>
      <p:sp>
        <p:nvSpPr>
          <p:cNvPr id="37" name="TextBox 55"/>
          <p:cNvSpPr txBox="1">
            <a:spLocks noChangeArrowheads="1"/>
          </p:cNvSpPr>
          <p:nvPr/>
        </p:nvSpPr>
        <p:spPr bwMode="auto">
          <a:xfrm flipH="1">
            <a:off x="7258051" y="4154488"/>
            <a:ext cx="479425" cy="457200"/>
          </a:xfrm>
          <a:prstGeom prst="rect">
            <a:avLst/>
          </a:prstGeom>
          <a:noFill/>
          <a:ln w="9525">
            <a:noFill/>
            <a:miter lim="800000"/>
            <a:headEnd/>
            <a:tailEnd/>
          </a:ln>
        </p:spPr>
        <p:txBody>
          <a:bodyPr wrap="none">
            <a:spAutoFit/>
          </a:bodyPr>
          <a:lstStyle/>
          <a:p>
            <a:pPr algn="l">
              <a:defRPr/>
            </a:pPr>
            <a:r>
              <a:rPr lang="en-US" sz="2400" i="1" dirty="0">
                <a:solidFill>
                  <a:schemeClr val="bg1"/>
                </a:solidFill>
                <a:latin typeface="+mj-lt"/>
              </a:rPr>
              <a:t>L</a:t>
            </a:r>
            <a:r>
              <a:rPr lang="en-US" sz="2400" i="1" baseline="-25000" dirty="0">
                <a:solidFill>
                  <a:schemeClr val="bg1"/>
                </a:solidFill>
                <a:latin typeface="+mj-lt"/>
              </a:rPr>
              <a:t>0</a:t>
            </a:r>
          </a:p>
        </p:txBody>
      </p:sp>
      <p:sp>
        <p:nvSpPr>
          <p:cNvPr id="39" name="Slide Number Placeholder 38"/>
          <p:cNvSpPr>
            <a:spLocks noGrp="1"/>
          </p:cNvSpPr>
          <p:nvPr>
            <p:ph type="sldNum" sz="quarter" idx="11"/>
          </p:nvPr>
        </p:nvSpPr>
        <p:spPr/>
        <p:txBody>
          <a:bodyP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eaLnBrk="1" hangingPunct="1"/>
            <a:fld id="{569BA47A-9537-43A0-890C-044F2F9FD419}" type="slidenum">
              <a:rPr lang="en-US" altLang="en-US" sz="1200">
                <a:solidFill>
                  <a:srgbClr val="BCBCBC"/>
                </a:solidFill>
                <a:latin typeface="Times New Roman" panose="02020603050405020304" pitchFamily="18" charset="0"/>
              </a:rPr>
              <a:pPr eaLnBrk="1" hangingPunct="1"/>
              <a:t>4</a:t>
            </a:fld>
            <a:endParaRPr lang="en-US" altLang="en-US" sz="1200">
              <a:solidFill>
                <a:srgbClr val="BCBCBC"/>
              </a:solidFill>
              <a:latin typeface="Times New Roman" panose="02020603050405020304" pitchFamily="18" charset="0"/>
            </a:endParaRPr>
          </a:p>
        </p:txBody>
      </p:sp>
      <p:sp>
        <p:nvSpPr>
          <p:cNvPr id="40" name="Footer Placeholder 39"/>
          <p:cNvSpPr>
            <a:spLocks noGrp="1"/>
          </p:cNvSpPr>
          <p:nvPr>
            <p:ph type="ftr" sz="quarter" idx="10"/>
          </p:nvPr>
        </p:nvSpPr>
        <p:spPr/>
        <p:txBody>
          <a:bodyPr/>
          <a:lstStyle/>
          <a:p>
            <a:pPr>
              <a:defRPr/>
            </a:pPr>
            <a:r>
              <a:rPr lang="en-US"/>
              <a:t>Compression Theory</a:t>
            </a:r>
          </a:p>
        </p:txBody>
      </p:sp>
      <p:sp>
        <p:nvSpPr>
          <p:cNvPr id="7193" name="Line 38"/>
          <p:cNvSpPr>
            <a:spLocks noChangeShapeType="1"/>
          </p:cNvSpPr>
          <p:nvPr/>
        </p:nvSpPr>
        <p:spPr bwMode="auto">
          <a:xfrm flipV="1">
            <a:off x="7769225" y="3968750"/>
            <a:ext cx="0" cy="825500"/>
          </a:xfrm>
          <a:prstGeom prst="line">
            <a:avLst/>
          </a:prstGeom>
          <a:noFill/>
          <a:ln w="19050">
            <a:solidFill>
              <a:schemeClr val="bg1"/>
            </a:solidFill>
            <a:round/>
            <a:headEnd type="arrow" w="med" len="med"/>
            <a:tailEnd type="arrow" w="med" len="med"/>
          </a:ln>
          <a:extLst>
            <a:ext uri="{909E8E84-426E-40DD-AFC4-6F175D3DCCD1}">
              <a14:hiddenFill xmlns:a14="http://schemas.microsoft.com/office/drawing/2010/main">
                <a:noFill/>
              </a14:hiddenFill>
            </a:ext>
          </a:extLst>
        </p:spPr>
        <p:txBody>
          <a:bodyPr/>
          <a:lstStyle/>
          <a:p>
            <a:endParaRPr lang="en-US"/>
          </a:p>
        </p:txBody>
      </p:sp>
      <p:sp>
        <p:nvSpPr>
          <p:cNvPr id="7194" name="Line 39"/>
          <p:cNvSpPr>
            <a:spLocks noChangeShapeType="1"/>
          </p:cNvSpPr>
          <p:nvPr/>
        </p:nvSpPr>
        <p:spPr bwMode="auto">
          <a:xfrm flipH="1">
            <a:off x="7667625" y="3968750"/>
            <a:ext cx="254000" cy="0"/>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95" name="Line 40"/>
          <p:cNvSpPr>
            <a:spLocks noChangeShapeType="1"/>
          </p:cNvSpPr>
          <p:nvPr/>
        </p:nvSpPr>
        <p:spPr bwMode="auto">
          <a:xfrm flipH="1">
            <a:off x="7651750" y="4787900"/>
            <a:ext cx="254000" cy="0"/>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96" name="Line 43"/>
          <p:cNvSpPr>
            <a:spLocks noChangeShapeType="1"/>
          </p:cNvSpPr>
          <p:nvPr/>
        </p:nvSpPr>
        <p:spPr bwMode="auto">
          <a:xfrm>
            <a:off x="8509001" y="3968750"/>
            <a:ext cx="320675" cy="0"/>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97" name="Line 44"/>
          <p:cNvSpPr>
            <a:spLocks noChangeShapeType="1"/>
          </p:cNvSpPr>
          <p:nvPr/>
        </p:nvSpPr>
        <p:spPr bwMode="auto">
          <a:xfrm>
            <a:off x="8518526" y="4108450"/>
            <a:ext cx="320675" cy="0"/>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98" name="Line 45"/>
          <p:cNvSpPr>
            <a:spLocks noChangeShapeType="1"/>
          </p:cNvSpPr>
          <p:nvPr/>
        </p:nvSpPr>
        <p:spPr bwMode="auto">
          <a:xfrm>
            <a:off x="8712200" y="3965576"/>
            <a:ext cx="0" cy="149225"/>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99" name="Line 46"/>
          <p:cNvSpPr>
            <a:spLocks noChangeShapeType="1"/>
          </p:cNvSpPr>
          <p:nvPr/>
        </p:nvSpPr>
        <p:spPr bwMode="auto">
          <a:xfrm flipV="1">
            <a:off x="8712200" y="3759200"/>
            <a:ext cx="6350" cy="209550"/>
          </a:xfrm>
          <a:prstGeom prst="line">
            <a:avLst/>
          </a:prstGeom>
          <a:noFill/>
          <a:ln w="19050">
            <a:solidFill>
              <a:schemeClr val="bg1"/>
            </a:solidFill>
            <a:round/>
            <a:headEnd type="arrow" w="med" len="med"/>
            <a:tailEnd/>
          </a:ln>
          <a:extLst>
            <a:ext uri="{909E8E84-426E-40DD-AFC4-6F175D3DCCD1}">
              <a14:hiddenFill xmlns:a14="http://schemas.microsoft.com/office/drawing/2010/main">
                <a:noFill/>
              </a14:hiddenFill>
            </a:ext>
          </a:extLst>
        </p:spPr>
        <p:txBody>
          <a:bodyPr/>
          <a:lstStyle/>
          <a:p>
            <a:endParaRPr lang="en-US"/>
          </a:p>
        </p:txBody>
      </p:sp>
      <p:sp>
        <p:nvSpPr>
          <p:cNvPr id="7200" name="Line 47"/>
          <p:cNvSpPr>
            <a:spLocks noChangeShapeType="1"/>
          </p:cNvSpPr>
          <p:nvPr/>
        </p:nvSpPr>
        <p:spPr bwMode="auto">
          <a:xfrm>
            <a:off x="8712200" y="4105276"/>
            <a:ext cx="0" cy="295275"/>
          </a:xfrm>
          <a:prstGeom prst="line">
            <a:avLst/>
          </a:prstGeom>
          <a:noFill/>
          <a:ln w="19050">
            <a:solidFill>
              <a:schemeClr val="bg1"/>
            </a:solidFill>
            <a:round/>
            <a:headEnd type="arrow" w="med" len="med"/>
            <a:tailEnd/>
          </a:ln>
          <a:extLst>
            <a:ext uri="{909E8E84-426E-40DD-AFC4-6F175D3DCCD1}">
              <a14:hiddenFill xmlns:a14="http://schemas.microsoft.com/office/drawing/2010/main">
                <a:noFill/>
              </a14:hiddenFill>
            </a:ext>
          </a:extLst>
        </p:spPr>
        <p:txBody>
          <a:bodyPr/>
          <a:lstStyle/>
          <a:p>
            <a:endParaRPr lang="en-US"/>
          </a:p>
        </p:txBody>
      </p:sp>
      <p:sp>
        <p:nvSpPr>
          <p:cNvPr id="7201" name="Freeform 43"/>
          <p:cNvSpPr>
            <a:spLocks/>
          </p:cNvSpPr>
          <p:nvPr/>
        </p:nvSpPr>
        <p:spPr bwMode="auto">
          <a:xfrm>
            <a:off x="3990976" y="3533776"/>
            <a:ext cx="2809875" cy="1724025"/>
          </a:xfrm>
          <a:custGeom>
            <a:avLst/>
            <a:gdLst>
              <a:gd name="T0" fmla="*/ 0 w 1770"/>
              <a:gd name="T1" fmla="*/ 2147483647 h 1086"/>
              <a:gd name="T2" fmla="*/ 952619063 w 1770"/>
              <a:gd name="T3" fmla="*/ 0 h 1086"/>
              <a:gd name="T4" fmla="*/ 2147483647 w 1770"/>
              <a:gd name="T5" fmla="*/ 0 h 1086"/>
              <a:gd name="T6" fmla="*/ 0 60000 65536"/>
              <a:gd name="T7" fmla="*/ 0 60000 65536"/>
              <a:gd name="T8" fmla="*/ 0 60000 65536"/>
              <a:gd name="T9" fmla="*/ 0 w 1770"/>
              <a:gd name="T10" fmla="*/ 0 h 1086"/>
              <a:gd name="T11" fmla="*/ 1770 w 1770"/>
              <a:gd name="T12" fmla="*/ 1086 h 1086"/>
            </a:gdLst>
            <a:ahLst/>
            <a:cxnLst>
              <a:cxn ang="T6">
                <a:pos x="T0" y="T1"/>
              </a:cxn>
              <a:cxn ang="T7">
                <a:pos x="T2" y="T3"/>
              </a:cxn>
              <a:cxn ang="T8">
                <a:pos x="T4" y="T5"/>
              </a:cxn>
            </a:cxnLst>
            <a:rect l="T9" t="T10" r="T11" b="T12"/>
            <a:pathLst>
              <a:path w="1770" h="1086">
                <a:moveTo>
                  <a:pt x="0" y="1086"/>
                </a:moveTo>
                <a:lnTo>
                  <a:pt x="378" y="0"/>
                </a:lnTo>
                <a:lnTo>
                  <a:pt x="1770" y="0"/>
                </a:lnTo>
              </a:path>
            </a:pathLst>
          </a:custGeom>
          <a:noFill/>
          <a:ln w="38100" cap="flat" cmpd="sng">
            <a:solidFill>
              <a:schemeClr val="bg1"/>
            </a:solidFill>
            <a:prstDash val="solid"/>
            <a:round/>
            <a:headEnd type="none" w="med" len="med"/>
            <a:tailEnd type="triangle" w="med" len="med"/>
          </a:ln>
          <a:extLst>
            <a:ext uri="{909E8E84-426E-40DD-AFC4-6F175D3DCCD1}">
              <a14:hiddenFill xmlns:a14="http://schemas.microsoft.com/office/drawing/2010/main">
                <a:solidFill>
                  <a:srgbClr val="FFFFFF"/>
                </a:solidFill>
              </a14:hiddenFill>
            </a:ext>
          </a:extLst>
        </p:spPr>
        <p:txBody>
          <a:bodyPr rot="10800000" wrap="none"/>
          <a:lstStyle/>
          <a:p>
            <a:endParaRPr lang="en-US"/>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bwMode="auto">
          <a:xfrm>
            <a:off x="3021014" y="3144839"/>
            <a:ext cx="6607175" cy="2460625"/>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eaLnBrk="0" hangingPunct="0">
              <a:defRPr/>
            </a:pPr>
            <a:endParaRPr lang="en-US" sz="2400"/>
          </a:p>
        </p:txBody>
      </p:sp>
      <p:sp>
        <p:nvSpPr>
          <p:cNvPr id="89" name="Freeform 88"/>
          <p:cNvSpPr>
            <a:spLocks noChangeArrowheads="1"/>
          </p:cNvSpPr>
          <p:nvPr/>
        </p:nvSpPr>
        <p:spPr bwMode="auto">
          <a:xfrm>
            <a:off x="7450138" y="3578225"/>
            <a:ext cx="1873250" cy="1519238"/>
          </a:xfrm>
          <a:custGeom>
            <a:avLst/>
            <a:gdLst>
              <a:gd name="T0" fmla="*/ 0 w 1884219"/>
              <a:gd name="T1" fmla="*/ 1027739 h 1648691"/>
              <a:gd name="T2" fmla="*/ 1859476 w 1884219"/>
              <a:gd name="T3" fmla="*/ 0 h 1648691"/>
              <a:gd name="T4" fmla="*/ 1873250 w 1884219"/>
              <a:gd name="T5" fmla="*/ 488176 h 1648691"/>
              <a:gd name="T6" fmla="*/ 0 w 1884219"/>
              <a:gd name="T7" fmla="*/ 1528763 h 1648691"/>
              <a:gd name="T8" fmla="*/ 0 w 1884219"/>
              <a:gd name="T9" fmla="*/ 1027739 h 1648691"/>
              <a:gd name="T10" fmla="*/ 0 60000 65536"/>
              <a:gd name="T11" fmla="*/ 0 60000 65536"/>
              <a:gd name="T12" fmla="*/ 0 60000 65536"/>
              <a:gd name="T13" fmla="*/ 0 60000 65536"/>
              <a:gd name="T14" fmla="*/ 0 60000 65536"/>
              <a:gd name="T15" fmla="*/ 0 w 1884219"/>
              <a:gd name="T16" fmla="*/ 0 h 1648691"/>
              <a:gd name="T17" fmla="*/ 1884219 w 1884219"/>
              <a:gd name="T18" fmla="*/ 1648691 h 1648691"/>
            </a:gdLst>
            <a:ahLst/>
            <a:cxnLst>
              <a:cxn ang="T10">
                <a:pos x="T0" y="T1"/>
              </a:cxn>
              <a:cxn ang="T11">
                <a:pos x="T2" y="T3"/>
              </a:cxn>
              <a:cxn ang="T12">
                <a:pos x="T4" y="T5"/>
              </a:cxn>
              <a:cxn ang="T13">
                <a:pos x="T6" y="T7"/>
              </a:cxn>
              <a:cxn ang="T14">
                <a:pos x="T8" y="T9"/>
              </a:cxn>
            </a:cxnLst>
            <a:rect l="T15" t="T16" r="T17" b="T18"/>
            <a:pathLst>
              <a:path w="1884219" h="1648691">
                <a:moveTo>
                  <a:pt x="0" y="1108363"/>
                </a:moveTo>
                <a:lnTo>
                  <a:pt x="1870364" y="0"/>
                </a:lnTo>
                <a:lnTo>
                  <a:pt x="1884219" y="526472"/>
                </a:lnTo>
                <a:lnTo>
                  <a:pt x="0" y="1648691"/>
                </a:lnTo>
                <a:lnTo>
                  <a:pt x="0" y="1108363"/>
                </a:lnTo>
                <a:close/>
              </a:path>
            </a:pathLst>
          </a:custGeom>
          <a:noFill/>
          <a:ln w="38100" algn="ctr">
            <a:solidFill>
              <a:schemeClr val="bg1"/>
            </a:solidFill>
            <a:prstDash val="dash"/>
            <a:miter lim="800000"/>
            <a:headEnd/>
            <a:tailEnd/>
          </a:ln>
        </p:spPr>
        <p:txBody>
          <a:bodyPr anchor="ctr"/>
          <a:lstStyle/>
          <a:p>
            <a:pPr>
              <a:defRPr/>
            </a:pPr>
            <a:endParaRPr lang="en-US" sz="2400">
              <a:solidFill>
                <a:schemeClr val="lt1"/>
              </a:solidFill>
              <a:latin typeface="+mn-lt"/>
              <a:cs typeface="+mn-cs"/>
            </a:endParaRPr>
          </a:p>
        </p:txBody>
      </p:sp>
      <p:sp>
        <p:nvSpPr>
          <p:cNvPr id="29" name="TextBox 28"/>
          <p:cNvSpPr txBox="1"/>
          <p:nvPr/>
        </p:nvSpPr>
        <p:spPr>
          <a:xfrm>
            <a:off x="2028825" y="636588"/>
            <a:ext cx="8140700" cy="984250"/>
          </a:xfrm>
          <a:prstGeom prst="rect">
            <a:avLst/>
          </a:prstGeom>
          <a:solidFill>
            <a:schemeClr val="tx1">
              <a:lumMod val="95000"/>
              <a:alpha val="62000"/>
            </a:schemeClr>
          </a:solidFill>
          <a:ln w="38100" cap="flat">
            <a:solidFill>
              <a:schemeClr val="bg1"/>
            </a:solidFill>
            <a:bevel/>
          </a:ln>
        </p:spPr>
        <p:txBody>
          <a:bodyPr anchor="ctr" anchorCtr="1"/>
          <a:lstStyle/>
          <a:p>
            <a:pPr algn="l" eaLnBrk="0" hangingPunct="0">
              <a:defRPr/>
            </a:pPr>
            <a:r>
              <a:rPr lang="en-US" sz="2800" b="1">
                <a:solidFill>
                  <a:schemeClr val="bg1"/>
                </a:solidFill>
                <a:latin typeface="Times New Roman" pitchFamily="18" charset="0"/>
                <a:cs typeface="Arial" charset="0"/>
              </a:rPr>
              <a:t>Local Buckling is related to Plate Buckling</a:t>
            </a:r>
          </a:p>
        </p:txBody>
      </p:sp>
      <p:sp>
        <p:nvSpPr>
          <p:cNvPr id="3" name="TextBox 2"/>
          <p:cNvSpPr txBox="1"/>
          <p:nvPr/>
        </p:nvSpPr>
        <p:spPr>
          <a:xfrm>
            <a:off x="3026569" y="2164061"/>
            <a:ext cx="6499225" cy="461665"/>
          </a:xfrm>
          <a:prstGeom prst="rect">
            <a:avLst/>
          </a:prstGeom>
          <a:solidFill>
            <a:schemeClr val="tx1">
              <a:lumMod val="95000"/>
              <a:alpha val="62000"/>
            </a:schemeClr>
          </a:solidFill>
          <a:ln w="38100" cap="flat">
            <a:solidFill>
              <a:schemeClr val="bg1"/>
            </a:solidFill>
            <a:bevel/>
          </a:ln>
        </p:spPr>
        <p:txBody>
          <a:bodyPr anchor="ctr" anchorCtr="1">
            <a:spAutoFit/>
          </a:bodyPr>
          <a:lstStyle/>
          <a:p>
            <a:pPr algn="l" eaLnBrk="0" hangingPunct="0">
              <a:defRPr/>
            </a:pPr>
            <a:r>
              <a:rPr lang="en-US" sz="2400" dirty="0">
                <a:solidFill>
                  <a:schemeClr val="bg1"/>
                </a:solidFill>
                <a:latin typeface="Times New Roman" pitchFamily="18" charset="0"/>
                <a:cs typeface="Arial" charset="0"/>
              </a:rPr>
              <a:t>Flange is restrained by the web at one edge.</a:t>
            </a:r>
          </a:p>
        </p:txBody>
      </p:sp>
      <p:sp>
        <p:nvSpPr>
          <p:cNvPr id="7" name="Rectangle 6"/>
          <p:cNvSpPr/>
          <p:nvPr/>
        </p:nvSpPr>
        <p:spPr bwMode="auto">
          <a:xfrm>
            <a:off x="3340100" y="3686176"/>
            <a:ext cx="1079500" cy="20796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eaLnBrk="0" hangingPunct="0">
              <a:defRPr/>
            </a:pPr>
            <a:endParaRPr lang="en-US" sz="2400"/>
          </a:p>
        </p:txBody>
      </p:sp>
      <p:sp>
        <p:nvSpPr>
          <p:cNvPr id="8" name="Rectangle 7"/>
          <p:cNvSpPr/>
          <p:nvPr/>
        </p:nvSpPr>
        <p:spPr bwMode="auto">
          <a:xfrm>
            <a:off x="3795713" y="3906839"/>
            <a:ext cx="125412" cy="102552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eaLnBrk="0" hangingPunct="0">
              <a:defRPr/>
            </a:pPr>
            <a:endParaRPr lang="en-US" sz="2400"/>
          </a:p>
        </p:txBody>
      </p:sp>
      <p:sp>
        <p:nvSpPr>
          <p:cNvPr id="18" name="Rectangle 17"/>
          <p:cNvSpPr/>
          <p:nvPr/>
        </p:nvSpPr>
        <p:spPr bwMode="auto">
          <a:xfrm>
            <a:off x="3367088" y="4946651"/>
            <a:ext cx="1079500" cy="20796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eaLnBrk="0" hangingPunct="0">
              <a:defRPr/>
            </a:pPr>
            <a:endParaRPr lang="en-US" sz="2400"/>
          </a:p>
        </p:txBody>
      </p:sp>
      <p:sp>
        <p:nvSpPr>
          <p:cNvPr id="33" name="Oval 32"/>
          <p:cNvSpPr/>
          <p:nvPr/>
        </p:nvSpPr>
        <p:spPr>
          <a:xfrm>
            <a:off x="3630614" y="3505200"/>
            <a:ext cx="941387" cy="539750"/>
          </a:xfrm>
          <a:prstGeom prst="ellipse">
            <a:avLst/>
          </a:prstGeom>
          <a:solidFill>
            <a:schemeClr val="tx1">
              <a:lumMod val="95000"/>
              <a:alpha val="5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en-US" sz="2400"/>
          </a:p>
        </p:txBody>
      </p:sp>
      <p:pic>
        <p:nvPicPr>
          <p:cNvPr id="44042" name="TextBox 21"/>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356867">
            <a:off x="4456114" y="2881313"/>
            <a:ext cx="2847975" cy="1835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2" name="Slide Number Placeholder 51"/>
          <p:cNvSpPr txBox="1">
            <a:spLocks noGrp="1"/>
          </p:cNvSpPr>
          <p:nvPr/>
        </p:nvSpPr>
        <p:spPr>
          <a:xfrm>
            <a:off x="10874375" y="6358080"/>
            <a:ext cx="762000" cy="365125"/>
          </a:xfrm>
          <a:prstGeom prst="rect">
            <a:avLst/>
          </a:prstGeom>
          <a:noFill/>
        </p:spPr>
        <p:txBody>
          <a:bodyPr lIns="0" rIns="0" anchor="b"/>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r" eaLnBrk="1" hangingPunct="1"/>
            <a:fld id="{70D2F771-5C3A-44E2-82F4-501B84314F9D}" type="slidenum">
              <a:rPr lang="en-US" altLang="en-US" sz="1200">
                <a:solidFill>
                  <a:srgbClr val="BCBCBC"/>
                </a:solidFill>
                <a:latin typeface="Times New Roman" panose="02020603050405020304" pitchFamily="18" charset="0"/>
              </a:rPr>
              <a:pPr algn="r" eaLnBrk="1" hangingPunct="1"/>
              <a:t>40</a:t>
            </a:fld>
            <a:endParaRPr lang="en-US" altLang="en-US" sz="1200" dirty="0">
              <a:solidFill>
                <a:srgbClr val="BCBCBC"/>
              </a:solidFill>
              <a:latin typeface="Times New Roman" panose="02020603050405020304" pitchFamily="18" charset="0"/>
            </a:endParaRPr>
          </a:p>
        </p:txBody>
      </p:sp>
      <p:sp>
        <p:nvSpPr>
          <p:cNvPr id="53" name="Footer Placeholder 52"/>
          <p:cNvSpPr txBox="1">
            <a:spLocks noGrp="1"/>
          </p:cNvSpPr>
          <p:nvPr/>
        </p:nvSpPr>
        <p:spPr>
          <a:xfrm>
            <a:off x="4648200" y="6416676"/>
            <a:ext cx="2895600" cy="365125"/>
          </a:xfrm>
          <a:prstGeom prst="rect">
            <a:avLst/>
          </a:prstGeom>
          <a:noFill/>
        </p:spPr>
        <p:txBody>
          <a:bodyPr anchor="b"/>
          <a:lstStyle/>
          <a:p>
            <a:pPr>
              <a:defRPr/>
            </a:pPr>
            <a:r>
              <a:rPr lang="en-US" sz="1200">
                <a:solidFill>
                  <a:schemeClr val="tx1">
                    <a:shade val="50000"/>
                  </a:schemeClr>
                </a:solidFill>
                <a:latin typeface="Times New Roman" pitchFamily="18" charset="0"/>
                <a:cs typeface="+mn-cs"/>
              </a:rPr>
              <a:t>Compression Theory</a:t>
            </a:r>
          </a:p>
        </p:txBody>
      </p:sp>
      <p:sp>
        <p:nvSpPr>
          <p:cNvPr id="44045" name="Line 57"/>
          <p:cNvSpPr>
            <a:spLocks noChangeShapeType="1"/>
          </p:cNvSpPr>
          <p:nvPr/>
        </p:nvSpPr>
        <p:spPr bwMode="auto">
          <a:xfrm flipV="1">
            <a:off x="4706938" y="3565525"/>
            <a:ext cx="2265362" cy="1030288"/>
          </a:xfrm>
          <a:prstGeom prst="line">
            <a:avLst/>
          </a:prstGeom>
          <a:noFill/>
          <a:ln w="28575">
            <a:solidFill>
              <a:schemeClr val="bg1"/>
            </a:solidFill>
            <a:prstDash val="dash"/>
            <a:round/>
            <a:headEnd/>
            <a:tailEnd/>
          </a:ln>
          <a:extLst>
            <a:ext uri="{909E8E84-426E-40DD-AFC4-6F175D3DCCD1}">
              <a14:hiddenFill xmlns:a14="http://schemas.microsoft.com/office/drawing/2010/main">
                <a:noFill/>
              </a14:hiddenFill>
            </a:ext>
          </a:extLst>
        </p:spPr>
        <p:txBody>
          <a:bodyPr rot="10800000" wrap="none"/>
          <a:lstStyle/>
          <a:p>
            <a:endParaRPr lang="en-US"/>
          </a:p>
        </p:txBody>
      </p:sp>
      <p:sp>
        <p:nvSpPr>
          <p:cNvPr id="44046" name="Line 58"/>
          <p:cNvSpPr>
            <a:spLocks noChangeShapeType="1"/>
          </p:cNvSpPr>
          <p:nvPr/>
        </p:nvSpPr>
        <p:spPr bwMode="auto">
          <a:xfrm flipH="1">
            <a:off x="4722814" y="4092575"/>
            <a:ext cx="2200275" cy="1011238"/>
          </a:xfrm>
          <a:prstGeom prst="line">
            <a:avLst/>
          </a:prstGeom>
          <a:noFill/>
          <a:ln w="28575">
            <a:solidFill>
              <a:schemeClr val="bg1"/>
            </a:solidFill>
            <a:prstDash val="dash"/>
            <a:round/>
            <a:headEnd/>
            <a:tailEnd/>
          </a:ln>
          <a:extLst>
            <a:ext uri="{909E8E84-426E-40DD-AFC4-6F175D3DCCD1}">
              <a14:hiddenFill xmlns:a14="http://schemas.microsoft.com/office/drawing/2010/main">
                <a:noFill/>
              </a14:hiddenFill>
            </a:ext>
          </a:extLst>
        </p:spPr>
        <p:txBody>
          <a:bodyPr rot="10800000" wrap="none"/>
          <a:lstStyle/>
          <a:p>
            <a:endParaRPr lang="en-US"/>
          </a:p>
        </p:txBody>
      </p:sp>
      <p:sp>
        <p:nvSpPr>
          <p:cNvPr id="90" name="Rectangle 89"/>
          <p:cNvSpPr/>
          <p:nvPr/>
        </p:nvSpPr>
        <p:spPr bwMode="auto">
          <a:xfrm>
            <a:off x="4714875" y="4598989"/>
            <a:ext cx="388938" cy="98742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eaLnBrk="0" hangingPunct="0">
              <a:defRPr/>
            </a:pPr>
            <a:endParaRPr lang="en-US" sz="2400"/>
          </a:p>
        </p:txBody>
      </p:sp>
      <p:sp>
        <p:nvSpPr>
          <p:cNvPr id="21" name="Rectangle 20"/>
          <p:cNvSpPr/>
          <p:nvPr/>
        </p:nvSpPr>
        <p:spPr bwMode="auto">
          <a:xfrm>
            <a:off x="5099051" y="4598988"/>
            <a:ext cx="2327275" cy="51435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eaLnBrk="0" hangingPunct="0">
              <a:defRPr/>
            </a:pPr>
            <a:endParaRPr lang="en-US" sz="2400"/>
          </a:p>
        </p:txBody>
      </p:sp>
      <p:sp>
        <p:nvSpPr>
          <p:cNvPr id="44049" name="Line 60"/>
          <p:cNvSpPr>
            <a:spLocks noChangeShapeType="1"/>
          </p:cNvSpPr>
          <p:nvPr/>
        </p:nvSpPr>
        <p:spPr bwMode="auto">
          <a:xfrm>
            <a:off x="4572001" y="3778250"/>
            <a:ext cx="638175" cy="236538"/>
          </a:xfrm>
          <a:prstGeom prst="line">
            <a:avLst/>
          </a:prstGeom>
          <a:noFill/>
          <a:ln w="28575">
            <a:solidFill>
              <a:schemeClr val="bg1"/>
            </a:solidFill>
            <a:round/>
            <a:headEnd/>
            <a:tailEnd type="arrow" w="med" len="med"/>
          </a:ln>
          <a:extLst>
            <a:ext uri="{909E8E84-426E-40DD-AFC4-6F175D3DCCD1}">
              <a14:hiddenFill xmlns:a14="http://schemas.microsoft.com/office/drawing/2010/main">
                <a:noFill/>
              </a14:hiddenFill>
            </a:ext>
          </a:extLst>
        </p:spPr>
        <p:txBody>
          <a:bodyPr rot="10800000" wrap="none"/>
          <a:lstStyle/>
          <a:p>
            <a:endParaRPr lang="en-US"/>
          </a:p>
        </p:txBody>
      </p:sp>
      <p:grpSp>
        <p:nvGrpSpPr>
          <p:cNvPr id="44050" name="Group 57"/>
          <p:cNvGrpSpPr>
            <a:grpSpLocks/>
          </p:cNvGrpSpPr>
          <p:nvPr/>
        </p:nvGrpSpPr>
        <p:grpSpPr bwMode="auto">
          <a:xfrm>
            <a:off x="4738689" y="4941888"/>
            <a:ext cx="2714625" cy="234950"/>
            <a:chOff x="3214255" y="4932218"/>
            <a:chExt cx="2715490" cy="235528"/>
          </a:xfrm>
        </p:grpSpPr>
        <p:cxnSp>
          <p:nvCxnSpPr>
            <p:cNvPr id="37" name="Straight Arrow Connector 36"/>
            <p:cNvCxnSpPr/>
            <p:nvPr/>
          </p:nvCxnSpPr>
          <p:spPr>
            <a:xfrm flipV="1">
              <a:off x="3214255" y="4932218"/>
              <a:ext cx="401765" cy="235528"/>
            </a:xfrm>
            <a:prstGeom prst="straightConnector1">
              <a:avLst/>
            </a:prstGeom>
            <a:ln w="63500">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40" name="Straight Arrow Connector 39"/>
            <p:cNvCxnSpPr/>
            <p:nvPr/>
          </p:nvCxnSpPr>
          <p:spPr>
            <a:xfrm flipV="1">
              <a:off x="3574732" y="4932218"/>
              <a:ext cx="401766" cy="235528"/>
            </a:xfrm>
            <a:prstGeom prst="straightConnector1">
              <a:avLst/>
            </a:prstGeom>
            <a:ln w="63500">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41" name="Straight Arrow Connector 40"/>
            <p:cNvCxnSpPr/>
            <p:nvPr/>
          </p:nvCxnSpPr>
          <p:spPr>
            <a:xfrm flipV="1">
              <a:off x="3935210" y="4932218"/>
              <a:ext cx="401765" cy="235528"/>
            </a:xfrm>
            <a:prstGeom prst="straightConnector1">
              <a:avLst/>
            </a:prstGeom>
            <a:ln w="63500">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42" name="Straight Arrow Connector 41"/>
            <p:cNvCxnSpPr/>
            <p:nvPr/>
          </p:nvCxnSpPr>
          <p:spPr>
            <a:xfrm flipV="1">
              <a:off x="4308391" y="4932218"/>
              <a:ext cx="401766" cy="235528"/>
            </a:xfrm>
            <a:prstGeom prst="straightConnector1">
              <a:avLst/>
            </a:prstGeom>
            <a:ln w="63500">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43" name="Straight Arrow Connector 42"/>
            <p:cNvCxnSpPr/>
            <p:nvPr/>
          </p:nvCxnSpPr>
          <p:spPr>
            <a:xfrm flipV="1">
              <a:off x="4751445" y="4932218"/>
              <a:ext cx="401765" cy="235528"/>
            </a:xfrm>
            <a:prstGeom prst="straightConnector1">
              <a:avLst/>
            </a:prstGeom>
            <a:ln w="63500">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44" name="Straight Arrow Connector 43"/>
            <p:cNvCxnSpPr/>
            <p:nvPr/>
          </p:nvCxnSpPr>
          <p:spPr>
            <a:xfrm flipV="1">
              <a:off x="5126214" y="4932218"/>
              <a:ext cx="401765" cy="235528"/>
            </a:xfrm>
            <a:prstGeom prst="straightConnector1">
              <a:avLst/>
            </a:prstGeom>
            <a:ln w="63500">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45" name="Straight Arrow Connector 44"/>
            <p:cNvCxnSpPr/>
            <p:nvPr/>
          </p:nvCxnSpPr>
          <p:spPr>
            <a:xfrm flipV="1">
              <a:off x="5527979" y="4932218"/>
              <a:ext cx="401766" cy="235528"/>
            </a:xfrm>
            <a:prstGeom prst="straightConnector1">
              <a:avLst/>
            </a:prstGeom>
            <a:ln w="63500">
              <a:solidFill>
                <a:schemeClr val="bg1"/>
              </a:solidFill>
              <a:tailEnd type="triangle"/>
            </a:ln>
          </p:spPr>
          <p:style>
            <a:lnRef idx="1">
              <a:schemeClr val="accent1"/>
            </a:lnRef>
            <a:fillRef idx="0">
              <a:schemeClr val="accent1"/>
            </a:fillRef>
            <a:effectRef idx="0">
              <a:schemeClr val="accent1"/>
            </a:effectRef>
            <a:fontRef idx="minor">
              <a:schemeClr val="tx1"/>
            </a:fontRef>
          </p:style>
        </p:cxnSp>
      </p:grpSp>
      <p:grpSp>
        <p:nvGrpSpPr>
          <p:cNvPr id="44051" name="Group 58"/>
          <p:cNvGrpSpPr>
            <a:grpSpLocks/>
          </p:cNvGrpSpPr>
          <p:nvPr/>
        </p:nvGrpSpPr>
        <p:grpSpPr bwMode="auto">
          <a:xfrm>
            <a:off x="4724401" y="4692650"/>
            <a:ext cx="2716213" cy="234950"/>
            <a:chOff x="3214255" y="4932218"/>
            <a:chExt cx="2715490" cy="235528"/>
          </a:xfrm>
        </p:grpSpPr>
        <p:cxnSp>
          <p:nvCxnSpPr>
            <p:cNvPr id="60" name="Straight Arrow Connector 59"/>
            <p:cNvCxnSpPr/>
            <p:nvPr/>
          </p:nvCxnSpPr>
          <p:spPr>
            <a:xfrm flipV="1">
              <a:off x="3214255" y="4932218"/>
              <a:ext cx="401531" cy="235528"/>
            </a:xfrm>
            <a:prstGeom prst="straightConnector1">
              <a:avLst/>
            </a:prstGeom>
            <a:ln w="63500">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61" name="Straight Arrow Connector 60"/>
            <p:cNvCxnSpPr/>
            <p:nvPr/>
          </p:nvCxnSpPr>
          <p:spPr>
            <a:xfrm flipV="1">
              <a:off x="3574522" y="4932218"/>
              <a:ext cx="401530" cy="235528"/>
            </a:xfrm>
            <a:prstGeom prst="straightConnector1">
              <a:avLst/>
            </a:prstGeom>
            <a:ln w="63500">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62" name="Straight Arrow Connector 61"/>
            <p:cNvCxnSpPr/>
            <p:nvPr/>
          </p:nvCxnSpPr>
          <p:spPr>
            <a:xfrm flipV="1">
              <a:off x="3934788" y="4932218"/>
              <a:ext cx="401531" cy="235528"/>
            </a:xfrm>
            <a:prstGeom prst="straightConnector1">
              <a:avLst/>
            </a:prstGeom>
            <a:ln w="63500">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63" name="Straight Arrow Connector 62"/>
            <p:cNvCxnSpPr/>
            <p:nvPr/>
          </p:nvCxnSpPr>
          <p:spPr>
            <a:xfrm flipV="1">
              <a:off x="4309338" y="4932218"/>
              <a:ext cx="401531" cy="235528"/>
            </a:xfrm>
            <a:prstGeom prst="straightConnector1">
              <a:avLst/>
            </a:prstGeom>
            <a:ln w="63500">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64" name="Straight Arrow Connector 63"/>
            <p:cNvCxnSpPr/>
            <p:nvPr/>
          </p:nvCxnSpPr>
          <p:spPr>
            <a:xfrm flipV="1">
              <a:off x="4752134" y="4932218"/>
              <a:ext cx="401530" cy="235528"/>
            </a:xfrm>
            <a:prstGeom prst="straightConnector1">
              <a:avLst/>
            </a:prstGeom>
            <a:ln w="63500">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65" name="Straight Arrow Connector 64"/>
            <p:cNvCxnSpPr/>
            <p:nvPr/>
          </p:nvCxnSpPr>
          <p:spPr>
            <a:xfrm flipV="1">
              <a:off x="5126684" y="4932218"/>
              <a:ext cx="401530" cy="235528"/>
            </a:xfrm>
            <a:prstGeom prst="straightConnector1">
              <a:avLst/>
            </a:prstGeom>
            <a:ln w="63500">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66" name="Straight Arrow Connector 65"/>
            <p:cNvCxnSpPr/>
            <p:nvPr/>
          </p:nvCxnSpPr>
          <p:spPr>
            <a:xfrm flipV="1">
              <a:off x="5528214" y="4932218"/>
              <a:ext cx="401531" cy="235528"/>
            </a:xfrm>
            <a:prstGeom prst="straightConnector1">
              <a:avLst/>
            </a:prstGeom>
            <a:ln w="63500">
              <a:solidFill>
                <a:schemeClr val="bg1"/>
              </a:solidFill>
              <a:tailEnd type="triangle"/>
            </a:ln>
          </p:spPr>
          <p:style>
            <a:lnRef idx="1">
              <a:schemeClr val="accent1"/>
            </a:lnRef>
            <a:fillRef idx="0">
              <a:schemeClr val="accent1"/>
            </a:fillRef>
            <a:effectRef idx="0">
              <a:schemeClr val="accent1"/>
            </a:effectRef>
            <a:fontRef idx="minor">
              <a:schemeClr val="tx1"/>
            </a:fontRef>
          </p:style>
        </p:cxnSp>
      </p:grpSp>
      <p:cxnSp>
        <p:nvCxnSpPr>
          <p:cNvPr id="44052" name="Straight Arrow Connector 70"/>
          <p:cNvCxnSpPr>
            <a:cxnSpLocks noChangeShapeType="1"/>
          </p:cNvCxnSpPr>
          <p:nvPr/>
        </p:nvCxnSpPr>
        <p:spPr bwMode="auto">
          <a:xfrm flipV="1">
            <a:off x="8350250" y="3778250"/>
            <a:ext cx="401638" cy="234950"/>
          </a:xfrm>
          <a:prstGeom prst="straightConnector1">
            <a:avLst/>
          </a:prstGeom>
          <a:noFill/>
          <a:ln w="63500" algn="ctr">
            <a:solidFill>
              <a:schemeClr val="bg1"/>
            </a:solidFill>
            <a:round/>
            <a:headEnd type="triangle" w="med" len="med"/>
            <a:tailEnd/>
          </a:ln>
          <a:extLst>
            <a:ext uri="{909E8E84-426E-40DD-AFC4-6F175D3DCCD1}">
              <a14:hiddenFill xmlns:a14="http://schemas.microsoft.com/office/drawing/2010/main">
                <a:noFill/>
              </a14:hiddenFill>
            </a:ext>
          </a:extLst>
        </p:spPr>
      </p:cxnSp>
      <p:cxnSp>
        <p:nvCxnSpPr>
          <p:cNvPr id="44053" name="Straight Arrow Connector 71"/>
          <p:cNvCxnSpPr>
            <a:cxnSpLocks noChangeShapeType="1"/>
          </p:cNvCxnSpPr>
          <p:nvPr/>
        </p:nvCxnSpPr>
        <p:spPr bwMode="auto">
          <a:xfrm flipV="1">
            <a:off x="7907339" y="3778250"/>
            <a:ext cx="401637" cy="234950"/>
          </a:xfrm>
          <a:prstGeom prst="straightConnector1">
            <a:avLst/>
          </a:prstGeom>
          <a:noFill/>
          <a:ln w="63500" algn="ctr">
            <a:solidFill>
              <a:schemeClr val="bg1"/>
            </a:solidFill>
            <a:round/>
            <a:headEnd type="triangle" w="med" len="med"/>
            <a:tailEnd/>
          </a:ln>
          <a:extLst>
            <a:ext uri="{909E8E84-426E-40DD-AFC4-6F175D3DCCD1}">
              <a14:hiddenFill xmlns:a14="http://schemas.microsoft.com/office/drawing/2010/main">
                <a:noFill/>
              </a14:hiddenFill>
            </a:ext>
          </a:extLst>
        </p:spPr>
      </p:cxnSp>
      <p:cxnSp>
        <p:nvCxnSpPr>
          <p:cNvPr id="44054" name="Straight Arrow Connector 72"/>
          <p:cNvCxnSpPr>
            <a:cxnSpLocks noChangeShapeType="1"/>
          </p:cNvCxnSpPr>
          <p:nvPr/>
        </p:nvCxnSpPr>
        <p:spPr bwMode="auto">
          <a:xfrm flipV="1">
            <a:off x="7532689" y="3778250"/>
            <a:ext cx="401637" cy="234950"/>
          </a:xfrm>
          <a:prstGeom prst="straightConnector1">
            <a:avLst/>
          </a:prstGeom>
          <a:noFill/>
          <a:ln w="63500" algn="ctr">
            <a:solidFill>
              <a:schemeClr val="bg1"/>
            </a:solidFill>
            <a:round/>
            <a:headEnd type="triangle" w="med" len="med"/>
            <a:tailEnd/>
          </a:ln>
          <a:extLst>
            <a:ext uri="{909E8E84-426E-40DD-AFC4-6F175D3DCCD1}">
              <a14:hiddenFill xmlns:a14="http://schemas.microsoft.com/office/drawing/2010/main">
                <a:noFill/>
              </a14:hiddenFill>
            </a:ext>
          </a:extLst>
        </p:spPr>
      </p:cxnSp>
      <p:cxnSp>
        <p:nvCxnSpPr>
          <p:cNvPr id="44055" name="Straight Arrow Connector 73"/>
          <p:cNvCxnSpPr>
            <a:cxnSpLocks noChangeShapeType="1"/>
          </p:cNvCxnSpPr>
          <p:nvPr/>
        </p:nvCxnSpPr>
        <p:spPr bwMode="auto">
          <a:xfrm flipV="1">
            <a:off x="7131050" y="3778250"/>
            <a:ext cx="401638" cy="234950"/>
          </a:xfrm>
          <a:prstGeom prst="straightConnector1">
            <a:avLst/>
          </a:prstGeom>
          <a:noFill/>
          <a:ln w="63500" algn="ctr">
            <a:solidFill>
              <a:schemeClr val="bg1"/>
            </a:solidFill>
            <a:round/>
            <a:headEnd type="triangle" w="med" len="med"/>
            <a:tailEnd/>
          </a:ln>
          <a:extLst>
            <a:ext uri="{909E8E84-426E-40DD-AFC4-6F175D3DCCD1}">
              <a14:hiddenFill xmlns:a14="http://schemas.microsoft.com/office/drawing/2010/main">
                <a:noFill/>
              </a14:hiddenFill>
            </a:ext>
          </a:extLst>
        </p:spPr>
      </p:cxnSp>
      <p:cxnSp>
        <p:nvCxnSpPr>
          <p:cNvPr id="44056" name="Straight Arrow Connector 77"/>
          <p:cNvCxnSpPr>
            <a:cxnSpLocks noChangeShapeType="1"/>
          </p:cNvCxnSpPr>
          <p:nvPr/>
        </p:nvCxnSpPr>
        <p:spPr bwMode="auto">
          <a:xfrm flipV="1">
            <a:off x="8710614" y="3529013"/>
            <a:ext cx="401637" cy="234950"/>
          </a:xfrm>
          <a:prstGeom prst="straightConnector1">
            <a:avLst/>
          </a:prstGeom>
          <a:noFill/>
          <a:ln w="63500" algn="ctr">
            <a:solidFill>
              <a:schemeClr val="bg1"/>
            </a:solidFill>
            <a:round/>
            <a:headEnd type="triangle" w="med" len="med"/>
            <a:tailEnd/>
          </a:ln>
          <a:extLst>
            <a:ext uri="{909E8E84-426E-40DD-AFC4-6F175D3DCCD1}">
              <a14:hiddenFill xmlns:a14="http://schemas.microsoft.com/office/drawing/2010/main">
                <a:noFill/>
              </a14:hiddenFill>
            </a:ext>
          </a:extLst>
        </p:spPr>
      </p:cxnSp>
      <p:cxnSp>
        <p:nvCxnSpPr>
          <p:cNvPr id="44057" name="Straight Arrow Connector 78"/>
          <p:cNvCxnSpPr>
            <a:cxnSpLocks noChangeShapeType="1"/>
          </p:cNvCxnSpPr>
          <p:nvPr/>
        </p:nvCxnSpPr>
        <p:spPr bwMode="auto">
          <a:xfrm flipV="1">
            <a:off x="8335964" y="3529013"/>
            <a:ext cx="401637" cy="234950"/>
          </a:xfrm>
          <a:prstGeom prst="straightConnector1">
            <a:avLst/>
          </a:prstGeom>
          <a:noFill/>
          <a:ln w="63500" algn="ctr">
            <a:solidFill>
              <a:schemeClr val="bg1"/>
            </a:solidFill>
            <a:round/>
            <a:headEnd type="triangle" w="med" len="med"/>
            <a:tailEnd/>
          </a:ln>
          <a:extLst>
            <a:ext uri="{909E8E84-426E-40DD-AFC4-6F175D3DCCD1}">
              <a14:hiddenFill xmlns:a14="http://schemas.microsoft.com/office/drawing/2010/main">
                <a:noFill/>
              </a14:hiddenFill>
            </a:ext>
          </a:extLst>
        </p:spPr>
      </p:cxnSp>
      <p:cxnSp>
        <p:nvCxnSpPr>
          <p:cNvPr id="44058" name="Straight Arrow Connector 79"/>
          <p:cNvCxnSpPr>
            <a:cxnSpLocks noChangeShapeType="1"/>
          </p:cNvCxnSpPr>
          <p:nvPr/>
        </p:nvCxnSpPr>
        <p:spPr bwMode="auto">
          <a:xfrm flipV="1">
            <a:off x="7893050" y="3529013"/>
            <a:ext cx="401638" cy="234950"/>
          </a:xfrm>
          <a:prstGeom prst="straightConnector1">
            <a:avLst/>
          </a:prstGeom>
          <a:noFill/>
          <a:ln w="63500" algn="ctr">
            <a:solidFill>
              <a:schemeClr val="bg1"/>
            </a:solidFill>
            <a:round/>
            <a:headEnd type="triangle" w="med" len="med"/>
            <a:tailEnd/>
          </a:ln>
          <a:extLst>
            <a:ext uri="{909E8E84-426E-40DD-AFC4-6F175D3DCCD1}">
              <a14:hiddenFill xmlns:a14="http://schemas.microsoft.com/office/drawing/2010/main">
                <a:noFill/>
              </a14:hiddenFill>
            </a:ext>
          </a:extLst>
        </p:spPr>
      </p:cxnSp>
      <p:cxnSp>
        <p:nvCxnSpPr>
          <p:cNvPr id="44059" name="Straight Arrow Connector 80"/>
          <p:cNvCxnSpPr>
            <a:cxnSpLocks noChangeShapeType="1"/>
          </p:cNvCxnSpPr>
          <p:nvPr/>
        </p:nvCxnSpPr>
        <p:spPr bwMode="auto">
          <a:xfrm flipV="1">
            <a:off x="7518400" y="3529013"/>
            <a:ext cx="401638" cy="234950"/>
          </a:xfrm>
          <a:prstGeom prst="straightConnector1">
            <a:avLst/>
          </a:prstGeom>
          <a:noFill/>
          <a:ln w="63500" algn="ctr">
            <a:solidFill>
              <a:schemeClr val="bg1"/>
            </a:solidFill>
            <a:round/>
            <a:headEnd type="triangle" w="med" len="med"/>
            <a:tailEnd/>
          </a:ln>
          <a:extLst>
            <a:ext uri="{909E8E84-426E-40DD-AFC4-6F175D3DCCD1}">
              <a14:hiddenFill xmlns:a14="http://schemas.microsoft.com/office/drawing/2010/main">
                <a:noFill/>
              </a14:hiddenFill>
            </a:ext>
          </a:extLst>
        </p:spPr>
      </p:cxnSp>
      <p:cxnSp>
        <p:nvCxnSpPr>
          <p:cNvPr id="44060" name="Straight Arrow Connector 81"/>
          <p:cNvCxnSpPr>
            <a:cxnSpLocks noChangeShapeType="1"/>
          </p:cNvCxnSpPr>
          <p:nvPr/>
        </p:nvCxnSpPr>
        <p:spPr bwMode="auto">
          <a:xfrm flipV="1">
            <a:off x="7116764" y="3529013"/>
            <a:ext cx="401637" cy="234950"/>
          </a:xfrm>
          <a:prstGeom prst="straightConnector1">
            <a:avLst/>
          </a:prstGeom>
          <a:noFill/>
          <a:ln w="63500" algn="ctr">
            <a:solidFill>
              <a:schemeClr val="bg1"/>
            </a:solidFill>
            <a:round/>
            <a:headEnd type="triangle" w="med" len="med"/>
            <a:tailEnd/>
          </a:ln>
          <a:extLst>
            <a:ext uri="{909E8E84-426E-40DD-AFC4-6F175D3DCCD1}">
              <a14:hiddenFill xmlns:a14="http://schemas.microsoft.com/office/drawing/2010/main">
                <a:noFill/>
              </a14:hiddenFill>
            </a:ext>
          </a:extLst>
        </p:spPr>
      </p:cxnSp>
      <p:sp>
        <p:nvSpPr>
          <p:cNvPr id="4" name="TextBox 3"/>
          <p:cNvSpPr txBox="1"/>
          <p:nvPr/>
        </p:nvSpPr>
        <p:spPr>
          <a:xfrm>
            <a:off x="3021014" y="5597526"/>
            <a:ext cx="6607175" cy="860425"/>
          </a:xfrm>
          <a:prstGeom prst="rect">
            <a:avLst/>
          </a:prstGeom>
          <a:solidFill>
            <a:schemeClr val="tx1">
              <a:lumMod val="95000"/>
              <a:alpha val="62000"/>
            </a:schemeClr>
          </a:solidFill>
          <a:ln w="38100" cap="flat">
            <a:solidFill>
              <a:schemeClr val="bg1"/>
            </a:solidFill>
            <a:bevel/>
          </a:ln>
        </p:spPr>
        <p:txBody>
          <a:bodyPr anchor="ctr" anchorCtr="1">
            <a:spAutoFit/>
          </a:bodyPr>
          <a:lstStyle/>
          <a:p>
            <a:pPr algn="l" eaLnBrk="0" hangingPunct="0">
              <a:defRPr/>
            </a:pPr>
            <a:r>
              <a:rPr lang="en-US" sz="2400">
                <a:solidFill>
                  <a:schemeClr val="bg1"/>
                </a:solidFill>
                <a:latin typeface="Times New Roman" pitchFamily="18" charset="0"/>
                <a:cs typeface="Arial" charset="0"/>
              </a:rPr>
              <a:t>Failure is localized at areas of high stress </a:t>
            </a:r>
          </a:p>
          <a:p>
            <a:pPr algn="l" eaLnBrk="0" hangingPunct="0">
              <a:defRPr/>
            </a:pPr>
            <a:r>
              <a:rPr lang="en-US" sz="2400">
                <a:solidFill>
                  <a:schemeClr val="bg1"/>
                </a:solidFill>
                <a:latin typeface="Times New Roman" pitchFamily="18" charset="0"/>
                <a:cs typeface="Arial" charset="0"/>
              </a:rPr>
              <a:t>(maximum moment) or imperfections.</a:t>
            </a:r>
          </a:p>
        </p:txBody>
      </p:sp>
      <p:sp>
        <p:nvSpPr>
          <p:cNvPr id="44062" name="Rectangle 56"/>
          <p:cNvSpPr>
            <a:spLocks noChangeArrowheads="1"/>
          </p:cNvSpPr>
          <p:nvPr/>
        </p:nvSpPr>
        <p:spPr bwMode="auto">
          <a:xfrm>
            <a:off x="6958013" y="3562350"/>
            <a:ext cx="2362200" cy="514350"/>
          </a:xfrm>
          <a:prstGeom prst="rect">
            <a:avLst/>
          </a:prstGeom>
          <a:solidFill>
            <a:srgbClr val="D34817">
              <a:alpha val="50195"/>
            </a:srgbClr>
          </a:solidFill>
          <a:ln w="28575" algn="ctr">
            <a:solidFill>
              <a:srgbClr val="9B320E"/>
            </a:solidFill>
            <a:prstDash val="dash"/>
            <a:miter lim="800000"/>
            <a:headEnd/>
            <a:tailEnd/>
          </a:ln>
        </p:spPr>
        <p:txBody>
          <a:bodyPr wrap="none" anchor="ct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eaLnBrk="1" hangingPunct="1"/>
            <a:endParaRPr lang="en-US" altLang="en-US"/>
          </a:p>
        </p:txBody>
      </p:sp>
      <p:sp>
        <p:nvSpPr>
          <p:cNvPr id="44063" name="Freeform 45"/>
          <p:cNvSpPr>
            <a:spLocks/>
          </p:cNvSpPr>
          <p:nvPr/>
        </p:nvSpPr>
        <p:spPr bwMode="auto">
          <a:xfrm>
            <a:off x="7427914" y="3559175"/>
            <a:ext cx="1920875" cy="1568450"/>
          </a:xfrm>
          <a:custGeom>
            <a:avLst/>
            <a:gdLst>
              <a:gd name="T0" fmla="*/ 0 w 1210"/>
              <a:gd name="T1" fmla="*/ 1653222500 h 988"/>
              <a:gd name="T2" fmla="*/ 0 w 1210"/>
              <a:gd name="T3" fmla="*/ 2147483647 h 988"/>
              <a:gd name="T4" fmla="*/ 226814063 w 1210"/>
              <a:gd name="T5" fmla="*/ 2147483647 h 988"/>
              <a:gd name="T6" fmla="*/ 453628125 w 1210"/>
              <a:gd name="T7" fmla="*/ 2147483647 h 988"/>
              <a:gd name="T8" fmla="*/ 670361563 w 1210"/>
              <a:gd name="T9" fmla="*/ 2147483647 h 988"/>
              <a:gd name="T10" fmla="*/ 836691875 w 1210"/>
              <a:gd name="T11" fmla="*/ 2132052188 h 988"/>
              <a:gd name="T12" fmla="*/ 977820625 w 1210"/>
              <a:gd name="T13" fmla="*/ 2016125000 h 988"/>
              <a:gd name="T14" fmla="*/ 1108868750 w 1210"/>
              <a:gd name="T15" fmla="*/ 1794351250 h 988"/>
              <a:gd name="T16" fmla="*/ 1219755625 w 1210"/>
              <a:gd name="T17" fmla="*/ 1517134063 h 988"/>
              <a:gd name="T18" fmla="*/ 1335682813 w 1210"/>
              <a:gd name="T19" fmla="*/ 1300400625 h 988"/>
              <a:gd name="T20" fmla="*/ 1476811563 w 1210"/>
              <a:gd name="T21" fmla="*/ 1169352500 h 988"/>
              <a:gd name="T22" fmla="*/ 1612900000 w 1210"/>
              <a:gd name="T23" fmla="*/ 1088707500 h 988"/>
              <a:gd name="T24" fmla="*/ 1839714063 w 1210"/>
              <a:gd name="T25" fmla="*/ 1053425313 h 988"/>
              <a:gd name="T26" fmla="*/ 2026205625 w 1210"/>
              <a:gd name="T27" fmla="*/ 1063505938 h 988"/>
              <a:gd name="T28" fmla="*/ 2147483647 w 1210"/>
              <a:gd name="T29" fmla="*/ 1108868750 h 988"/>
              <a:gd name="T30" fmla="*/ 2147483647 w 1210"/>
              <a:gd name="T31" fmla="*/ 1149191250 h 988"/>
              <a:gd name="T32" fmla="*/ 2147483647 w 1210"/>
              <a:gd name="T33" fmla="*/ 1164312188 h 988"/>
              <a:gd name="T34" fmla="*/ 2147483647 w 1210"/>
              <a:gd name="T35" fmla="*/ 1098788125 h 988"/>
              <a:gd name="T36" fmla="*/ 2147483647 w 1210"/>
              <a:gd name="T37" fmla="*/ 796369375 h 988"/>
              <a:gd name="T38" fmla="*/ 2147483647 w 1210"/>
              <a:gd name="T39" fmla="*/ 0 h 988"/>
              <a:gd name="T40" fmla="*/ 2147483647 w 1210"/>
              <a:gd name="T41" fmla="*/ 126007813 h 988"/>
              <a:gd name="T42" fmla="*/ 2147483647 w 1210"/>
              <a:gd name="T43" fmla="*/ 257055938 h 988"/>
              <a:gd name="T44" fmla="*/ 2147483647 w 1210"/>
              <a:gd name="T45" fmla="*/ 342741250 h 988"/>
              <a:gd name="T46" fmla="*/ 2147483647 w 1210"/>
              <a:gd name="T47" fmla="*/ 372983125 h 988"/>
              <a:gd name="T48" fmla="*/ 2147483647 w 1210"/>
              <a:gd name="T49" fmla="*/ 372983125 h 988"/>
              <a:gd name="T50" fmla="*/ 2147483647 w 1210"/>
              <a:gd name="T51" fmla="*/ 352821875 h 988"/>
              <a:gd name="T52" fmla="*/ 2147483647 w 1210"/>
              <a:gd name="T53" fmla="*/ 322580000 h 988"/>
              <a:gd name="T54" fmla="*/ 2036286250 w 1210"/>
              <a:gd name="T55" fmla="*/ 282257500 h 988"/>
              <a:gd name="T56" fmla="*/ 1905238125 w 1210"/>
              <a:gd name="T57" fmla="*/ 272176875 h 988"/>
              <a:gd name="T58" fmla="*/ 1764109375 w 1210"/>
              <a:gd name="T59" fmla="*/ 277217188 h 988"/>
              <a:gd name="T60" fmla="*/ 1633061250 w 1210"/>
              <a:gd name="T61" fmla="*/ 297378438 h 988"/>
              <a:gd name="T62" fmla="*/ 1527214688 w 1210"/>
              <a:gd name="T63" fmla="*/ 347781563 h 988"/>
              <a:gd name="T64" fmla="*/ 1376005313 w 1210"/>
              <a:gd name="T65" fmla="*/ 458668438 h 988"/>
              <a:gd name="T66" fmla="*/ 1280239375 w 1210"/>
              <a:gd name="T67" fmla="*/ 589716563 h 988"/>
              <a:gd name="T68" fmla="*/ 1179433125 w 1210"/>
              <a:gd name="T69" fmla="*/ 781248438 h 988"/>
              <a:gd name="T70" fmla="*/ 1093747813 w 1210"/>
              <a:gd name="T71" fmla="*/ 992941563 h 988"/>
              <a:gd name="T72" fmla="*/ 1018143125 w 1210"/>
              <a:gd name="T73" fmla="*/ 1123989688 h 988"/>
              <a:gd name="T74" fmla="*/ 907256250 w 1210"/>
              <a:gd name="T75" fmla="*/ 1255037813 h 988"/>
              <a:gd name="T76" fmla="*/ 735885625 w 1210"/>
              <a:gd name="T77" fmla="*/ 1345763438 h 988"/>
              <a:gd name="T78" fmla="*/ 519152188 w 1210"/>
              <a:gd name="T79" fmla="*/ 1451610000 h 988"/>
              <a:gd name="T80" fmla="*/ 0 w 1210"/>
              <a:gd name="T81" fmla="*/ 1653222500 h 988"/>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1210"/>
              <a:gd name="T124" fmla="*/ 0 h 988"/>
              <a:gd name="T125" fmla="*/ 1210 w 1210"/>
              <a:gd name="T126" fmla="*/ 988 h 988"/>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1210" h="988">
                <a:moveTo>
                  <a:pt x="0" y="656"/>
                </a:moveTo>
                <a:lnTo>
                  <a:pt x="0" y="988"/>
                </a:lnTo>
                <a:lnTo>
                  <a:pt x="90" y="956"/>
                </a:lnTo>
                <a:lnTo>
                  <a:pt x="180" y="916"/>
                </a:lnTo>
                <a:lnTo>
                  <a:pt x="266" y="880"/>
                </a:lnTo>
                <a:lnTo>
                  <a:pt x="332" y="846"/>
                </a:lnTo>
                <a:lnTo>
                  <a:pt x="388" y="800"/>
                </a:lnTo>
                <a:lnTo>
                  <a:pt x="440" y="712"/>
                </a:lnTo>
                <a:lnTo>
                  <a:pt x="484" y="602"/>
                </a:lnTo>
                <a:lnTo>
                  <a:pt x="530" y="516"/>
                </a:lnTo>
                <a:lnTo>
                  <a:pt x="586" y="464"/>
                </a:lnTo>
                <a:lnTo>
                  <a:pt x="640" y="432"/>
                </a:lnTo>
                <a:lnTo>
                  <a:pt x="730" y="418"/>
                </a:lnTo>
                <a:lnTo>
                  <a:pt x="804" y="422"/>
                </a:lnTo>
                <a:lnTo>
                  <a:pt x="874" y="440"/>
                </a:lnTo>
                <a:lnTo>
                  <a:pt x="926" y="456"/>
                </a:lnTo>
                <a:lnTo>
                  <a:pt x="986" y="462"/>
                </a:lnTo>
                <a:lnTo>
                  <a:pt x="1050" y="436"/>
                </a:lnTo>
                <a:lnTo>
                  <a:pt x="1210" y="316"/>
                </a:lnTo>
                <a:lnTo>
                  <a:pt x="1210" y="0"/>
                </a:lnTo>
                <a:lnTo>
                  <a:pt x="1148" y="50"/>
                </a:lnTo>
                <a:lnTo>
                  <a:pt x="1080" y="102"/>
                </a:lnTo>
                <a:lnTo>
                  <a:pt x="1020" y="136"/>
                </a:lnTo>
                <a:lnTo>
                  <a:pt x="974" y="148"/>
                </a:lnTo>
                <a:lnTo>
                  <a:pt x="934" y="148"/>
                </a:lnTo>
                <a:lnTo>
                  <a:pt x="902" y="140"/>
                </a:lnTo>
                <a:lnTo>
                  <a:pt x="854" y="128"/>
                </a:lnTo>
                <a:lnTo>
                  <a:pt x="808" y="112"/>
                </a:lnTo>
                <a:lnTo>
                  <a:pt x="756" y="108"/>
                </a:lnTo>
                <a:lnTo>
                  <a:pt x="700" y="110"/>
                </a:lnTo>
                <a:lnTo>
                  <a:pt x="648" y="118"/>
                </a:lnTo>
                <a:lnTo>
                  <a:pt x="606" y="138"/>
                </a:lnTo>
                <a:lnTo>
                  <a:pt x="546" y="182"/>
                </a:lnTo>
                <a:lnTo>
                  <a:pt x="508" y="234"/>
                </a:lnTo>
                <a:lnTo>
                  <a:pt x="468" y="310"/>
                </a:lnTo>
                <a:lnTo>
                  <a:pt x="434" y="394"/>
                </a:lnTo>
                <a:lnTo>
                  <a:pt x="404" y="446"/>
                </a:lnTo>
                <a:lnTo>
                  <a:pt x="360" y="498"/>
                </a:lnTo>
                <a:lnTo>
                  <a:pt x="292" y="534"/>
                </a:lnTo>
                <a:lnTo>
                  <a:pt x="206" y="576"/>
                </a:lnTo>
                <a:lnTo>
                  <a:pt x="0" y="656"/>
                </a:lnTo>
                <a:close/>
              </a:path>
            </a:pathLst>
          </a:custGeom>
          <a:solidFill>
            <a:schemeClr val="accent1"/>
          </a:solidFill>
          <a:ln>
            <a:noFill/>
          </a:ln>
          <a:extLst>
            <a:ext uri="{91240B29-F687-4F45-9708-019B960494DF}">
              <a14:hiddenLine xmlns:a14="http://schemas.microsoft.com/office/drawing/2010/main" w="38100" cmpd="sng">
                <a:solidFill>
                  <a:srgbClr val="000000"/>
                </a:solidFill>
                <a:round/>
                <a:headEnd/>
                <a:tailEnd/>
              </a14:hiddenLine>
            </a:ext>
          </a:extLst>
        </p:spPr>
        <p:txBody>
          <a:bodyPr/>
          <a:lstStyle/>
          <a:p>
            <a:endParaRPr lang="en-US"/>
          </a:p>
        </p:txBody>
      </p:sp>
      <p:sp>
        <p:nvSpPr>
          <p:cNvPr id="44064" name="Freeform 46"/>
          <p:cNvSpPr>
            <a:spLocks/>
          </p:cNvSpPr>
          <p:nvPr/>
        </p:nvSpPr>
        <p:spPr bwMode="auto">
          <a:xfrm>
            <a:off x="7415214" y="4041776"/>
            <a:ext cx="1927225" cy="1069975"/>
          </a:xfrm>
          <a:custGeom>
            <a:avLst/>
            <a:gdLst>
              <a:gd name="T0" fmla="*/ 0 w 1200"/>
              <a:gd name="T1" fmla="*/ 1703640626 h 672"/>
              <a:gd name="T2" fmla="*/ 417846470 w 1200"/>
              <a:gd name="T3" fmla="*/ 1536318509 h 672"/>
              <a:gd name="T4" fmla="*/ 750577049 w 1200"/>
              <a:gd name="T5" fmla="*/ 1391812971 h 672"/>
              <a:gd name="T6" fmla="*/ 1044616979 w 1200"/>
              <a:gd name="T7" fmla="*/ 1148436649 h 672"/>
              <a:gd name="T8" fmla="*/ 1330920707 w 1200"/>
              <a:gd name="T9" fmla="*/ 562810034 h 672"/>
              <a:gd name="T10" fmla="*/ 1648174062 w 1200"/>
              <a:gd name="T11" fmla="*/ 304221597 h 672"/>
              <a:gd name="T12" fmla="*/ 2050546522 w 1200"/>
              <a:gd name="T13" fmla="*/ 273798960 h 672"/>
              <a:gd name="T14" fmla="*/ 2147483647 w 1200"/>
              <a:gd name="T15" fmla="*/ 365065280 h 672"/>
              <a:gd name="T16" fmla="*/ 2147483647 w 1200"/>
              <a:gd name="T17" fmla="*/ 304221597 h 672"/>
              <a:gd name="T18" fmla="*/ 2147483647 w 1200"/>
              <a:gd name="T19" fmla="*/ 0 h 67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200"/>
              <a:gd name="T31" fmla="*/ 0 h 672"/>
              <a:gd name="T32" fmla="*/ 1200 w 1200"/>
              <a:gd name="T33" fmla="*/ 672 h 67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200" h="672">
                <a:moveTo>
                  <a:pt x="0" y="672"/>
                </a:moveTo>
                <a:cubicBezTo>
                  <a:pt x="56" y="649"/>
                  <a:pt x="113" y="627"/>
                  <a:pt x="162" y="606"/>
                </a:cubicBezTo>
                <a:cubicBezTo>
                  <a:pt x="211" y="585"/>
                  <a:pt x="251" y="574"/>
                  <a:pt x="291" y="549"/>
                </a:cubicBezTo>
                <a:cubicBezTo>
                  <a:pt x="331" y="524"/>
                  <a:pt x="368" y="507"/>
                  <a:pt x="405" y="453"/>
                </a:cubicBezTo>
                <a:cubicBezTo>
                  <a:pt x="442" y="399"/>
                  <a:pt x="477" y="278"/>
                  <a:pt x="516" y="222"/>
                </a:cubicBezTo>
                <a:cubicBezTo>
                  <a:pt x="555" y="166"/>
                  <a:pt x="593" y="139"/>
                  <a:pt x="639" y="120"/>
                </a:cubicBezTo>
                <a:cubicBezTo>
                  <a:pt x="685" y="101"/>
                  <a:pt x="746" y="104"/>
                  <a:pt x="795" y="108"/>
                </a:cubicBezTo>
                <a:cubicBezTo>
                  <a:pt x="844" y="112"/>
                  <a:pt x="895" y="142"/>
                  <a:pt x="936" y="144"/>
                </a:cubicBezTo>
                <a:cubicBezTo>
                  <a:pt x="977" y="146"/>
                  <a:pt x="997" y="144"/>
                  <a:pt x="1041" y="120"/>
                </a:cubicBezTo>
                <a:cubicBezTo>
                  <a:pt x="1085" y="96"/>
                  <a:pt x="1175" y="20"/>
                  <a:pt x="1200" y="0"/>
                </a:cubicBezTo>
              </a:path>
            </a:pathLst>
          </a:custGeom>
          <a:noFill/>
          <a:ln w="38100" cmpd="sng">
            <a:solidFill>
              <a:schemeClr val="bg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44065" name="Line 47"/>
          <p:cNvSpPr>
            <a:spLocks noChangeShapeType="1"/>
          </p:cNvSpPr>
          <p:nvPr/>
        </p:nvSpPr>
        <p:spPr bwMode="auto">
          <a:xfrm flipV="1">
            <a:off x="9334500" y="3548063"/>
            <a:ext cx="0" cy="506412"/>
          </a:xfrm>
          <a:prstGeom prst="line">
            <a:avLst/>
          </a:prstGeom>
          <a:noFill/>
          <a:ln w="3810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4066" name="Freeform 48"/>
          <p:cNvSpPr>
            <a:spLocks/>
          </p:cNvSpPr>
          <p:nvPr/>
        </p:nvSpPr>
        <p:spPr bwMode="auto">
          <a:xfrm>
            <a:off x="7421564" y="3567114"/>
            <a:ext cx="1906587" cy="1031875"/>
          </a:xfrm>
          <a:custGeom>
            <a:avLst/>
            <a:gdLst>
              <a:gd name="T0" fmla="*/ 0 w 1200"/>
              <a:gd name="T1" fmla="*/ 1584473238 h 672"/>
              <a:gd name="T2" fmla="*/ 408945434 w 1200"/>
              <a:gd name="T3" fmla="*/ 1428855125 h 672"/>
              <a:gd name="T4" fmla="*/ 734587316 w 1200"/>
              <a:gd name="T5" fmla="*/ 1294458012 h 672"/>
              <a:gd name="T6" fmla="*/ 1022364381 w 1200"/>
              <a:gd name="T7" fmla="*/ 1068104254 h 672"/>
              <a:gd name="T8" fmla="*/ 1302567528 w 1200"/>
              <a:gd name="T9" fmla="*/ 523441627 h 672"/>
              <a:gd name="T10" fmla="*/ 1613064754 w 1200"/>
              <a:gd name="T11" fmla="*/ 282941046 h 672"/>
              <a:gd name="T12" fmla="*/ 2006863943 w 1200"/>
              <a:gd name="T13" fmla="*/ 254647402 h 672"/>
              <a:gd name="T14" fmla="*/ 2147483647 w 1200"/>
              <a:gd name="T15" fmla="*/ 339529870 h 672"/>
              <a:gd name="T16" fmla="*/ 2147483647 w 1200"/>
              <a:gd name="T17" fmla="*/ 282941046 h 672"/>
              <a:gd name="T18" fmla="*/ 2147483647 w 1200"/>
              <a:gd name="T19" fmla="*/ 0 h 67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200"/>
              <a:gd name="T31" fmla="*/ 0 h 672"/>
              <a:gd name="T32" fmla="*/ 1200 w 1200"/>
              <a:gd name="T33" fmla="*/ 672 h 67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200" h="672">
                <a:moveTo>
                  <a:pt x="0" y="672"/>
                </a:moveTo>
                <a:cubicBezTo>
                  <a:pt x="56" y="649"/>
                  <a:pt x="113" y="627"/>
                  <a:pt x="162" y="606"/>
                </a:cubicBezTo>
                <a:cubicBezTo>
                  <a:pt x="211" y="585"/>
                  <a:pt x="251" y="574"/>
                  <a:pt x="291" y="549"/>
                </a:cubicBezTo>
                <a:cubicBezTo>
                  <a:pt x="331" y="524"/>
                  <a:pt x="368" y="507"/>
                  <a:pt x="405" y="453"/>
                </a:cubicBezTo>
                <a:cubicBezTo>
                  <a:pt x="442" y="399"/>
                  <a:pt x="477" y="278"/>
                  <a:pt x="516" y="222"/>
                </a:cubicBezTo>
                <a:cubicBezTo>
                  <a:pt x="555" y="166"/>
                  <a:pt x="593" y="139"/>
                  <a:pt x="639" y="120"/>
                </a:cubicBezTo>
                <a:cubicBezTo>
                  <a:pt x="685" y="101"/>
                  <a:pt x="746" y="104"/>
                  <a:pt x="795" y="108"/>
                </a:cubicBezTo>
                <a:cubicBezTo>
                  <a:pt x="844" y="112"/>
                  <a:pt x="895" y="142"/>
                  <a:pt x="936" y="144"/>
                </a:cubicBezTo>
                <a:cubicBezTo>
                  <a:pt x="977" y="146"/>
                  <a:pt x="997" y="144"/>
                  <a:pt x="1041" y="120"/>
                </a:cubicBezTo>
                <a:cubicBezTo>
                  <a:pt x="1085" y="96"/>
                  <a:pt x="1175" y="20"/>
                  <a:pt x="1200" y="0"/>
                </a:cubicBezTo>
              </a:path>
            </a:pathLst>
          </a:custGeom>
          <a:noFill/>
          <a:ln w="38100" cmpd="sng">
            <a:solidFill>
              <a:schemeClr val="bg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44067" name="Line 49"/>
          <p:cNvSpPr>
            <a:spLocks noChangeShapeType="1"/>
          </p:cNvSpPr>
          <p:nvPr/>
        </p:nvSpPr>
        <p:spPr bwMode="auto">
          <a:xfrm flipV="1">
            <a:off x="7426325" y="4587876"/>
            <a:ext cx="0" cy="530225"/>
          </a:xfrm>
          <a:prstGeom prst="line">
            <a:avLst/>
          </a:prstGeom>
          <a:noFill/>
          <a:ln w="3810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cxnSp>
        <p:nvCxnSpPr>
          <p:cNvPr id="68" name="Straight Arrow Connector 67"/>
          <p:cNvCxnSpPr/>
          <p:nvPr/>
        </p:nvCxnSpPr>
        <p:spPr>
          <a:xfrm flipV="1">
            <a:off x="9324975" y="3773488"/>
            <a:ext cx="401638" cy="234950"/>
          </a:xfrm>
          <a:prstGeom prst="straightConnector1">
            <a:avLst/>
          </a:prstGeom>
          <a:ln w="63500">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76" name="Straight Arrow Connector 75"/>
          <p:cNvCxnSpPr/>
          <p:nvPr/>
        </p:nvCxnSpPr>
        <p:spPr>
          <a:xfrm flipV="1">
            <a:off x="9340850" y="3476625"/>
            <a:ext cx="401638" cy="234950"/>
          </a:xfrm>
          <a:prstGeom prst="straightConnector1">
            <a:avLst/>
          </a:prstGeom>
          <a:ln w="63500">
            <a:solidFill>
              <a:schemeClr val="bg1"/>
            </a:solidFill>
            <a:tailEnd type="triangle"/>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Rectangle 20"/>
          <p:cNvSpPr/>
          <p:nvPr/>
        </p:nvSpPr>
        <p:spPr bwMode="auto">
          <a:xfrm>
            <a:off x="5505450" y="1635126"/>
            <a:ext cx="4192588" cy="4932363"/>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eaLnBrk="0" hangingPunct="0">
              <a:defRPr/>
            </a:pPr>
            <a:endParaRPr lang="en-US" sz="2400"/>
          </a:p>
        </p:txBody>
      </p:sp>
      <p:sp>
        <p:nvSpPr>
          <p:cNvPr id="29" name="TextBox 28"/>
          <p:cNvSpPr txBox="1"/>
          <p:nvPr/>
        </p:nvSpPr>
        <p:spPr>
          <a:xfrm>
            <a:off x="2028825" y="636588"/>
            <a:ext cx="8140700" cy="984250"/>
          </a:xfrm>
          <a:prstGeom prst="rect">
            <a:avLst/>
          </a:prstGeom>
          <a:solidFill>
            <a:schemeClr val="tx1">
              <a:lumMod val="95000"/>
              <a:alpha val="62000"/>
            </a:schemeClr>
          </a:solidFill>
          <a:ln w="38100" cap="flat">
            <a:solidFill>
              <a:schemeClr val="bg1"/>
            </a:solidFill>
            <a:bevel/>
          </a:ln>
        </p:spPr>
        <p:txBody>
          <a:bodyPr anchor="ctr" anchorCtr="1"/>
          <a:lstStyle/>
          <a:p>
            <a:pPr algn="l" eaLnBrk="0" hangingPunct="0">
              <a:defRPr/>
            </a:pPr>
            <a:r>
              <a:rPr lang="en-US" sz="2800" b="1" dirty="0">
                <a:solidFill>
                  <a:schemeClr val="bg1"/>
                </a:solidFill>
                <a:latin typeface="Times New Roman" pitchFamily="18" charset="0"/>
                <a:cs typeface="+mn-cs"/>
              </a:rPr>
              <a:t>Local Buckling is related to Plate Buckling</a:t>
            </a:r>
          </a:p>
        </p:txBody>
      </p:sp>
      <p:sp>
        <p:nvSpPr>
          <p:cNvPr id="4" name="TextBox 3"/>
          <p:cNvSpPr txBox="1"/>
          <p:nvPr/>
        </p:nvSpPr>
        <p:spPr>
          <a:xfrm>
            <a:off x="2033589" y="3482976"/>
            <a:ext cx="3487737" cy="1590675"/>
          </a:xfrm>
          <a:prstGeom prst="rect">
            <a:avLst/>
          </a:prstGeom>
          <a:solidFill>
            <a:schemeClr val="tx1">
              <a:lumMod val="95000"/>
              <a:alpha val="62000"/>
            </a:schemeClr>
          </a:solidFill>
          <a:ln w="38100" cap="flat">
            <a:solidFill>
              <a:schemeClr val="bg1"/>
            </a:solidFill>
            <a:bevel/>
          </a:ln>
        </p:spPr>
        <p:txBody>
          <a:bodyPr anchor="ctr" anchorCtr="1">
            <a:spAutoFit/>
          </a:bodyPr>
          <a:lstStyle/>
          <a:p>
            <a:pPr algn="l" eaLnBrk="0" hangingPunct="0">
              <a:defRPr/>
            </a:pPr>
            <a:r>
              <a:rPr lang="en-US" sz="2400">
                <a:solidFill>
                  <a:schemeClr val="bg1"/>
                </a:solidFill>
                <a:latin typeface="Times New Roman" pitchFamily="18" charset="0"/>
                <a:cs typeface="Arial" charset="0"/>
              </a:rPr>
              <a:t>Failure is localized at areas of high stress </a:t>
            </a:r>
          </a:p>
          <a:p>
            <a:pPr algn="l" eaLnBrk="0" hangingPunct="0">
              <a:defRPr/>
            </a:pPr>
            <a:r>
              <a:rPr lang="en-US" sz="2400">
                <a:solidFill>
                  <a:schemeClr val="bg1"/>
                </a:solidFill>
                <a:latin typeface="Times New Roman" pitchFamily="18" charset="0"/>
                <a:cs typeface="Arial" charset="0"/>
              </a:rPr>
              <a:t>(maximum moment) or imperfections.</a:t>
            </a:r>
          </a:p>
        </p:txBody>
      </p:sp>
      <p:sp>
        <p:nvSpPr>
          <p:cNvPr id="120" name="TextBox 119"/>
          <p:cNvSpPr txBox="1"/>
          <p:nvPr/>
        </p:nvSpPr>
        <p:spPr>
          <a:xfrm>
            <a:off x="2022476" y="2156768"/>
            <a:ext cx="4835525" cy="461665"/>
          </a:xfrm>
          <a:prstGeom prst="rect">
            <a:avLst/>
          </a:prstGeom>
          <a:solidFill>
            <a:schemeClr val="tx1">
              <a:lumMod val="95000"/>
            </a:schemeClr>
          </a:solidFill>
          <a:ln w="38100" cap="flat">
            <a:solidFill>
              <a:schemeClr val="bg1"/>
            </a:solidFill>
            <a:bevel/>
          </a:ln>
        </p:spPr>
        <p:txBody>
          <a:bodyPr anchor="ctr" anchorCtr="1">
            <a:spAutoFit/>
          </a:bodyPr>
          <a:lstStyle/>
          <a:p>
            <a:pPr algn="l" eaLnBrk="0" hangingPunct="0">
              <a:defRPr/>
            </a:pPr>
            <a:r>
              <a:rPr lang="en-US" sz="2400">
                <a:solidFill>
                  <a:schemeClr val="bg1"/>
                </a:solidFill>
                <a:latin typeface="Times New Roman" pitchFamily="18" charset="0"/>
                <a:cs typeface="Arial" charset="0"/>
              </a:rPr>
              <a:t>Web is restrained by the flanges.</a:t>
            </a:r>
          </a:p>
        </p:txBody>
      </p:sp>
      <p:sp>
        <p:nvSpPr>
          <p:cNvPr id="79" name="Slide Number Placeholder 78"/>
          <p:cNvSpPr>
            <a:spLocks noGrp="1"/>
          </p:cNvSpPr>
          <p:nvPr>
            <p:ph type="sldNum" sz="quarter" idx="11"/>
          </p:nvPr>
        </p:nvSpPr>
        <p:spPr/>
        <p:txBody>
          <a:bodyP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eaLnBrk="1" hangingPunct="1"/>
            <a:fld id="{17526687-3562-4AF8-B033-A34E311033BE}" type="slidenum">
              <a:rPr lang="en-US" altLang="en-US" sz="1200">
                <a:solidFill>
                  <a:srgbClr val="BCBCBC"/>
                </a:solidFill>
                <a:latin typeface="Times New Roman" panose="02020603050405020304" pitchFamily="18" charset="0"/>
              </a:rPr>
              <a:pPr eaLnBrk="1" hangingPunct="1"/>
              <a:t>41</a:t>
            </a:fld>
            <a:endParaRPr lang="en-US" altLang="en-US" sz="1200">
              <a:solidFill>
                <a:srgbClr val="BCBCBC"/>
              </a:solidFill>
              <a:latin typeface="Times New Roman" panose="02020603050405020304" pitchFamily="18" charset="0"/>
            </a:endParaRPr>
          </a:p>
        </p:txBody>
      </p:sp>
      <p:sp>
        <p:nvSpPr>
          <p:cNvPr id="80" name="Footer Placeholder 79"/>
          <p:cNvSpPr>
            <a:spLocks noGrp="1"/>
          </p:cNvSpPr>
          <p:nvPr>
            <p:ph type="ftr" sz="quarter" idx="10"/>
          </p:nvPr>
        </p:nvSpPr>
        <p:spPr/>
        <p:txBody>
          <a:bodyPr/>
          <a:lstStyle/>
          <a:p>
            <a:pPr>
              <a:defRPr/>
            </a:pPr>
            <a:r>
              <a:rPr lang="en-US"/>
              <a:t>Compression Theory</a:t>
            </a:r>
          </a:p>
        </p:txBody>
      </p:sp>
      <p:sp>
        <p:nvSpPr>
          <p:cNvPr id="91" name="Rectangle 90"/>
          <p:cNvSpPr/>
          <p:nvPr/>
        </p:nvSpPr>
        <p:spPr bwMode="auto">
          <a:xfrm>
            <a:off x="6924675" y="3000376"/>
            <a:ext cx="668338" cy="29686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eaLnBrk="0" hangingPunct="0">
              <a:defRPr/>
            </a:pPr>
            <a:endParaRPr lang="en-US" sz="2400"/>
          </a:p>
        </p:txBody>
      </p:sp>
      <p:sp>
        <p:nvSpPr>
          <p:cNvPr id="2" name="Rectangle 90"/>
          <p:cNvSpPr/>
          <p:nvPr/>
        </p:nvSpPr>
        <p:spPr bwMode="auto">
          <a:xfrm>
            <a:off x="7777164" y="2998788"/>
            <a:ext cx="668337" cy="29686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eaLnBrk="0" hangingPunct="0">
              <a:defRPr/>
            </a:pPr>
            <a:endParaRPr lang="en-US" sz="2400"/>
          </a:p>
        </p:txBody>
      </p:sp>
      <p:sp>
        <p:nvSpPr>
          <p:cNvPr id="45066" name="Line 90"/>
          <p:cNvSpPr>
            <a:spLocks noChangeShapeType="1"/>
          </p:cNvSpPr>
          <p:nvPr/>
        </p:nvSpPr>
        <p:spPr bwMode="auto">
          <a:xfrm flipV="1">
            <a:off x="7586663" y="5143501"/>
            <a:ext cx="1014412" cy="881063"/>
          </a:xfrm>
          <a:prstGeom prst="line">
            <a:avLst/>
          </a:prstGeom>
          <a:noFill/>
          <a:ln w="28575">
            <a:solidFill>
              <a:schemeClr val="bg1"/>
            </a:solidFill>
            <a:prstDash val="dash"/>
            <a:round/>
            <a:headEnd/>
            <a:tailEnd/>
          </a:ln>
          <a:extLst>
            <a:ext uri="{909E8E84-426E-40DD-AFC4-6F175D3DCCD1}">
              <a14:hiddenFill xmlns:a14="http://schemas.microsoft.com/office/drawing/2010/main">
                <a:noFill/>
              </a14:hiddenFill>
            </a:ext>
          </a:extLst>
        </p:spPr>
        <p:txBody>
          <a:bodyPr rot="10800000" wrap="none"/>
          <a:lstStyle/>
          <a:p>
            <a:endParaRPr lang="en-US"/>
          </a:p>
        </p:txBody>
      </p:sp>
      <p:sp>
        <p:nvSpPr>
          <p:cNvPr id="45067" name="Line 91"/>
          <p:cNvSpPr>
            <a:spLocks noChangeShapeType="1"/>
          </p:cNvSpPr>
          <p:nvPr/>
        </p:nvSpPr>
        <p:spPr bwMode="auto">
          <a:xfrm flipV="1">
            <a:off x="7772401" y="5143500"/>
            <a:ext cx="976313" cy="871538"/>
          </a:xfrm>
          <a:prstGeom prst="line">
            <a:avLst/>
          </a:prstGeom>
          <a:noFill/>
          <a:ln w="28575">
            <a:solidFill>
              <a:schemeClr val="bg1"/>
            </a:solidFill>
            <a:prstDash val="dash"/>
            <a:round/>
            <a:headEnd/>
            <a:tailEnd/>
          </a:ln>
          <a:extLst>
            <a:ext uri="{909E8E84-426E-40DD-AFC4-6F175D3DCCD1}">
              <a14:hiddenFill xmlns:a14="http://schemas.microsoft.com/office/drawing/2010/main">
                <a:noFill/>
              </a14:hiddenFill>
            </a:ext>
          </a:extLst>
        </p:spPr>
        <p:txBody>
          <a:bodyPr rot="10800000" wrap="none"/>
          <a:lstStyle/>
          <a:p>
            <a:endParaRPr lang="en-US"/>
          </a:p>
        </p:txBody>
      </p:sp>
      <p:sp>
        <p:nvSpPr>
          <p:cNvPr id="3" name="Rectangle 90"/>
          <p:cNvSpPr/>
          <p:nvPr/>
        </p:nvSpPr>
        <p:spPr bwMode="auto">
          <a:xfrm>
            <a:off x="6919914" y="5734051"/>
            <a:ext cx="668337" cy="29686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eaLnBrk="0" hangingPunct="0">
              <a:defRPr/>
            </a:pPr>
            <a:endParaRPr lang="en-US" sz="2400"/>
          </a:p>
        </p:txBody>
      </p:sp>
      <p:sp>
        <p:nvSpPr>
          <p:cNvPr id="22" name="Rectangle 21"/>
          <p:cNvSpPr/>
          <p:nvPr/>
        </p:nvSpPr>
        <p:spPr bwMode="auto">
          <a:xfrm>
            <a:off x="7591425" y="2998789"/>
            <a:ext cx="177800" cy="303212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eaLnBrk="0" hangingPunct="0">
              <a:defRPr/>
            </a:pPr>
            <a:endParaRPr lang="en-US" sz="2400"/>
          </a:p>
        </p:txBody>
      </p:sp>
      <p:sp>
        <p:nvSpPr>
          <p:cNvPr id="5" name="Rectangle 90"/>
          <p:cNvSpPr/>
          <p:nvPr/>
        </p:nvSpPr>
        <p:spPr bwMode="auto">
          <a:xfrm>
            <a:off x="7772400" y="5734051"/>
            <a:ext cx="668338" cy="29686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eaLnBrk="0" hangingPunct="0">
              <a:defRPr/>
            </a:pPr>
            <a:endParaRPr lang="en-US" sz="2400"/>
          </a:p>
        </p:txBody>
      </p:sp>
      <p:pic>
        <p:nvPicPr>
          <p:cNvPr id="45071" name="TextBox 21"/>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174404">
            <a:off x="6543675" y="1193800"/>
            <a:ext cx="3067050" cy="2249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5072" name="TextBox 21"/>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159892">
            <a:off x="7094538" y="4332289"/>
            <a:ext cx="3067050" cy="2249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21"/>
          <p:cNvSpPr>
            <a:spLocks noChangeArrowheads="1"/>
          </p:cNvSpPr>
          <p:nvPr/>
        </p:nvSpPr>
        <p:spPr bwMode="auto">
          <a:xfrm>
            <a:off x="8567738" y="2122489"/>
            <a:ext cx="177800" cy="3032125"/>
          </a:xfrm>
          <a:prstGeom prst="rect">
            <a:avLst/>
          </a:prstGeom>
          <a:solidFill>
            <a:schemeClr val="accent1">
              <a:alpha val="50000"/>
            </a:schemeClr>
          </a:solidFill>
          <a:ln w="25400" algn="ctr">
            <a:solidFill>
              <a:srgbClr val="9B320E"/>
            </a:solidFill>
            <a:miter lim="800000"/>
            <a:headEnd/>
            <a:tailEnd/>
          </a:ln>
        </p:spPr>
        <p:txBody>
          <a:bodyPr anchor="ctr"/>
          <a:lstStyle/>
          <a:p>
            <a:pPr eaLnBrk="0" hangingPunct="0">
              <a:defRPr/>
            </a:pPr>
            <a:endParaRPr lang="en-US" sz="2400">
              <a:solidFill>
                <a:schemeClr val="lt1"/>
              </a:solidFill>
              <a:latin typeface="+mn-lt"/>
              <a:cs typeface="+mn-cs"/>
            </a:endParaRPr>
          </a:p>
        </p:txBody>
      </p:sp>
      <p:sp>
        <p:nvSpPr>
          <p:cNvPr id="45074" name="Line 93"/>
          <p:cNvSpPr>
            <a:spLocks noChangeShapeType="1"/>
          </p:cNvSpPr>
          <p:nvPr/>
        </p:nvSpPr>
        <p:spPr bwMode="auto">
          <a:xfrm flipV="1">
            <a:off x="7772401" y="2124075"/>
            <a:ext cx="962025" cy="871538"/>
          </a:xfrm>
          <a:prstGeom prst="line">
            <a:avLst/>
          </a:prstGeom>
          <a:noFill/>
          <a:ln w="28575">
            <a:solidFill>
              <a:schemeClr val="bg1"/>
            </a:solidFill>
            <a:prstDash val="dash"/>
            <a:round/>
            <a:headEnd/>
            <a:tailEnd/>
          </a:ln>
          <a:extLst>
            <a:ext uri="{909E8E84-426E-40DD-AFC4-6F175D3DCCD1}">
              <a14:hiddenFill xmlns:a14="http://schemas.microsoft.com/office/drawing/2010/main">
                <a:noFill/>
              </a14:hiddenFill>
            </a:ext>
          </a:extLst>
        </p:spPr>
        <p:txBody>
          <a:bodyPr rot="10800000" wrap="none"/>
          <a:lstStyle/>
          <a:p>
            <a:endParaRPr lang="en-US"/>
          </a:p>
        </p:txBody>
      </p:sp>
      <p:sp>
        <p:nvSpPr>
          <p:cNvPr id="45075" name="Line 94"/>
          <p:cNvSpPr>
            <a:spLocks noChangeShapeType="1"/>
          </p:cNvSpPr>
          <p:nvPr/>
        </p:nvSpPr>
        <p:spPr bwMode="auto">
          <a:xfrm flipV="1">
            <a:off x="7586663" y="2124076"/>
            <a:ext cx="976312" cy="866775"/>
          </a:xfrm>
          <a:prstGeom prst="line">
            <a:avLst/>
          </a:prstGeom>
          <a:noFill/>
          <a:ln w="28575">
            <a:solidFill>
              <a:schemeClr val="bg1"/>
            </a:solidFill>
            <a:prstDash val="dash"/>
            <a:round/>
            <a:headEnd/>
            <a:tailEnd/>
          </a:ln>
          <a:extLst>
            <a:ext uri="{909E8E84-426E-40DD-AFC4-6F175D3DCCD1}">
              <a14:hiddenFill xmlns:a14="http://schemas.microsoft.com/office/drawing/2010/main">
                <a:noFill/>
              </a14:hiddenFill>
            </a:ext>
          </a:extLst>
        </p:spPr>
        <p:txBody>
          <a:bodyPr rot="10800000" wrap="none"/>
          <a:lstStyle/>
          <a:p>
            <a:endParaRPr lang="en-US"/>
          </a:p>
        </p:txBody>
      </p:sp>
      <p:sp>
        <p:nvSpPr>
          <p:cNvPr id="24" name="Rectangle 23"/>
          <p:cNvSpPr/>
          <p:nvPr/>
        </p:nvSpPr>
        <p:spPr bwMode="auto">
          <a:xfrm>
            <a:off x="5729288" y="3743326"/>
            <a:ext cx="1079500" cy="20796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eaLnBrk="0" hangingPunct="0">
              <a:defRPr/>
            </a:pPr>
            <a:endParaRPr lang="en-US" sz="2400"/>
          </a:p>
        </p:txBody>
      </p:sp>
      <p:sp>
        <p:nvSpPr>
          <p:cNvPr id="26" name="Rectangle 25"/>
          <p:cNvSpPr/>
          <p:nvPr/>
        </p:nvSpPr>
        <p:spPr bwMode="auto">
          <a:xfrm>
            <a:off x="5756275" y="5003801"/>
            <a:ext cx="1079500" cy="20796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eaLnBrk="0" hangingPunct="0">
              <a:defRPr/>
            </a:pPr>
            <a:endParaRPr lang="en-US" sz="2400"/>
          </a:p>
        </p:txBody>
      </p:sp>
      <p:sp>
        <p:nvSpPr>
          <p:cNvPr id="25" name="Rectangle 24"/>
          <p:cNvSpPr/>
          <p:nvPr/>
        </p:nvSpPr>
        <p:spPr bwMode="auto">
          <a:xfrm>
            <a:off x="6184901" y="3963989"/>
            <a:ext cx="125413" cy="102552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eaLnBrk="0" hangingPunct="0">
              <a:defRPr/>
            </a:pPr>
            <a:endParaRPr lang="en-US" sz="2400"/>
          </a:p>
        </p:txBody>
      </p:sp>
      <p:sp>
        <p:nvSpPr>
          <p:cNvPr id="32" name="Oval 31"/>
          <p:cNvSpPr/>
          <p:nvPr/>
        </p:nvSpPr>
        <p:spPr>
          <a:xfrm>
            <a:off x="6005513" y="3825875"/>
            <a:ext cx="512762" cy="1187450"/>
          </a:xfrm>
          <a:prstGeom prst="ellipse">
            <a:avLst/>
          </a:prstGeom>
          <a:solidFill>
            <a:schemeClr val="tx1">
              <a:lumMod val="95000"/>
              <a:alpha val="5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en-US" sz="2400"/>
          </a:p>
        </p:txBody>
      </p:sp>
      <p:sp>
        <p:nvSpPr>
          <p:cNvPr id="45080" name="Line 99"/>
          <p:cNvSpPr>
            <a:spLocks noChangeShapeType="1"/>
          </p:cNvSpPr>
          <p:nvPr/>
        </p:nvSpPr>
        <p:spPr bwMode="auto">
          <a:xfrm>
            <a:off x="6505576" y="4438650"/>
            <a:ext cx="733425" cy="0"/>
          </a:xfrm>
          <a:prstGeom prst="line">
            <a:avLst/>
          </a:prstGeom>
          <a:noFill/>
          <a:ln w="63500">
            <a:solidFill>
              <a:schemeClr val="bg1"/>
            </a:solidFill>
            <a:round/>
            <a:headEnd/>
            <a:tailEnd type="triangle" w="med" len="med"/>
          </a:ln>
          <a:extLst>
            <a:ext uri="{909E8E84-426E-40DD-AFC4-6F175D3DCCD1}">
              <a14:hiddenFill xmlns:a14="http://schemas.microsoft.com/office/drawing/2010/main">
                <a:noFill/>
              </a14:hiddenFill>
            </a:ext>
          </a:extLst>
        </p:spPr>
        <p:txBody>
          <a:bodyPr rot="10800000" wrap="none"/>
          <a:lstStyle/>
          <a:p>
            <a:endParaRPr lang="en-US"/>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Rectangle 20"/>
          <p:cNvSpPr/>
          <p:nvPr/>
        </p:nvSpPr>
        <p:spPr bwMode="auto">
          <a:xfrm>
            <a:off x="5505450" y="1635126"/>
            <a:ext cx="4192588" cy="4932363"/>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eaLnBrk="0" hangingPunct="0">
              <a:defRPr/>
            </a:pPr>
            <a:endParaRPr lang="en-US" sz="2400"/>
          </a:p>
        </p:txBody>
      </p:sp>
      <p:sp>
        <p:nvSpPr>
          <p:cNvPr id="29" name="TextBox 28"/>
          <p:cNvSpPr txBox="1"/>
          <p:nvPr/>
        </p:nvSpPr>
        <p:spPr>
          <a:xfrm>
            <a:off x="2028825" y="636588"/>
            <a:ext cx="8140700" cy="984250"/>
          </a:xfrm>
          <a:prstGeom prst="rect">
            <a:avLst/>
          </a:prstGeom>
          <a:solidFill>
            <a:schemeClr val="tx1">
              <a:lumMod val="95000"/>
              <a:alpha val="62000"/>
            </a:schemeClr>
          </a:solidFill>
          <a:ln w="38100" cap="flat">
            <a:solidFill>
              <a:schemeClr val="bg1"/>
            </a:solidFill>
            <a:bevel/>
          </a:ln>
        </p:spPr>
        <p:txBody>
          <a:bodyPr anchor="ctr" anchorCtr="1"/>
          <a:lstStyle/>
          <a:p>
            <a:pPr algn="l" eaLnBrk="0" hangingPunct="0">
              <a:defRPr/>
            </a:pPr>
            <a:r>
              <a:rPr lang="en-US" sz="2800" b="1" dirty="0">
                <a:solidFill>
                  <a:schemeClr val="bg1"/>
                </a:solidFill>
                <a:latin typeface="Times New Roman" pitchFamily="18" charset="0"/>
                <a:cs typeface="+mn-cs"/>
              </a:rPr>
              <a:t>Local Buckling is related to Plate Buckling</a:t>
            </a:r>
          </a:p>
        </p:txBody>
      </p:sp>
      <p:sp>
        <p:nvSpPr>
          <p:cNvPr id="4" name="TextBox 3"/>
          <p:cNvSpPr txBox="1"/>
          <p:nvPr/>
        </p:nvSpPr>
        <p:spPr>
          <a:xfrm>
            <a:off x="2033589" y="3482976"/>
            <a:ext cx="3487737" cy="1590675"/>
          </a:xfrm>
          <a:prstGeom prst="rect">
            <a:avLst/>
          </a:prstGeom>
          <a:solidFill>
            <a:schemeClr val="tx1">
              <a:lumMod val="95000"/>
              <a:alpha val="62000"/>
            </a:schemeClr>
          </a:solidFill>
          <a:ln w="38100" cap="flat">
            <a:solidFill>
              <a:schemeClr val="bg1"/>
            </a:solidFill>
            <a:bevel/>
          </a:ln>
        </p:spPr>
        <p:txBody>
          <a:bodyPr anchor="ctr" anchorCtr="1">
            <a:spAutoFit/>
          </a:bodyPr>
          <a:lstStyle/>
          <a:p>
            <a:pPr algn="l" eaLnBrk="0" hangingPunct="0">
              <a:defRPr/>
            </a:pPr>
            <a:r>
              <a:rPr lang="en-US" sz="2400">
                <a:solidFill>
                  <a:schemeClr val="bg1"/>
                </a:solidFill>
                <a:latin typeface="Times New Roman" pitchFamily="18" charset="0"/>
                <a:cs typeface="Arial" charset="0"/>
              </a:rPr>
              <a:t>Failure is localized at areas of high stress </a:t>
            </a:r>
          </a:p>
          <a:p>
            <a:pPr algn="l" eaLnBrk="0" hangingPunct="0">
              <a:defRPr/>
            </a:pPr>
            <a:r>
              <a:rPr lang="en-US" sz="2400">
                <a:solidFill>
                  <a:schemeClr val="bg1"/>
                </a:solidFill>
                <a:latin typeface="Times New Roman" pitchFamily="18" charset="0"/>
                <a:cs typeface="Arial" charset="0"/>
              </a:rPr>
              <a:t>(maximum moment) or imperfections.</a:t>
            </a:r>
          </a:p>
        </p:txBody>
      </p:sp>
      <p:sp>
        <p:nvSpPr>
          <p:cNvPr id="24" name="Rectangle 23"/>
          <p:cNvSpPr/>
          <p:nvPr/>
        </p:nvSpPr>
        <p:spPr bwMode="auto">
          <a:xfrm>
            <a:off x="5729288" y="3743326"/>
            <a:ext cx="1079500" cy="20796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eaLnBrk="0" hangingPunct="0">
              <a:defRPr/>
            </a:pPr>
            <a:endParaRPr lang="en-US" sz="2400"/>
          </a:p>
        </p:txBody>
      </p:sp>
      <p:sp>
        <p:nvSpPr>
          <p:cNvPr id="25" name="Rectangle 24"/>
          <p:cNvSpPr/>
          <p:nvPr/>
        </p:nvSpPr>
        <p:spPr bwMode="auto">
          <a:xfrm>
            <a:off x="6184901" y="3963989"/>
            <a:ext cx="125413" cy="102552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eaLnBrk="0" hangingPunct="0">
              <a:defRPr/>
            </a:pPr>
            <a:endParaRPr lang="en-US" sz="2400"/>
          </a:p>
        </p:txBody>
      </p:sp>
      <p:sp>
        <p:nvSpPr>
          <p:cNvPr id="26" name="Rectangle 25"/>
          <p:cNvSpPr/>
          <p:nvPr/>
        </p:nvSpPr>
        <p:spPr bwMode="auto">
          <a:xfrm>
            <a:off x="5756275" y="5003801"/>
            <a:ext cx="1079500" cy="20796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eaLnBrk="0" hangingPunct="0">
              <a:defRPr/>
            </a:pPr>
            <a:endParaRPr lang="en-US" sz="2400"/>
          </a:p>
        </p:txBody>
      </p:sp>
      <p:sp>
        <p:nvSpPr>
          <p:cNvPr id="32" name="Oval 31"/>
          <p:cNvSpPr/>
          <p:nvPr/>
        </p:nvSpPr>
        <p:spPr>
          <a:xfrm>
            <a:off x="6005513" y="3825875"/>
            <a:ext cx="512762" cy="1187450"/>
          </a:xfrm>
          <a:prstGeom prst="ellipse">
            <a:avLst/>
          </a:prstGeom>
          <a:solidFill>
            <a:schemeClr val="tx1">
              <a:lumMod val="95000"/>
              <a:alpha val="5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en-US" sz="2400"/>
          </a:p>
        </p:txBody>
      </p:sp>
      <p:sp>
        <p:nvSpPr>
          <p:cNvPr id="120" name="TextBox 119"/>
          <p:cNvSpPr txBox="1"/>
          <p:nvPr/>
        </p:nvSpPr>
        <p:spPr>
          <a:xfrm>
            <a:off x="2022476" y="2156768"/>
            <a:ext cx="4835525" cy="461665"/>
          </a:xfrm>
          <a:prstGeom prst="rect">
            <a:avLst/>
          </a:prstGeom>
          <a:solidFill>
            <a:schemeClr val="tx1">
              <a:lumMod val="95000"/>
            </a:schemeClr>
          </a:solidFill>
          <a:ln w="38100" cap="flat">
            <a:solidFill>
              <a:schemeClr val="bg1"/>
            </a:solidFill>
            <a:bevel/>
          </a:ln>
        </p:spPr>
        <p:txBody>
          <a:bodyPr anchor="ctr" anchorCtr="1">
            <a:spAutoFit/>
          </a:bodyPr>
          <a:lstStyle/>
          <a:p>
            <a:pPr algn="l" eaLnBrk="0" hangingPunct="0">
              <a:defRPr/>
            </a:pPr>
            <a:r>
              <a:rPr lang="en-US" sz="2400">
                <a:solidFill>
                  <a:schemeClr val="bg1"/>
                </a:solidFill>
                <a:latin typeface="Times New Roman" pitchFamily="18" charset="0"/>
                <a:cs typeface="Arial" charset="0"/>
              </a:rPr>
              <a:t>Web is restrained by the flanges.</a:t>
            </a:r>
          </a:p>
        </p:txBody>
      </p:sp>
      <p:grpSp>
        <p:nvGrpSpPr>
          <p:cNvPr id="46090" name="Group 72"/>
          <p:cNvGrpSpPr>
            <a:grpSpLocks/>
          </p:cNvGrpSpPr>
          <p:nvPr/>
        </p:nvGrpSpPr>
        <p:grpSpPr bwMode="auto">
          <a:xfrm flipH="1" flipV="1">
            <a:off x="8539163" y="1906589"/>
            <a:ext cx="468312" cy="3094037"/>
            <a:chOff x="5110543" y="3450679"/>
            <a:chExt cx="677527" cy="3092692"/>
          </a:xfrm>
        </p:grpSpPr>
        <p:grpSp>
          <p:nvGrpSpPr>
            <p:cNvPr id="46134" name="Group 38"/>
            <p:cNvGrpSpPr>
              <a:grpSpLocks/>
            </p:cNvGrpSpPr>
            <p:nvPr/>
          </p:nvGrpSpPr>
          <p:grpSpPr bwMode="auto">
            <a:xfrm>
              <a:off x="5140039" y="4502730"/>
              <a:ext cx="623450" cy="374073"/>
              <a:chOff x="5140039" y="4045530"/>
              <a:chExt cx="623450" cy="374073"/>
            </a:xfrm>
          </p:grpSpPr>
          <p:cxnSp>
            <p:nvCxnSpPr>
              <p:cNvPr id="118" name="Straight Arrow Connector 117"/>
              <p:cNvCxnSpPr/>
              <p:nvPr/>
            </p:nvCxnSpPr>
            <p:spPr>
              <a:xfrm rot="10800000" flipH="1">
                <a:off x="5140401" y="4045534"/>
                <a:ext cx="388143" cy="374487"/>
              </a:xfrm>
              <a:prstGeom prst="straightConnector1">
                <a:avLst/>
              </a:prstGeom>
              <a:ln w="63500">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119" name="Straight Arrow Connector 118"/>
              <p:cNvCxnSpPr/>
              <p:nvPr/>
            </p:nvCxnSpPr>
            <p:spPr>
              <a:xfrm rot="10800000" flipH="1">
                <a:off x="5374664" y="4045534"/>
                <a:ext cx="388143" cy="374487"/>
              </a:xfrm>
              <a:prstGeom prst="straightConnector1">
                <a:avLst/>
              </a:prstGeom>
              <a:ln w="63500">
                <a:solidFill>
                  <a:schemeClr val="bg1"/>
                </a:solidFill>
                <a:tailEnd type="triangle"/>
              </a:ln>
            </p:spPr>
            <p:style>
              <a:lnRef idx="1">
                <a:schemeClr val="accent1"/>
              </a:lnRef>
              <a:fillRef idx="0">
                <a:schemeClr val="accent1"/>
              </a:fillRef>
              <a:effectRef idx="0">
                <a:schemeClr val="accent1"/>
              </a:effectRef>
              <a:fontRef idx="minor">
                <a:schemeClr val="tx1"/>
              </a:fontRef>
            </p:style>
          </p:cxnSp>
        </p:grpSp>
        <p:grpSp>
          <p:nvGrpSpPr>
            <p:cNvPr id="46135" name="Group 42"/>
            <p:cNvGrpSpPr>
              <a:grpSpLocks/>
            </p:cNvGrpSpPr>
            <p:nvPr/>
          </p:nvGrpSpPr>
          <p:grpSpPr bwMode="auto">
            <a:xfrm>
              <a:off x="5164620" y="4837027"/>
              <a:ext cx="623450" cy="374073"/>
              <a:chOff x="5140039" y="4045530"/>
              <a:chExt cx="623450" cy="374073"/>
            </a:xfrm>
          </p:grpSpPr>
          <p:cxnSp>
            <p:nvCxnSpPr>
              <p:cNvPr id="116" name="Straight Arrow Connector 115"/>
              <p:cNvCxnSpPr/>
              <p:nvPr/>
            </p:nvCxnSpPr>
            <p:spPr>
              <a:xfrm rot="10800000" flipH="1">
                <a:off x="5141084" y="4046054"/>
                <a:ext cx="388142" cy="372900"/>
              </a:xfrm>
              <a:prstGeom prst="straightConnector1">
                <a:avLst/>
              </a:prstGeom>
              <a:ln w="63500">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117" name="Straight Arrow Connector 116"/>
              <p:cNvCxnSpPr/>
              <p:nvPr/>
            </p:nvCxnSpPr>
            <p:spPr>
              <a:xfrm rot="10800000" flipH="1">
                <a:off x="5375347" y="4046054"/>
                <a:ext cx="388142" cy="372900"/>
              </a:xfrm>
              <a:prstGeom prst="straightConnector1">
                <a:avLst/>
              </a:prstGeom>
              <a:ln w="63500">
                <a:solidFill>
                  <a:schemeClr val="bg1"/>
                </a:solidFill>
                <a:tailEnd type="triangle"/>
              </a:ln>
            </p:spPr>
            <p:style>
              <a:lnRef idx="1">
                <a:schemeClr val="accent1"/>
              </a:lnRef>
              <a:fillRef idx="0">
                <a:schemeClr val="accent1"/>
              </a:fillRef>
              <a:effectRef idx="0">
                <a:schemeClr val="accent1"/>
              </a:effectRef>
              <a:fontRef idx="minor">
                <a:schemeClr val="tx1"/>
              </a:fontRef>
            </p:style>
          </p:cxnSp>
        </p:grpSp>
        <p:grpSp>
          <p:nvGrpSpPr>
            <p:cNvPr id="46136" name="Group 45"/>
            <p:cNvGrpSpPr>
              <a:grpSpLocks/>
            </p:cNvGrpSpPr>
            <p:nvPr/>
          </p:nvGrpSpPr>
          <p:grpSpPr bwMode="auto">
            <a:xfrm>
              <a:off x="5140039" y="5181157"/>
              <a:ext cx="623450" cy="374073"/>
              <a:chOff x="5140039" y="4045530"/>
              <a:chExt cx="623450" cy="374073"/>
            </a:xfrm>
          </p:grpSpPr>
          <p:cxnSp>
            <p:nvCxnSpPr>
              <p:cNvPr id="114" name="Straight Arrow Connector 113"/>
              <p:cNvCxnSpPr/>
              <p:nvPr/>
            </p:nvCxnSpPr>
            <p:spPr>
              <a:xfrm rot="10800000" flipH="1">
                <a:off x="5140401" y="4046262"/>
                <a:ext cx="388143" cy="372901"/>
              </a:xfrm>
              <a:prstGeom prst="straightConnector1">
                <a:avLst/>
              </a:prstGeom>
              <a:ln w="63500">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115" name="Straight Arrow Connector 114"/>
              <p:cNvCxnSpPr/>
              <p:nvPr/>
            </p:nvCxnSpPr>
            <p:spPr>
              <a:xfrm rot="10800000" flipH="1">
                <a:off x="5374664" y="4046262"/>
                <a:ext cx="388143" cy="372901"/>
              </a:xfrm>
              <a:prstGeom prst="straightConnector1">
                <a:avLst/>
              </a:prstGeom>
              <a:ln w="63500">
                <a:solidFill>
                  <a:schemeClr val="bg1"/>
                </a:solidFill>
                <a:tailEnd type="triangle"/>
              </a:ln>
            </p:spPr>
            <p:style>
              <a:lnRef idx="1">
                <a:schemeClr val="accent1"/>
              </a:lnRef>
              <a:fillRef idx="0">
                <a:schemeClr val="accent1"/>
              </a:fillRef>
              <a:effectRef idx="0">
                <a:schemeClr val="accent1"/>
              </a:effectRef>
              <a:fontRef idx="minor">
                <a:schemeClr val="tx1"/>
              </a:fontRef>
            </p:style>
          </p:cxnSp>
        </p:grpSp>
        <p:grpSp>
          <p:nvGrpSpPr>
            <p:cNvPr id="46137" name="Group 48"/>
            <p:cNvGrpSpPr>
              <a:grpSpLocks/>
            </p:cNvGrpSpPr>
            <p:nvPr/>
          </p:nvGrpSpPr>
          <p:grpSpPr bwMode="auto">
            <a:xfrm>
              <a:off x="5144955" y="5495788"/>
              <a:ext cx="623450" cy="374073"/>
              <a:chOff x="5140039" y="4045530"/>
              <a:chExt cx="623450" cy="374073"/>
            </a:xfrm>
          </p:grpSpPr>
          <p:cxnSp>
            <p:nvCxnSpPr>
              <p:cNvPr id="112" name="Straight Arrow Connector 111"/>
              <p:cNvCxnSpPr/>
              <p:nvPr/>
            </p:nvCxnSpPr>
            <p:spPr>
              <a:xfrm rot="10800000" flipH="1">
                <a:off x="5140078" y="4045819"/>
                <a:ext cx="388143" cy="374487"/>
              </a:xfrm>
              <a:prstGeom prst="straightConnector1">
                <a:avLst/>
              </a:prstGeom>
              <a:ln w="63500">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113" name="Straight Arrow Connector 112"/>
              <p:cNvCxnSpPr/>
              <p:nvPr/>
            </p:nvCxnSpPr>
            <p:spPr>
              <a:xfrm rot="10800000" flipH="1">
                <a:off x="5374342" y="4045819"/>
                <a:ext cx="388143" cy="374487"/>
              </a:xfrm>
              <a:prstGeom prst="straightConnector1">
                <a:avLst/>
              </a:prstGeom>
              <a:ln w="63500">
                <a:solidFill>
                  <a:schemeClr val="bg1"/>
                </a:solidFill>
                <a:tailEnd type="triangle"/>
              </a:ln>
            </p:spPr>
            <p:style>
              <a:lnRef idx="1">
                <a:schemeClr val="accent1"/>
              </a:lnRef>
              <a:fillRef idx="0">
                <a:schemeClr val="accent1"/>
              </a:fillRef>
              <a:effectRef idx="0">
                <a:schemeClr val="accent1"/>
              </a:effectRef>
              <a:fontRef idx="minor">
                <a:schemeClr val="tx1"/>
              </a:fontRef>
            </p:style>
          </p:cxnSp>
        </p:grpSp>
        <p:grpSp>
          <p:nvGrpSpPr>
            <p:cNvPr id="46138" name="Group 51"/>
            <p:cNvGrpSpPr>
              <a:grpSpLocks/>
            </p:cNvGrpSpPr>
            <p:nvPr/>
          </p:nvGrpSpPr>
          <p:grpSpPr bwMode="auto">
            <a:xfrm>
              <a:off x="5135123" y="5795672"/>
              <a:ext cx="623450" cy="374073"/>
              <a:chOff x="5140039" y="4045530"/>
              <a:chExt cx="623450" cy="374073"/>
            </a:xfrm>
          </p:grpSpPr>
          <p:cxnSp>
            <p:nvCxnSpPr>
              <p:cNvPr id="108" name="Straight Arrow Connector 107"/>
              <p:cNvCxnSpPr/>
              <p:nvPr/>
            </p:nvCxnSpPr>
            <p:spPr>
              <a:xfrm rot="10800000" flipH="1">
                <a:off x="5140723" y="4045842"/>
                <a:ext cx="388143" cy="374487"/>
              </a:xfrm>
              <a:prstGeom prst="straightConnector1">
                <a:avLst/>
              </a:prstGeom>
              <a:ln w="63500">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111" name="Straight Arrow Connector 110"/>
              <p:cNvCxnSpPr/>
              <p:nvPr/>
            </p:nvCxnSpPr>
            <p:spPr>
              <a:xfrm rot="10800000" flipH="1">
                <a:off x="5374987" y="4045842"/>
                <a:ext cx="388143" cy="374487"/>
              </a:xfrm>
              <a:prstGeom prst="straightConnector1">
                <a:avLst/>
              </a:prstGeom>
              <a:ln w="63500">
                <a:solidFill>
                  <a:schemeClr val="bg1"/>
                </a:solidFill>
                <a:tailEnd type="triangle"/>
              </a:ln>
            </p:spPr>
            <p:style>
              <a:lnRef idx="1">
                <a:schemeClr val="accent1"/>
              </a:lnRef>
              <a:fillRef idx="0">
                <a:schemeClr val="accent1"/>
              </a:fillRef>
              <a:effectRef idx="0">
                <a:schemeClr val="accent1"/>
              </a:effectRef>
              <a:fontRef idx="minor">
                <a:schemeClr val="tx1"/>
              </a:fontRef>
            </p:style>
          </p:cxnSp>
        </p:grpSp>
        <p:grpSp>
          <p:nvGrpSpPr>
            <p:cNvPr id="46139" name="Group 54"/>
            <p:cNvGrpSpPr>
              <a:grpSpLocks/>
            </p:cNvGrpSpPr>
            <p:nvPr/>
          </p:nvGrpSpPr>
          <p:grpSpPr bwMode="auto">
            <a:xfrm>
              <a:off x="5125291" y="6169298"/>
              <a:ext cx="623450" cy="374073"/>
              <a:chOff x="5140039" y="4045530"/>
              <a:chExt cx="623450" cy="374073"/>
            </a:xfrm>
          </p:grpSpPr>
          <p:cxnSp>
            <p:nvCxnSpPr>
              <p:cNvPr id="97" name="Straight Arrow Connector 96"/>
              <p:cNvCxnSpPr/>
              <p:nvPr/>
            </p:nvCxnSpPr>
            <p:spPr>
              <a:xfrm rot="10800000" flipH="1">
                <a:off x="5139073" y="4045116"/>
                <a:ext cx="388142" cy="374487"/>
              </a:xfrm>
              <a:prstGeom prst="straightConnector1">
                <a:avLst/>
              </a:prstGeom>
              <a:ln w="63500">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106" name="Straight Arrow Connector 105"/>
              <p:cNvCxnSpPr/>
              <p:nvPr/>
            </p:nvCxnSpPr>
            <p:spPr>
              <a:xfrm rot="10800000" flipH="1">
                <a:off x="5373336" y="4045116"/>
                <a:ext cx="390439" cy="374487"/>
              </a:xfrm>
              <a:prstGeom prst="straightConnector1">
                <a:avLst/>
              </a:prstGeom>
              <a:ln w="63500">
                <a:solidFill>
                  <a:schemeClr val="bg1"/>
                </a:solidFill>
                <a:tailEnd type="triangle"/>
              </a:ln>
            </p:spPr>
            <p:style>
              <a:lnRef idx="1">
                <a:schemeClr val="accent1"/>
              </a:lnRef>
              <a:fillRef idx="0">
                <a:schemeClr val="accent1"/>
              </a:fillRef>
              <a:effectRef idx="0">
                <a:schemeClr val="accent1"/>
              </a:effectRef>
              <a:fontRef idx="minor">
                <a:schemeClr val="tx1"/>
              </a:fontRef>
            </p:style>
          </p:cxnSp>
        </p:grpSp>
        <p:grpSp>
          <p:nvGrpSpPr>
            <p:cNvPr id="46140" name="Group 58"/>
            <p:cNvGrpSpPr>
              <a:grpSpLocks/>
            </p:cNvGrpSpPr>
            <p:nvPr/>
          </p:nvGrpSpPr>
          <p:grpSpPr bwMode="auto">
            <a:xfrm>
              <a:off x="5130207" y="4168433"/>
              <a:ext cx="623450" cy="374073"/>
              <a:chOff x="5140039" y="4045530"/>
              <a:chExt cx="623450" cy="374073"/>
            </a:xfrm>
          </p:grpSpPr>
          <p:cxnSp>
            <p:nvCxnSpPr>
              <p:cNvPr id="95" name="Straight Arrow Connector 94"/>
              <p:cNvCxnSpPr/>
              <p:nvPr/>
            </p:nvCxnSpPr>
            <p:spPr>
              <a:xfrm rot="10800000" flipH="1">
                <a:off x="5141046" y="4045014"/>
                <a:ext cx="388143" cy="374487"/>
              </a:xfrm>
              <a:prstGeom prst="straightConnector1">
                <a:avLst/>
              </a:prstGeom>
              <a:ln w="63500">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96" name="Straight Arrow Connector 95"/>
              <p:cNvCxnSpPr/>
              <p:nvPr/>
            </p:nvCxnSpPr>
            <p:spPr>
              <a:xfrm rot="10800000" flipH="1">
                <a:off x="5375310" y="4045014"/>
                <a:ext cx="388143" cy="374487"/>
              </a:xfrm>
              <a:prstGeom prst="straightConnector1">
                <a:avLst/>
              </a:prstGeom>
              <a:ln w="63500">
                <a:solidFill>
                  <a:schemeClr val="bg1"/>
                </a:solidFill>
                <a:tailEnd type="triangle"/>
              </a:ln>
            </p:spPr>
            <p:style>
              <a:lnRef idx="1">
                <a:schemeClr val="accent1"/>
              </a:lnRef>
              <a:fillRef idx="0">
                <a:schemeClr val="accent1"/>
              </a:fillRef>
              <a:effectRef idx="0">
                <a:schemeClr val="accent1"/>
              </a:effectRef>
              <a:fontRef idx="minor">
                <a:schemeClr val="tx1"/>
              </a:fontRef>
            </p:style>
          </p:cxnSp>
        </p:grpSp>
        <p:grpSp>
          <p:nvGrpSpPr>
            <p:cNvPr id="46141" name="Group 61"/>
            <p:cNvGrpSpPr>
              <a:grpSpLocks/>
            </p:cNvGrpSpPr>
            <p:nvPr/>
          </p:nvGrpSpPr>
          <p:grpSpPr bwMode="auto">
            <a:xfrm>
              <a:off x="5120375" y="3450679"/>
              <a:ext cx="623450" cy="374073"/>
              <a:chOff x="5140039" y="4045530"/>
              <a:chExt cx="623450" cy="374073"/>
            </a:xfrm>
          </p:grpSpPr>
          <p:cxnSp>
            <p:nvCxnSpPr>
              <p:cNvPr id="89" name="Straight Arrow Connector 88"/>
              <p:cNvCxnSpPr/>
              <p:nvPr/>
            </p:nvCxnSpPr>
            <p:spPr>
              <a:xfrm rot="10800000" flipH="1">
                <a:off x="5139394" y="4045530"/>
                <a:ext cx="388142" cy="374487"/>
              </a:xfrm>
              <a:prstGeom prst="straightConnector1">
                <a:avLst/>
              </a:prstGeom>
              <a:ln w="63500">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94" name="Straight Arrow Connector 93"/>
              <p:cNvCxnSpPr/>
              <p:nvPr/>
            </p:nvCxnSpPr>
            <p:spPr>
              <a:xfrm rot="10800000" flipH="1">
                <a:off x="5373657" y="4045530"/>
                <a:ext cx="390439" cy="374487"/>
              </a:xfrm>
              <a:prstGeom prst="straightConnector1">
                <a:avLst/>
              </a:prstGeom>
              <a:ln w="63500">
                <a:solidFill>
                  <a:schemeClr val="bg1"/>
                </a:solidFill>
                <a:tailEnd type="triangle"/>
              </a:ln>
            </p:spPr>
            <p:style>
              <a:lnRef idx="1">
                <a:schemeClr val="accent1"/>
              </a:lnRef>
              <a:fillRef idx="0">
                <a:schemeClr val="accent1"/>
              </a:fillRef>
              <a:effectRef idx="0">
                <a:schemeClr val="accent1"/>
              </a:effectRef>
              <a:fontRef idx="minor">
                <a:schemeClr val="tx1"/>
              </a:fontRef>
            </p:style>
          </p:cxnSp>
        </p:grpSp>
        <p:grpSp>
          <p:nvGrpSpPr>
            <p:cNvPr id="46142" name="Group 67"/>
            <p:cNvGrpSpPr>
              <a:grpSpLocks/>
            </p:cNvGrpSpPr>
            <p:nvPr/>
          </p:nvGrpSpPr>
          <p:grpSpPr bwMode="auto">
            <a:xfrm>
              <a:off x="5110543" y="3853801"/>
              <a:ext cx="623450" cy="374073"/>
              <a:chOff x="5140039" y="4045530"/>
              <a:chExt cx="623450" cy="374073"/>
            </a:xfrm>
          </p:grpSpPr>
          <p:cxnSp>
            <p:nvCxnSpPr>
              <p:cNvPr id="87" name="Straight Arrow Connector 86"/>
              <p:cNvCxnSpPr/>
              <p:nvPr/>
            </p:nvCxnSpPr>
            <p:spPr>
              <a:xfrm rot="10800000" flipH="1">
                <a:off x="5140039" y="4045458"/>
                <a:ext cx="388142" cy="374487"/>
              </a:xfrm>
              <a:prstGeom prst="straightConnector1">
                <a:avLst/>
              </a:prstGeom>
              <a:ln w="63500">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88" name="Straight Arrow Connector 87"/>
              <p:cNvCxnSpPr/>
              <p:nvPr/>
            </p:nvCxnSpPr>
            <p:spPr>
              <a:xfrm rot="10800000" flipH="1">
                <a:off x="5374303" y="4045458"/>
                <a:ext cx="388142" cy="374487"/>
              </a:xfrm>
              <a:prstGeom prst="straightConnector1">
                <a:avLst/>
              </a:prstGeom>
              <a:ln w="63500">
                <a:solidFill>
                  <a:schemeClr val="bg1"/>
                </a:solidFill>
                <a:tailEnd type="triangle"/>
              </a:ln>
            </p:spPr>
            <p:style>
              <a:lnRef idx="1">
                <a:schemeClr val="accent1"/>
              </a:lnRef>
              <a:fillRef idx="0">
                <a:schemeClr val="accent1"/>
              </a:fillRef>
              <a:effectRef idx="0">
                <a:schemeClr val="accent1"/>
              </a:effectRef>
              <a:fontRef idx="minor">
                <a:schemeClr val="tx1"/>
              </a:fontRef>
            </p:style>
          </p:cxnSp>
        </p:grpSp>
      </p:grpSp>
      <p:sp>
        <p:nvSpPr>
          <p:cNvPr id="79" name="Slide Number Placeholder 78"/>
          <p:cNvSpPr txBox="1">
            <a:spLocks noGrp="1"/>
          </p:cNvSpPr>
          <p:nvPr/>
        </p:nvSpPr>
        <p:spPr>
          <a:xfrm>
            <a:off x="10855490" y="6384926"/>
            <a:ext cx="762000" cy="365125"/>
          </a:xfrm>
          <a:prstGeom prst="rect">
            <a:avLst/>
          </a:prstGeom>
          <a:noFill/>
        </p:spPr>
        <p:txBody>
          <a:bodyPr lIns="0" rIns="0" anchor="b"/>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r" eaLnBrk="1" hangingPunct="1"/>
            <a:fld id="{70873B74-310F-412D-8EE2-E91664BE08F6}" type="slidenum">
              <a:rPr lang="en-US" altLang="en-US" sz="1200">
                <a:solidFill>
                  <a:srgbClr val="BCBCBC"/>
                </a:solidFill>
                <a:latin typeface="Times New Roman" panose="02020603050405020304" pitchFamily="18" charset="0"/>
              </a:rPr>
              <a:pPr algn="r" eaLnBrk="1" hangingPunct="1"/>
              <a:t>42</a:t>
            </a:fld>
            <a:endParaRPr lang="en-US" altLang="en-US" sz="1200" dirty="0">
              <a:solidFill>
                <a:srgbClr val="BCBCBC"/>
              </a:solidFill>
              <a:latin typeface="Times New Roman" panose="02020603050405020304" pitchFamily="18" charset="0"/>
            </a:endParaRPr>
          </a:p>
        </p:txBody>
      </p:sp>
      <p:sp>
        <p:nvSpPr>
          <p:cNvPr id="80" name="Footer Placeholder 79"/>
          <p:cNvSpPr txBox="1">
            <a:spLocks noGrp="1"/>
          </p:cNvSpPr>
          <p:nvPr/>
        </p:nvSpPr>
        <p:spPr>
          <a:xfrm>
            <a:off x="4648200" y="6416676"/>
            <a:ext cx="2895600" cy="365125"/>
          </a:xfrm>
          <a:prstGeom prst="rect">
            <a:avLst/>
          </a:prstGeom>
          <a:noFill/>
        </p:spPr>
        <p:txBody>
          <a:bodyPr anchor="b"/>
          <a:lstStyle/>
          <a:p>
            <a:pPr>
              <a:defRPr/>
            </a:pPr>
            <a:r>
              <a:rPr lang="en-US" sz="1200">
                <a:solidFill>
                  <a:schemeClr val="tx1">
                    <a:shade val="50000"/>
                  </a:schemeClr>
                </a:solidFill>
                <a:latin typeface="Times New Roman" pitchFamily="18" charset="0"/>
                <a:cs typeface="+mn-cs"/>
              </a:rPr>
              <a:t>Compression Theory</a:t>
            </a:r>
          </a:p>
        </p:txBody>
      </p:sp>
      <p:sp>
        <p:nvSpPr>
          <p:cNvPr id="46093" name="Line 81"/>
          <p:cNvSpPr>
            <a:spLocks noChangeShapeType="1"/>
          </p:cNvSpPr>
          <p:nvPr/>
        </p:nvSpPr>
        <p:spPr bwMode="auto">
          <a:xfrm>
            <a:off x="6505576" y="4438650"/>
            <a:ext cx="733425" cy="0"/>
          </a:xfrm>
          <a:prstGeom prst="line">
            <a:avLst/>
          </a:prstGeom>
          <a:noFill/>
          <a:ln w="63500">
            <a:solidFill>
              <a:schemeClr val="bg1"/>
            </a:solidFill>
            <a:round/>
            <a:headEnd/>
            <a:tailEnd type="triangle" w="med" len="med"/>
          </a:ln>
          <a:extLst>
            <a:ext uri="{909E8E84-426E-40DD-AFC4-6F175D3DCCD1}">
              <a14:hiddenFill xmlns:a14="http://schemas.microsoft.com/office/drawing/2010/main">
                <a:noFill/>
              </a14:hiddenFill>
            </a:ext>
          </a:extLst>
        </p:spPr>
        <p:txBody>
          <a:bodyPr rot="10800000" wrap="none"/>
          <a:lstStyle/>
          <a:p>
            <a:endParaRPr lang="en-US"/>
          </a:p>
        </p:txBody>
      </p:sp>
      <p:sp>
        <p:nvSpPr>
          <p:cNvPr id="91" name="Rectangle 90"/>
          <p:cNvSpPr/>
          <p:nvPr/>
        </p:nvSpPr>
        <p:spPr bwMode="auto">
          <a:xfrm>
            <a:off x="6924675" y="3000376"/>
            <a:ext cx="668338" cy="29686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eaLnBrk="0" hangingPunct="0">
              <a:defRPr/>
            </a:pPr>
            <a:endParaRPr lang="en-US" sz="2400"/>
          </a:p>
        </p:txBody>
      </p:sp>
      <p:sp>
        <p:nvSpPr>
          <p:cNvPr id="3" name="Rectangle 90"/>
          <p:cNvSpPr/>
          <p:nvPr/>
        </p:nvSpPr>
        <p:spPr bwMode="auto">
          <a:xfrm>
            <a:off x="7777164" y="2998788"/>
            <a:ext cx="668337" cy="29686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eaLnBrk="0" hangingPunct="0">
              <a:defRPr/>
            </a:pPr>
            <a:endParaRPr lang="en-US" sz="2400"/>
          </a:p>
        </p:txBody>
      </p:sp>
      <p:sp>
        <p:nvSpPr>
          <p:cNvPr id="46096" name="Line 84"/>
          <p:cNvSpPr>
            <a:spLocks noChangeShapeType="1"/>
          </p:cNvSpPr>
          <p:nvPr/>
        </p:nvSpPr>
        <p:spPr bwMode="auto">
          <a:xfrm flipV="1">
            <a:off x="7586663" y="5143501"/>
            <a:ext cx="1014412" cy="881063"/>
          </a:xfrm>
          <a:prstGeom prst="line">
            <a:avLst/>
          </a:prstGeom>
          <a:noFill/>
          <a:ln w="28575">
            <a:solidFill>
              <a:schemeClr val="bg1"/>
            </a:solidFill>
            <a:prstDash val="dash"/>
            <a:round/>
            <a:headEnd/>
            <a:tailEnd/>
          </a:ln>
          <a:extLst>
            <a:ext uri="{909E8E84-426E-40DD-AFC4-6F175D3DCCD1}">
              <a14:hiddenFill xmlns:a14="http://schemas.microsoft.com/office/drawing/2010/main">
                <a:noFill/>
              </a14:hiddenFill>
            </a:ext>
          </a:extLst>
        </p:spPr>
        <p:txBody>
          <a:bodyPr rot="10800000" wrap="none"/>
          <a:lstStyle/>
          <a:p>
            <a:endParaRPr lang="en-US"/>
          </a:p>
        </p:txBody>
      </p:sp>
      <p:sp>
        <p:nvSpPr>
          <p:cNvPr id="46097" name="Line 85"/>
          <p:cNvSpPr>
            <a:spLocks noChangeShapeType="1"/>
          </p:cNvSpPr>
          <p:nvPr/>
        </p:nvSpPr>
        <p:spPr bwMode="auto">
          <a:xfrm flipV="1">
            <a:off x="7772401" y="5143500"/>
            <a:ext cx="976313" cy="871538"/>
          </a:xfrm>
          <a:prstGeom prst="line">
            <a:avLst/>
          </a:prstGeom>
          <a:noFill/>
          <a:ln w="28575">
            <a:solidFill>
              <a:schemeClr val="bg1"/>
            </a:solidFill>
            <a:prstDash val="dash"/>
            <a:round/>
            <a:headEnd/>
            <a:tailEnd/>
          </a:ln>
          <a:extLst>
            <a:ext uri="{909E8E84-426E-40DD-AFC4-6F175D3DCCD1}">
              <a14:hiddenFill xmlns:a14="http://schemas.microsoft.com/office/drawing/2010/main">
                <a:noFill/>
              </a14:hiddenFill>
            </a:ext>
          </a:extLst>
        </p:spPr>
        <p:txBody>
          <a:bodyPr rot="10800000" wrap="none"/>
          <a:lstStyle/>
          <a:p>
            <a:endParaRPr lang="en-US"/>
          </a:p>
        </p:txBody>
      </p:sp>
      <p:sp>
        <p:nvSpPr>
          <p:cNvPr id="5" name="Rectangle 90"/>
          <p:cNvSpPr/>
          <p:nvPr/>
        </p:nvSpPr>
        <p:spPr bwMode="auto">
          <a:xfrm>
            <a:off x="6919914" y="5734051"/>
            <a:ext cx="668337" cy="29686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eaLnBrk="0" hangingPunct="0">
              <a:defRPr/>
            </a:pPr>
            <a:endParaRPr lang="en-US" sz="2400"/>
          </a:p>
        </p:txBody>
      </p:sp>
      <p:sp>
        <p:nvSpPr>
          <p:cNvPr id="22" name="Rectangle 21"/>
          <p:cNvSpPr/>
          <p:nvPr/>
        </p:nvSpPr>
        <p:spPr bwMode="auto">
          <a:xfrm>
            <a:off x="7591425" y="2998789"/>
            <a:ext cx="177800" cy="303212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eaLnBrk="0" hangingPunct="0">
              <a:defRPr/>
            </a:pPr>
            <a:endParaRPr lang="en-US" sz="2400"/>
          </a:p>
        </p:txBody>
      </p:sp>
      <p:sp>
        <p:nvSpPr>
          <p:cNvPr id="6" name="Rectangle 90"/>
          <p:cNvSpPr/>
          <p:nvPr/>
        </p:nvSpPr>
        <p:spPr bwMode="auto">
          <a:xfrm>
            <a:off x="7772400" y="5734051"/>
            <a:ext cx="668338" cy="29686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eaLnBrk="0" hangingPunct="0">
              <a:defRPr/>
            </a:pPr>
            <a:endParaRPr lang="en-US" sz="2400"/>
          </a:p>
        </p:txBody>
      </p:sp>
      <p:sp>
        <p:nvSpPr>
          <p:cNvPr id="7" name="Rectangle 21"/>
          <p:cNvSpPr>
            <a:spLocks noChangeArrowheads="1"/>
          </p:cNvSpPr>
          <p:nvPr/>
        </p:nvSpPr>
        <p:spPr bwMode="auto">
          <a:xfrm>
            <a:off x="8567738" y="2122489"/>
            <a:ext cx="177800" cy="3032125"/>
          </a:xfrm>
          <a:prstGeom prst="rect">
            <a:avLst/>
          </a:prstGeom>
          <a:solidFill>
            <a:schemeClr val="accent1">
              <a:alpha val="50000"/>
            </a:schemeClr>
          </a:solidFill>
          <a:ln w="25400" algn="ctr">
            <a:solidFill>
              <a:srgbClr val="9B320E"/>
            </a:solidFill>
            <a:miter lim="800000"/>
            <a:headEnd/>
            <a:tailEnd/>
          </a:ln>
        </p:spPr>
        <p:txBody>
          <a:bodyPr anchor="ctr"/>
          <a:lstStyle/>
          <a:p>
            <a:pPr eaLnBrk="0" hangingPunct="0">
              <a:defRPr/>
            </a:pPr>
            <a:endParaRPr lang="en-US" sz="2400">
              <a:solidFill>
                <a:schemeClr val="lt1"/>
              </a:solidFill>
              <a:latin typeface="+mn-lt"/>
              <a:cs typeface="+mn-cs"/>
            </a:endParaRPr>
          </a:p>
        </p:txBody>
      </p:sp>
      <p:sp>
        <p:nvSpPr>
          <p:cNvPr id="46102" name="Line 90"/>
          <p:cNvSpPr>
            <a:spLocks noChangeShapeType="1"/>
          </p:cNvSpPr>
          <p:nvPr/>
        </p:nvSpPr>
        <p:spPr bwMode="auto">
          <a:xfrm flipV="1">
            <a:off x="7772401" y="2124075"/>
            <a:ext cx="962025" cy="871538"/>
          </a:xfrm>
          <a:prstGeom prst="line">
            <a:avLst/>
          </a:prstGeom>
          <a:noFill/>
          <a:ln w="28575">
            <a:solidFill>
              <a:schemeClr val="bg1"/>
            </a:solidFill>
            <a:prstDash val="dash"/>
            <a:round/>
            <a:headEnd/>
            <a:tailEnd/>
          </a:ln>
          <a:extLst>
            <a:ext uri="{909E8E84-426E-40DD-AFC4-6F175D3DCCD1}">
              <a14:hiddenFill xmlns:a14="http://schemas.microsoft.com/office/drawing/2010/main">
                <a:noFill/>
              </a14:hiddenFill>
            </a:ext>
          </a:extLst>
        </p:spPr>
        <p:txBody>
          <a:bodyPr rot="10800000" wrap="none"/>
          <a:lstStyle/>
          <a:p>
            <a:endParaRPr lang="en-US"/>
          </a:p>
        </p:txBody>
      </p:sp>
      <p:sp>
        <p:nvSpPr>
          <p:cNvPr id="46103" name="Line 91"/>
          <p:cNvSpPr>
            <a:spLocks noChangeShapeType="1"/>
          </p:cNvSpPr>
          <p:nvPr/>
        </p:nvSpPr>
        <p:spPr bwMode="auto">
          <a:xfrm flipV="1">
            <a:off x="7586663" y="2124076"/>
            <a:ext cx="976312" cy="866775"/>
          </a:xfrm>
          <a:prstGeom prst="line">
            <a:avLst/>
          </a:prstGeom>
          <a:noFill/>
          <a:ln w="28575">
            <a:solidFill>
              <a:schemeClr val="bg1"/>
            </a:solidFill>
            <a:prstDash val="dash"/>
            <a:round/>
            <a:headEnd/>
            <a:tailEnd/>
          </a:ln>
          <a:extLst>
            <a:ext uri="{909E8E84-426E-40DD-AFC4-6F175D3DCCD1}">
              <a14:hiddenFill xmlns:a14="http://schemas.microsoft.com/office/drawing/2010/main">
                <a:noFill/>
              </a14:hiddenFill>
            </a:ext>
          </a:extLst>
        </p:spPr>
        <p:txBody>
          <a:bodyPr rot="10800000" wrap="none"/>
          <a:lstStyle/>
          <a:p>
            <a:endParaRPr lang="en-US"/>
          </a:p>
        </p:txBody>
      </p:sp>
      <p:grpSp>
        <p:nvGrpSpPr>
          <p:cNvPr id="46104" name="Group 79"/>
          <p:cNvGrpSpPr>
            <a:grpSpLocks/>
          </p:cNvGrpSpPr>
          <p:nvPr/>
        </p:nvGrpSpPr>
        <p:grpSpPr bwMode="auto">
          <a:xfrm>
            <a:off x="7231064" y="3095625"/>
            <a:ext cx="573087" cy="3092450"/>
            <a:chOff x="5774221" y="3332691"/>
            <a:chExt cx="677527" cy="3092692"/>
          </a:xfrm>
        </p:grpSpPr>
        <p:grpSp>
          <p:nvGrpSpPr>
            <p:cNvPr id="46107" name="Group 38"/>
            <p:cNvGrpSpPr>
              <a:grpSpLocks/>
            </p:cNvGrpSpPr>
            <p:nvPr/>
          </p:nvGrpSpPr>
          <p:grpSpPr bwMode="auto">
            <a:xfrm>
              <a:off x="5803717" y="4384742"/>
              <a:ext cx="623450" cy="374073"/>
              <a:chOff x="5140039" y="4045530"/>
              <a:chExt cx="623450" cy="374073"/>
            </a:xfrm>
          </p:grpSpPr>
          <p:cxnSp>
            <p:nvCxnSpPr>
              <p:cNvPr id="104" name="Straight Arrow Connector 103"/>
              <p:cNvCxnSpPr/>
              <p:nvPr/>
            </p:nvCxnSpPr>
            <p:spPr>
              <a:xfrm rot="10800000" flipH="1">
                <a:off x="5140572" y="4046074"/>
                <a:ext cx="388499" cy="373091"/>
              </a:xfrm>
              <a:prstGeom prst="straightConnector1">
                <a:avLst/>
              </a:prstGeom>
              <a:ln w="63500">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100" name="Straight Arrow Connector 99"/>
              <p:cNvCxnSpPr/>
              <p:nvPr/>
            </p:nvCxnSpPr>
            <p:spPr>
              <a:xfrm rot="10800000" flipH="1">
                <a:off x="5375173" y="4046074"/>
                <a:ext cx="388500" cy="373091"/>
              </a:xfrm>
              <a:prstGeom prst="straightConnector1">
                <a:avLst/>
              </a:prstGeom>
              <a:ln w="63500">
                <a:solidFill>
                  <a:schemeClr val="bg1"/>
                </a:solidFill>
                <a:tailEnd type="triangle"/>
              </a:ln>
            </p:spPr>
            <p:style>
              <a:lnRef idx="1">
                <a:schemeClr val="accent1"/>
              </a:lnRef>
              <a:fillRef idx="0">
                <a:schemeClr val="accent1"/>
              </a:fillRef>
              <a:effectRef idx="0">
                <a:schemeClr val="accent1"/>
              </a:effectRef>
              <a:fontRef idx="minor">
                <a:schemeClr val="tx1"/>
              </a:fontRef>
            </p:style>
          </p:cxnSp>
        </p:grpSp>
        <p:grpSp>
          <p:nvGrpSpPr>
            <p:cNvPr id="46108" name="Group 42"/>
            <p:cNvGrpSpPr>
              <a:grpSpLocks/>
            </p:cNvGrpSpPr>
            <p:nvPr/>
          </p:nvGrpSpPr>
          <p:grpSpPr bwMode="auto">
            <a:xfrm>
              <a:off x="5828298" y="4719039"/>
              <a:ext cx="623450" cy="374073"/>
              <a:chOff x="5140039" y="4045530"/>
              <a:chExt cx="623450" cy="374073"/>
            </a:xfrm>
          </p:grpSpPr>
          <p:cxnSp>
            <p:nvCxnSpPr>
              <p:cNvPr id="44" name="Straight Arrow Connector 43"/>
              <p:cNvCxnSpPr/>
              <p:nvPr/>
            </p:nvCxnSpPr>
            <p:spPr>
              <a:xfrm rot="10800000" flipH="1">
                <a:off x="5140389" y="4045178"/>
                <a:ext cx="388500" cy="374679"/>
              </a:xfrm>
              <a:prstGeom prst="straightConnector1">
                <a:avLst/>
              </a:prstGeom>
              <a:ln w="63500">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45" name="Straight Arrow Connector 44"/>
              <p:cNvCxnSpPr/>
              <p:nvPr/>
            </p:nvCxnSpPr>
            <p:spPr>
              <a:xfrm rot="10800000" flipH="1">
                <a:off x="5374990" y="4045178"/>
                <a:ext cx="388499" cy="374679"/>
              </a:xfrm>
              <a:prstGeom prst="straightConnector1">
                <a:avLst/>
              </a:prstGeom>
              <a:ln w="63500">
                <a:solidFill>
                  <a:schemeClr val="bg1"/>
                </a:solidFill>
                <a:tailEnd type="triangle"/>
              </a:ln>
            </p:spPr>
            <p:style>
              <a:lnRef idx="1">
                <a:schemeClr val="accent1"/>
              </a:lnRef>
              <a:fillRef idx="0">
                <a:schemeClr val="accent1"/>
              </a:fillRef>
              <a:effectRef idx="0">
                <a:schemeClr val="accent1"/>
              </a:effectRef>
              <a:fontRef idx="minor">
                <a:schemeClr val="tx1"/>
              </a:fontRef>
            </p:style>
          </p:cxnSp>
        </p:grpSp>
        <p:grpSp>
          <p:nvGrpSpPr>
            <p:cNvPr id="46109" name="Group 45"/>
            <p:cNvGrpSpPr>
              <a:grpSpLocks/>
            </p:cNvGrpSpPr>
            <p:nvPr/>
          </p:nvGrpSpPr>
          <p:grpSpPr bwMode="auto">
            <a:xfrm>
              <a:off x="5803717" y="5063169"/>
              <a:ext cx="623450" cy="374073"/>
              <a:chOff x="5140039" y="4045530"/>
              <a:chExt cx="623450" cy="374073"/>
            </a:xfrm>
          </p:grpSpPr>
          <p:cxnSp>
            <p:nvCxnSpPr>
              <p:cNvPr id="47" name="Straight Arrow Connector 46"/>
              <p:cNvCxnSpPr/>
              <p:nvPr/>
            </p:nvCxnSpPr>
            <p:spPr>
              <a:xfrm rot="10800000" flipH="1">
                <a:off x="5140572" y="4045562"/>
                <a:ext cx="388499" cy="374679"/>
              </a:xfrm>
              <a:prstGeom prst="straightConnector1">
                <a:avLst/>
              </a:prstGeom>
              <a:ln w="63500">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48" name="Straight Arrow Connector 47"/>
              <p:cNvCxnSpPr/>
              <p:nvPr/>
            </p:nvCxnSpPr>
            <p:spPr>
              <a:xfrm rot="10800000" flipH="1">
                <a:off x="5375173" y="4045562"/>
                <a:ext cx="388500" cy="374679"/>
              </a:xfrm>
              <a:prstGeom prst="straightConnector1">
                <a:avLst/>
              </a:prstGeom>
              <a:ln w="63500">
                <a:solidFill>
                  <a:schemeClr val="bg1"/>
                </a:solidFill>
                <a:tailEnd type="triangle"/>
              </a:ln>
            </p:spPr>
            <p:style>
              <a:lnRef idx="1">
                <a:schemeClr val="accent1"/>
              </a:lnRef>
              <a:fillRef idx="0">
                <a:schemeClr val="accent1"/>
              </a:fillRef>
              <a:effectRef idx="0">
                <a:schemeClr val="accent1"/>
              </a:effectRef>
              <a:fontRef idx="minor">
                <a:schemeClr val="tx1"/>
              </a:fontRef>
            </p:style>
          </p:cxnSp>
        </p:grpSp>
        <p:grpSp>
          <p:nvGrpSpPr>
            <p:cNvPr id="46110" name="Group 48"/>
            <p:cNvGrpSpPr>
              <a:grpSpLocks/>
            </p:cNvGrpSpPr>
            <p:nvPr/>
          </p:nvGrpSpPr>
          <p:grpSpPr bwMode="auto">
            <a:xfrm>
              <a:off x="5808633" y="5377800"/>
              <a:ext cx="623450" cy="374073"/>
              <a:chOff x="5140039" y="4045530"/>
              <a:chExt cx="623450" cy="374073"/>
            </a:xfrm>
          </p:grpSpPr>
          <p:cxnSp>
            <p:nvCxnSpPr>
              <p:cNvPr id="50" name="Straight Arrow Connector 49"/>
              <p:cNvCxnSpPr/>
              <p:nvPr/>
            </p:nvCxnSpPr>
            <p:spPr>
              <a:xfrm rot="10800000" flipH="1">
                <a:off x="5139410" y="4045281"/>
                <a:ext cx="390376" cy="374679"/>
              </a:xfrm>
              <a:prstGeom prst="straightConnector1">
                <a:avLst/>
              </a:prstGeom>
              <a:ln w="63500">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51" name="Straight Arrow Connector 50"/>
              <p:cNvCxnSpPr/>
              <p:nvPr/>
            </p:nvCxnSpPr>
            <p:spPr>
              <a:xfrm rot="10800000" flipH="1">
                <a:off x="5375888" y="4045281"/>
                <a:ext cx="388499" cy="374679"/>
              </a:xfrm>
              <a:prstGeom prst="straightConnector1">
                <a:avLst/>
              </a:prstGeom>
              <a:ln w="63500">
                <a:solidFill>
                  <a:schemeClr val="bg1"/>
                </a:solidFill>
                <a:tailEnd type="triangle"/>
              </a:ln>
            </p:spPr>
            <p:style>
              <a:lnRef idx="1">
                <a:schemeClr val="accent1"/>
              </a:lnRef>
              <a:fillRef idx="0">
                <a:schemeClr val="accent1"/>
              </a:fillRef>
              <a:effectRef idx="0">
                <a:schemeClr val="accent1"/>
              </a:effectRef>
              <a:fontRef idx="minor">
                <a:schemeClr val="tx1"/>
              </a:fontRef>
            </p:style>
          </p:cxnSp>
        </p:grpSp>
        <p:grpSp>
          <p:nvGrpSpPr>
            <p:cNvPr id="46111" name="Group 51"/>
            <p:cNvGrpSpPr>
              <a:grpSpLocks/>
            </p:cNvGrpSpPr>
            <p:nvPr/>
          </p:nvGrpSpPr>
          <p:grpSpPr bwMode="auto">
            <a:xfrm>
              <a:off x="5798801" y="5677684"/>
              <a:ext cx="623450" cy="374073"/>
              <a:chOff x="5140039" y="4045530"/>
              <a:chExt cx="623450" cy="374073"/>
            </a:xfrm>
          </p:grpSpPr>
          <p:cxnSp>
            <p:nvCxnSpPr>
              <p:cNvPr id="53" name="Straight Arrow Connector 52"/>
              <p:cNvCxnSpPr/>
              <p:nvPr/>
            </p:nvCxnSpPr>
            <p:spPr>
              <a:xfrm rot="10800000" flipH="1">
                <a:off x="5139857" y="4045458"/>
                <a:ext cx="388500" cy="374679"/>
              </a:xfrm>
              <a:prstGeom prst="straightConnector1">
                <a:avLst/>
              </a:prstGeom>
              <a:ln w="63500">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54" name="Straight Arrow Connector 53"/>
              <p:cNvCxnSpPr/>
              <p:nvPr/>
            </p:nvCxnSpPr>
            <p:spPr>
              <a:xfrm rot="10800000" flipH="1">
                <a:off x="5374458" y="4045458"/>
                <a:ext cx="388499" cy="374679"/>
              </a:xfrm>
              <a:prstGeom prst="straightConnector1">
                <a:avLst/>
              </a:prstGeom>
              <a:ln w="63500">
                <a:solidFill>
                  <a:schemeClr val="bg1"/>
                </a:solidFill>
                <a:tailEnd type="triangle"/>
              </a:ln>
            </p:spPr>
            <p:style>
              <a:lnRef idx="1">
                <a:schemeClr val="accent1"/>
              </a:lnRef>
              <a:fillRef idx="0">
                <a:schemeClr val="accent1"/>
              </a:fillRef>
              <a:effectRef idx="0">
                <a:schemeClr val="accent1"/>
              </a:effectRef>
              <a:fontRef idx="minor">
                <a:schemeClr val="tx1"/>
              </a:fontRef>
            </p:style>
          </p:cxnSp>
        </p:grpSp>
        <p:grpSp>
          <p:nvGrpSpPr>
            <p:cNvPr id="46112" name="Group 54"/>
            <p:cNvGrpSpPr>
              <a:grpSpLocks/>
            </p:cNvGrpSpPr>
            <p:nvPr/>
          </p:nvGrpSpPr>
          <p:grpSpPr bwMode="auto">
            <a:xfrm>
              <a:off x="5788969" y="6051310"/>
              <a:ext cx="623450" cy="374073"/>
              <a:chOff x="5140039" y="4045530"/>
              <a:chExt cx="623450" cy="374073"/>
            </a:xfrm>
          </p:grpSpPr>
          <p:cxnSp>
            <p:nvCxnSpPr>
              <p:cNvPr id="56" name="Straight Arrow Connector 55"/>
              <p:cNvCxnSpPr/>
              <p:nvPr/>
            </p:nvCxnSpPr>
            <p:spPr>
              <a:xfrm rot="10800000" flipH="1">
                <a:off x="5140305" y="4044924"/>
                <a:ext cx="388499" cy="374679"/>
              </a:xfrm>
              <a:prstGeom prst="straightConnector1">
                <a:avLst/>
              </a:prstGeom>
              <a:ln w="63500">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58" name="Straight Arrow Connector 57"/>
              <p:cNvCxnSpPr/>
              <p:nvPr/>
            </p:nvCxnSpPr>
            <p:spPr>
              <a:xfrm rot="10800000" flipH="1">
                <a:off x="5374905" y="4044924"/>
                <a:ext cx="388500" cy="374679"/>
              </a:xfrm>
              <a:prstGeom prst="straightConnector1">
                <a:avLst/>
              </a:prstGeom>
              <a:ln w="63500">
                <a:solidFill>
                  <a:schemeClr val="bg1"/>
                </a:solidFill>
                <a:tailEnd type="triangle"/>
              </a:ln>
            </p:spPr>
            <p:style>
              <a:lnRef idx="1">
                <a:schemeClr val="accent1"/>
              </a:lnRef>
              <a:fillRef idx="0">
                <a:schemeClr val="accent1"/>
              </a:fillRef>
              <a:effectRef idx="0">
                <a:schemeClr val="accent1"/>
              </a:effectRef>
              <a:fontRef idx="minor">
                <a:schemeClr val="tx1"/>
              </a:fontRef>
            </p:style>
          </p:cxnSp>
        </p:grpSp>
        <p:grpSp>
          <p:nvGrpSpPr>
            <p:cNvPr id="46113" name="Group 58"/>
            <p:cNvGrpSpPr>
              <a:grpSpLocks/>
            </p:cNvGrpSpPr>
            <p:nvPr/>
          </p:nvGrpSpPr>
          <p:grpSpPr bwMode="auto">
            <a:xfrm>
              <a:off x="5793885" y="4050445"/>
              <a:ext cx="623450" cy="374073"/>
              <a:chOff x="5140039" y="4045530"/>
              <a:chExt cx="623450" cy="374073"/>
            </a:xfrm>
          </p:grpSpPr>
          <p:cxnSp>
            <p:nvCxnSpPr>
              <p:cNvPr id="60" name="Straight Arrow Connector 59"/>
              <p:cNvCxnSpPr/>
              <p:nvPr/>
            </p:nvCxnSpPr>
            <p:spPr>
              <a:xfrm rot="10800000" flipH="1">
                <a:off x="5139143" y="4045382"/>
                <a:ext cx="388499" cy="374679"/>
              </a:xfrm>
              <a:prstGeom prst="straightConnector1">
                <a:avLst/>
              </a:prstGeom>
              <a:ln w="63500">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61" name="Straight Arrow Connector 60"/>
              <p:cNvCxnSpPr/>
              <p:nvPr/>
            </p:nvCxnSpPr>
            <p:spPr>
              <a:xfrm rot="10800000" flipH="1">
                <a:off x="5373743" y="4045382"/>
                <a:ext cx="390376" cy="374679"/>
              </a:xfrm>
              <a:prstGeom prst="straightConnector1">
                <a:avLst/>
              </a:prstGeom>
              <a:ln w="63500">
                <a:solidFill>
                  <a:schemeClr val="bg1"/>
                </a:solidFill>
                <a:tailEnd type="triangle"/>
              </a:ln>
            </p:spPr>
            <p:style>
              <a:lnRef idx="1">
                <a:schemeClr val="accent1"/>
              </a:lnRef>
              <a:fillRef idx="0">
                <a:schemeClr val="accent1"/>
              </a:fillRef>
              <a:effectRef idx="0">
                <a:schemeClr val="accent1"/>
              </a:effectRef>
              <a:fontRef idx="minor">
                <a:schemeClr val="tx1"/>
              </a:fontRef>
            </p:style>
          </p:cxnSp>
        </p:grpSp>
        <p:grpSp>
          <p:nvGrpSpPr>
            <p:cNvPr id="46114" name="Group 61"/>
            <p:cNvGrpSpPr>
              <a:grpSpLocks/>
            </p:cNvGrpSpPr>
            <p:nvPr/>
          </p:nvGrpSpPr>
          <p:grpSpPr bwMode="auto">
            <a:xfrm>
              <a:off x="5784053" y="3332691"/>
              <a:ext cx="623450" cy="374073"/>
              <a:chOff x="5140039" y="4045530"/>
              <a:chExt cx="623450" cy="374073"/>
            </a:xfrm>
          </p:grpSpPr>
          <p:cxnSp>
            <p:nvCxnSpPr>
              <p:cNvPr id="63" name="Straight Arrow Connector 62"/>
              <p:cNvCxnSpPr/>
              <p:nvPr/>
            </p:nvCxnSpPr>
            <p:spPr>
              <a:xfrm rot="10800000" flipH="1">
                <a:off x="5139591" y="4045530"/>
                <a:ext cx="388500" cy="374679"/>
              </a:xfrm>
              <a:prstGeom prst="straightConnector1">
                <a:avLst/>
              </a:prstGeom>
              <a:ln w="63500">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64" name="Straight Arrow Connector 63"/>
              <p:cNvCxnSpPr/>
              <p:nvPr/>
            </p:nvCxnSpPr>
            <p:spPr>
              <a:xfrm rot="10800000" flipH="1">
                <a:off x="5374192" y="4045530"/>
                <a:ext cx="388499" cy="374679"/>
              </a:xfrm>
              <a:prstGeom prst="straightConnector1">
                <a:avLst/>
              </a:prstGeom>
              <a:ln w="63500">
                <a:solidFill>
                  <a:schemeClr val="bg1"/>
                </a:solidFill>
                <a:tailEnd type="triangle"/>
              </a:ln>
            </p:spPr>
            <p:style>
              <a:lnRef idx="1">
                <a:schemeClr val="accent1"/>
              </a:lnRef>
              <a:fillRef idx="0">
                <a:schemeClr val="accent1"/>
              </a:fillRef>
              <a:effectRef idx="0">
                <a:schemeClr val="accent1"/>
              </a:effectRef>
              <a:fontRef idx="minor">
                <a:schemeClr val="tx1"/>
              </a:fontRef>
            </p:style>
          </p:cxnSp>
        </p:grpSp>
        <p:grpSp>
          <p:nvGrpSpPr>
            <p:cNvPr id="46115" name="Group 67"/>
            <p:cNvGrpSpPr>
              <a:grpSpLocks/>
            </p:cNvGrpSpPr>
            <p:nvPr/>
          </p:nvGrpSpPr>
          <p:grpSpPr bwMode="auto">
            <a:xfrm>
              <a:off x="5774221" y="3735813"/>
              <a:ext cx="623450" cy="374073"/>
              <a:chOff x="5140039" y="4045530"/>
              <a:chExt cx="623450" cy="374073"/>
            </a:xfrm>
          </p:grpSpPr>
          <p:cxnSp>
            <p:nvCxnSpPr>
              <p:cNvPr id="69" name="Straight Arrow Connector 68"/>
              <p:cNvCxnSpPr/>
              <p:nvPr/>
            </p:nvCxnSpPr>
            <p:spPr>
              <a:xfrm rot="10800000" flipH="1">
                <a:off x="5140039" y="4045665"/>
                <a:ext cx="388499" cy="374679"/>
              </a:xfrm>
              <a:prstGeom prst="straightConnector1">
                <a:avLst/>
              </a:prstGeom>
              <a:ln w="63500">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70" name="Straight Arrow Connector 69"/>
              <p:cNvCxnSpPr/>
              <p:nvPr/>
            </p:nvCxnSpPr>
            <p:spPr>
              <a:xfrm rot="10800000" flipH="1">
                <a:off x="5374639" y="4045665"/>
                <a:ext cx="388500" cy="374679"/>
              </a:xfrm>
              <a:prstGeom prst="straightConnector1">
                <a:avLst/>
              </a:prstGeom>
              <a:ln w="63500">
                <a:solidFill>
                  <a:schemeClr val="bg1"/>
                </a:solidFill>
                <a:tailEnd type="triangle"/>
              </a:ln>
            </p:spPr>
            <p:style>
              <a:lnRef idx="1">
                <a:schemeClr val="accent1"/>
              </a:lnRef>
              <a:fillRef idx="0">
                <a:schemeClr val="accent1"/>
              </a:fillRef>
              <a:effectRef idx="0">
                <a:schemeClr val="accent1"/>
              </a:effectRef>
              <a:fontRef idx="minor">
                <a:schemeClr val="tx1"/>
              </a:fontRef>
            </p:style>
          </p:cxnSp>
        </p:grpSp>
      </p:grpSp>
      <p:pic>
        <p:nvPicPr>
          <p:cNvPr id="46105" name="TextBox 21"/>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174404">
            <a:off x="6543675" y="1193800"/>
            <a:ext cx="3067050" cy="2249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6106" name="TextBox 21"/>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159892">
            <a:off x="7094538" y="4332289"/>
            <a:ext cx="3067050" cy="2249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Rectangle 20"/>
          <p:cNvSpPr/>
          <p:nvPr/>
        </p:nvSpPr>
        <p:spPr bwMode="auto">
          <a:xfrm>
            <a:off x="5505450" y="1635126"/>
            <a:ext cx="4192588" cy="4932363"/>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eaLnBrk="0" hangingPunct="0">
              <a:defRPr/>
            </a:pPr>
            <a:endParaRPr lang="en-US" sz="2400"/>
          </a:p>
        </p:txBody>
      </p:sp>
      <p:sp>
        <p:nvSpPr>
          <p:cNvPr id="47107" name="Freeform 84"/>
          <p:cNvSpPr>
            <a:spLocks/>
          </p:cNvSpPr>
          <p:nvPr/>
        </p:nvSpPr>
        <p:spPr bwMode="auto">
          <a:xfrm>
            <a:off x="7550150" y="2984500"/>
            <a:ext cx="469900" cy="3054350"/>
          </a:xfrm>
          <a:custGeom>
            <a:avLst/>
            <a:gdLst>
              <a:gd name="T0" fmla="*/ 30241875 w 296"/>
              <a:gd name="T1" fmla="*/ 0 h 1924"/>
              <a:gd name="T2" fmla="*/ 362902500 w 296"/>
              <a:gd name="T3" fmla="*/ 0 h 1924"/>
              <a:gd name="T4" fmla="*/ 332660625 w 296"/>
              <a:gd name="T5" fmla="*/ 131048125 h 1924"/>
              <a:gd name="T6" fmla="*/ 342741250 w 296"/>
              <a:gd name="T7" fmla="*/ 352821875 h 1924"/>
              <a:gd name="T8" fmla="*/ 383063750 w 296"/>
              <a:gd name="T9" fmla="*/ 665321250 h 1924"/>
              <a:gd name="T10" fmla="*/ 493950625 w 296"/>
              <a:gd name="T11" fmla="*/ 1058465625 h 1924"/>
              <a:gd name="T12" fmla="*/ 604837500 w 296"/>
              <a:gd name="T13" fmla="*/ 1622980625 h 1924"/>
              <a:gd name="T14" fmla="*/ 715724375 w 296"/>
              <a:gd name="T15" fmla="*/ 2056447500 h 1924"/>
              <a:gd name="T16" fmla="*/ 745966250 w 296"/>
              <a:gd name="T17" fmla="*/ 2147483647 h 1924"/>
              <a:gd name="T18" fmla="*/ 735885625 w 296"/>
              <a:gd name="T19" fmla="*/ 2147483647 h 1924"/>
              <a:gd name="T20" fmla="*/ 655240625 w 296"/>
              <a:gd name="T21" fmla="*/ 2147483647 h 1924"/>
              <a:gd name="T22" fmla="*/ 564515000 w 296"/>
              <a:gd name="T23" fmla="*/ 2147483647 h 1924"/>
              <a:gd name="T24" fmla="*/ 423386250 w 296"/>
              <a:gd name="T25" fmla="*/ 2147483647 h 1924"/>
              <a:gd name="T26" fmla="*/ 383063750 w 296"/>
              <a:gd name="T27" fmla="*/ 2147483647 h 1924"/>
              <a:gd name="T28" fmla="*/ 332660625 w 296"/>
              <a:gd name="T29" fmla="*/ 2147483647 h 1924"/>
              <a:gd name="T30" fmla="*/ 0 w 296"/>
              <a:gd name="T31" fmla="*/ 2147483647 h 1924"/>
              <a:gd name="T32" fmla="*/ 80645000 w 296"/>
              <a:gd name="T33" fmla="*/ 2147483647 h 1924"/>
              <a:gd name="T34" fmla="*/ 201612500 w 296"/>
              <a:gd name="T35" fmla="*/ 2147483647 h 1924"/>
              <a:gd name="T36" fmla="*/ 292338125 w 296"/>
              <a:gd name="T37" fmla="*/ 2147483647 h 1924"/>
              <a:gd name="T38" fmla="*/ 383063750 w 296"/>
              <a:gd name="T39" fmla="*/ 2147483647 h 1924"/>
              <a:gd name="T40" fmla="*/ 423386250 w 296"/>
              <a:gd name="T41" fmla="*/ 2147483647 h 1924"/>
              <a:gd name="T42" fmla="*/ 433466875 w 296"/>
              <a:gd name="T43" fmla="*/ 2147483647 h 1924"/>
              <a:gd name="T44" fmla="*/ 393144375 w 296"/>
              <a:gd name="T45" fmla="*/ 2046366875 h 1924"/>
              <a:gd name="T46" fmla="*/ 292338125 w 296"/>
              <a:gd name="T47" fmla="*/ 1673383750 h 1924"/>
              <a:gd name="T48" fmla="*/ 181451250 w 296"/>
              <a:gd name="T49" fmla="*/ 1129030000 h 1924"/>
              <a:gd name="T50" fmla="*/ 70564375 w 296"/>
              <a:gd name="T51" fmla="*/ 675401875 h 1924"/>
              <a:gd name="T52" fmla="*/ 10080625 w 296"/>
              <a:gd name="T53" fmla="*/ 302418750 h 1924"/>
              <a:gd name="T54" fmla="*/ 30241875 w 296"/>
              <a:gd name="T55" fmla="*/ 0 h 1924"/>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296"/>
              <a:gd name="T85" fmla="*/ 0 h 1924"/>
              <a:gd name="T86" fmla="*/ 296 w 296"/>
              <a:gd name="T87" fmla="*/ 1924 h 1924"/>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296" h="1924">
                <a:moveTo>
                  <a:pt x="12" y="0"/>
                </a:moveTo>
                <a:lnTo>
                  <a:pt x="144" y="0"/>
                </a:lnTo>
                <a:lnTo>
                  <a:pt x="132" y="52"/>
                </a:lnTo>
                <a:lnTo>
                  <a:pt x="136" y="140"/>
                </a:lnTo>
                <a:lnTo>
                  <a:pt x="152" y="264"/>
                </a:lnTo>
                <a:lnTo>
                  <a:pt x="196" y="420"/>
                </a:lnTo>
                <a:lnTo>
                  <a:pt x="240" y="644"/>
                </a:lnTo>
                <a:lnTo>
                  <a:pt x="284" y="816"/>
                </a:lnTo>
                <a:lnTo>
                  <a:pt x="296" y="964"/>
                </a:lnTo>
                <a:lnTo>
                  <a:pt x="292" y="1060"/>
                </a:lnTo>
                <a:lnTo>
                  <a:pt x="260" y="1248"/>
                </a:lnTo>
                <a:lnTo>
                  <a:pt x="224" y="1428"/>
                </a:lnTo>
                <a:lnTo>
                  <a:pt x="168" y="1628"/>
                </a:lnTo>
                <a:lnTo>
                  <a:pt x="152" y="1740"/>
                </a:lnTo>
                <a:lnTo>
                  <a:pt x="132" y="1924"/>
                </a:lnTo>
                <a:lnTo>
                  <a:pt x="0" y="1924"/>
                </a:lnTo>
                <a:lnTo>
                  <a:pt x="32" y="1696"/>
                </a:lnTo>
                <a:lnTo>
                  <a:pt x="80" y="1496"/>
                </a:lnTo>
                <a:lnTo>
                  <a:pt x="116" y="1348"/>
                </a:lnTo>
                <a:lnTo>
                  <a:pt x="152" y="1184"/>
                </a:lnTo>
                <a:lnTo>
                  <a:pt x="168" y="1040"/>
                </a:lnTo>
                <a:lnTo>
                  <a:pt x="172" y="924"/>
                </a:lnTo>
                <a:lnTo>
                  <a:pt x="156" y="812"/>
                </a:lnTo>
                <a:lnTo>
                  <a:pt x="116" y="664"/>
                </a:lnTo>
                <a:lnTo>
                  <a:pt x="72" y="448"/>
                </a:lnTo>
                <a:lnTo>
                  <a:pt x="28" y="268"/>
                </a:lnTo>
                <a:lnTo>
                  <a:pt x="4" y="120"/>
                </a:lnTo>
                <a:lnTo>
                  <a:pt x="12" y="0"/>
                </a:lnTo>
                <a:close/>
              </a:path>
            </a:pathLst>
          </a:custGeom>
          <a:solidFill>
            <a:schemeClr val="accent1"/>
          </a:solidFill>
          <a:ln>
            <a:noFill/>
          </a:ln>
          <a:extLst>
            <a:ext uri="{91240B29-F687-4F45-9708-019B960494DF}">
              <a14:hiddenLine xmlns:a14="http://schemas.microsoft.com/office/drawing/2010/main" w="38100" cap="flat" cmpd="sng">
                <a:solidFill>
                  <a:srgbClr val="000000"/>
                </a:solidFill>
                <a:prstDash val="solid"/>
                <a:round/>
                <a:headEnd/>
                <a:tailEnd/>
              </a14:hiddenLine>
            </a:ext>
          </a:extLst>
        </p:spPr>
        <p:txBody>
          <a:bodyPr rot="10800000" wrap="none"/>
          <a:lstStyle/>
          <a:p>
            <a:endParaRPr lang="en-US"/>
          </a:p>
        </p:txBody>
      </p:sp>
      <p:sp>
        <p:nvSpPr>
          <p:cNvPr id="29" name="TextBox 28"/>
          <p:cNvSpPr txBox="1"/>
          <p:nvPr/>
        </p:nvSpPr>
        <p:spPr>
          <a:xfrm>
            <a:off x="2028825" y="636588"/>
            <a:ext cx="8140700" cy="984250"/>
          </a:xfrm>
          <a:prstGeom prst="rect">
            <a:avLst/>
          </a:prstGeom>
          <a:solidFill>
            <a:schemeClr val="tx1">
              <a:lumMod val="95000"/>
              <a:alpha val="62000"/>
            </a:schemeClr>
          </a:solidFill>
          <a:ln w="38100" cap="flat">
            <a:solidFill>
              <a:schemeClr val="bg1"/>
            </a:solidFill>
            <a:bevel/>
          </a:ln>
        </p:spPr>
        <p:txBody>
          <a:bodyPr anchor="ctr" anchorCtr="1"/>
          <a:lstStyle/>
          <a:p>
            <a:pPr algn="l" eaLnBrk="0" hangingPunct="0">
              <a:defRPr/>
            </a:pPr>
            <a:r>
              <a:rPr lang="en-US" sz="2800" b="1" dirty="0">
                <a:solidFill>
                  <a:schemeClr val="bg1"/>
                </a:solidFill>
                <a:latin typeface="Times New Roman" pitchFamily="18" charset="0"/>
                <a:cs typeface="+mn-cs"/>
              </a:rPr>
              <a:t>Local Buckling is related to Plate Buckling</a:t>
            </a:r>
          </a:p>
        </p:txBody>
      </p:sp>
      <p:sp>
        <p:nvSpPr>
          <p:cNvPr id="4" name="TextBox 3"/>
          <p:cNvSpPr txBox="1"/>
          <p:nvPr/>
        </p:nvSpPr>
        <p:spPr>
          <a:xfrm>
            <a:off x="2033589" y="3482976"/>
            <a:ext cx="3487737" cy="1590675"/>
          </a:xfrm>
          <a:prstGeom prst="rect">
            <a:avLst/>
          </a:prstGeom>
          <a:solidFill>
            <a:schemeClr val="tx1">
              <a:lumMod val="95000"/>
              <a:alpha val="62000"/>
            </a:schemeClr>
          </a:solidFill>
          <a:ln w="38100" cap="flat">
            <a:solidFill>
              <a:schemeClr val="bg1"/>
            </a:solidFill>
            <a:bevel/>
          </a:ln>
        </p:spPr>
        <p:txBody>
          <a:bodyPr anchor="ctr" anchorCtr="1">
            <a:spAutoFit/>
          </a:bodyPr>
          <a:lstStyle/>
          <a:p>
            <a:pPr algn="l" eaLnBrk="0" hangingPunct="0">
              <a:defRPr/>
            </a:pPr>
            <a:r>
              <a:rPr lang="en-US" sz="2400">
                <a:solidFill>
                  <a:schemeClr val="bg1"/>
                </a:solidFill>
                <a:latin typeface="Times New Roman" pitchFamily="18" charset="0"/>
                <a:cs typeface="Arial" charset="0"/>
              </a:rPr>
              <a:t>Failure is localized at areas of high stress </a:t>
            </a:r>
          </a:p>
          <a:p>
            <a:pPr algn="l" eaLnBrk="0" hangingPunct="0">
              <a:defRPr/>
            </a:pPr>
            <a:r>
              <a:rPr lang="en-US" sz="2400">
                <a:solidFill>
                  <a:schemeClr val="bg1"/>
                </a:solidFill>
                <a:latin typeface="Times New Roman" pitchFamily="18" charset="0"/>
                <a:cs typeface="Arial" charset="0"/>
              </a:rPr>
              <a:t>(maximum moment) or imperfections.</a:t>
            </a:r>
          </a:p>
        </p:txBody>
      </p:sp>
      <p:sp>
        <p:nvSpPr>
          <p:cNvPr id="24" name="Rectangle 23"/>
          <p:cNvSpPr/>
          <p:nvPr/>
        </p:nvSpPr>
        <p:spPr bwMode="auto">
          <a:xfrm>
            <a:off x="5729288" y="3743326"/>
            <a:ext cx="1079500" cy="20796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eaLnBrk="0" hangingPunct="0">
              <a:defRPr/>
            </a:pPr>
            <a:endParaRPr lang="en-US" sz="2400"/>
          </a:p>
        </p:txBody>
      </p:sp>
      <p:sp>
        <p:nvSpPr>
          <p:cNvPr id="25" name="Rectangle 24"/>
          <p:cNvSpPr/>
          <p:nvPr/>
        </p:nvSpPr>
        <p:spPr bwMode="auto">
          <a:xfrm>
            <a:off x="6184901" y="3963989"/>
            <a:ext cx="125413" cy="102552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eaLnBrk="0" hangingPunct="0">
              <a:defRPr/>
            </a:pPr>
            <a:endParaRPr lang="en-US" sz="2400"/>
          </a:p>
        </p:txBody>
      </p:sp>
      <p:sp>
        <p:nvSpPr>
          <p:cNvPr id="26" name="Rectangle 25"/>
          <p:cNvSpPr/>
          <p:nvPr/>
        </p:nvSpPr>
        <p:spPr bwMode="auto">
          <a:xfrm>
            <a:off x="5756275" y="5003801"/>
            <a:ext cx="1079500" cy="20796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eaLnBrk="0" hangingPunct="0">
              <a:defRPr/>
            </a:pPr>
            <a:endParaRPr lang="en-US" sz="2400"/>
          </a:p>
        </p:txBody>
      </p:sp>
      <p:sp>
        <p:nvSpPr>
          <p:cNvPr id="32" name="Oval 31"/>
          <p:cNvSpPr/>
          <p:nvPr/>
        </p:nvSpPr>
        <p:spPr>
          <a:xfrm>
            <a:off x="6005513" y="3825875"/>
            <a:ext cx="512762" cy="1187450"/>
          </a:xfrm>
          <a:prstGeom prst="ellipse">
            <a:avLst/>
          </a:prstGeom>
          <a:solidFill>
            <a:schemeClr val="tx1">
              <a:lumMod val="95000"/>
              <a:alpha val="5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en-US" sz="2400"/>
          </a:p>
        </p:txBody>
      </p:sp>
      <p:sp>
        <p:nvSpPr>
          <p:cNvPr id="120" name="TextBox 119"/>
          <p:cNvSpPr txBox="1"/>
          <p:nvPr/>
        </p:nvSpPr>
        <p:spPr>
          <a:xfrm>
            <a:off x="2022476" y="2156768"/>
            <a:ext cx="4835525" cy="461665"/>
          </a:xfrm>
          <a:prstGeom prst="rect">
            <a:avLst/>
          </a:prstGeom>
          <a:solidFill>
            <a:schemeClr val="tx1">
              <a:lumMod val="95000"/>
            </a:schemeClr>
          </a:solidFill>
          <a:ln w="38100" cap="flat">
            <a:solidFill>
              <a:schemeClr val="bg1"/>
            </a:solidFill>
            <a:bevel/>
          </a:ln>
        </p:spPr>
        <p:txBody>
          <a:bodyPr anchor="ctr" anchorCtr="1">
            <a:spAutoFit/>
          </a:bodyPr>
          <a:lstStyle/>
          <a:p>
            <a:pPr algn="l" eaLnBrk="0" hangingPunct="0">
              <a:defRPr/>
            </a:pPr>
            <a:r>
              <a:rPr lang="en-US" sz="2400">
                <a:solidFill>
                  <a:schemeClr val="bg1"/>
                </a:solidFill>
                <a:latin typeface="Times New Roman" pitchFamily="18" charset="0"/>
                <a:cs typeface="Arial" charset="0"/>
              </a:rPr>
              <a:t>Web is restrained by the flanges.</a:t>
            </a:r>
          </a:p>
        </p:txBody>
      </p:sp>
      <p:grpSp>
        <p:nvGrpSpPr>
          <p:cNvPr id="47115" name="Group 72"/>
          <p:cNvGrpSpPr>
            <a:grpSpLocks/>
          </p:cNvGrpSpPr>
          <p:nvPr/>
        </p:nvGrpSpPr>
        <p:grpSpPr bwMode="auto">
          <a:xfrm flipH="1" flipV="1">
            <a:off x="8539163" y="1906589"/>
            <a:ext cx="468312" cy="3094037"/>
            <a:chOff x="5110543" y="3450679"/>
            <a:chExt cx="677527" cy="3092692"/>
          </a:xfrm>
        </p:grpSpPr>
        <p:grpSp>
          <p:nvGrpSpPr>
            <p:cNvPr id="47159" name="Group 38"/>
            <p:cNvGrpSpPr>
              <a:grpSpLocks/>
            </p:cNvGrpSpPr>
            <p:nvPr/>
          </p:nvGrpSpPr>
          <p:grpSpPr bwMode="auto">
            <a:xfrm>
              <a:off x="5140039" y="4502730"/>
              <a:ext cx="623450" cy="374073"/>
              <a:chOff x="5140039" y="4045530"/>
              <a:chExt cx="623450" cy="374073"/>
            </a:xfrm>
          </p:grpSpPr>
          <p:cxnSp>
            <p:nvCxnSpPr>
              <p:cNvPr id="118" name="Straight Arrow Connector 117"/>
              <p:cNvCxnSpPr/>
              <p:nvPr/>
            </p:nvCxnSpPr>
            <p:spPr>
              <a:xfrm rot="10800000" flipH="1">
                <a:off x="5140401" y="4045534"/>
                <a:ext cx="388143" cy="374487"/>
              </a:xfrm>
              <a:prstGeom prst="straightConnector1">
                <a:avLst/>
              </a:prstGeom>
              <a:ln w="63500">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119" name="Straight Arrow Connector 118"/>
              <p:cNvCxnSpPr/>
              <p:nvPr/>
            </p:nvCxnSpPr>
            <p:spPr>
              <a:xfrm rot="10800000" flipH="1">
                <a:off x="5374664" y="4045534"/>
                <a:ext cx="388143" cy="374487"/>
              </a:xfrm>
              <a:prstGeom prst="straightConnector1">
                <a:avLst/>
              </a:prstGeom>
              <a:ln w="63500">
                <a:solidFill>
                  <a:schemeClr val="bg1"/>
                </a:solidFill>
                <a:tailEnd type="triangle"/>
              </a:ln>
            </p:spPr>
            <p:style>
              <a:lnRef idx="1">
                <a:schemeClr val="accent1"/>
              </a:lnRef>
              <a:fillRef idx="0">
                <a:schemeClr val="accent1"/>
              </a:fillRef>
              <a:effectRef idx="0">
                <a:schemeClr val="accent1"/>
              </a:effectRef>
              <a:fontRef idx="minor">
                <a:schemeClr val="tx1"/>
              </a:fontRef>
            </p:style>
          </p:cxnSp>
        </p:grpSp>
        <p:grpSp>
          <p:nvGrpSpPr>
            <p:cNvPr id="47160" name="Group 42"/>
            <p:cNvGrpSpPr>
              <a:grpSpLocks/>
            </p:cNvGrpSpPr>
            <p:nvPr/>
          </p:nvGrpSpPr>
          <p:grpSpPr bwMode="auto">
            <a:xfrm>
              <a:off x="5164620" y="4837027"/>
              <a:ext cx="623450" cy="374073"/>
              <a:chOff x="5140039" y="4045530"/>
              <a:chExt cx="623450" cy="374073"/>
            </a:xfrm>
          </p:grpSpPr>
          <p:cxnSp>
            <p:nvCxnSpPr>
              <p:cNvPr id="116" name="Straight Arrow Connector 115"/>
              <p:cNvCxnSpPr/>
              <p:nvPr/>
            </p:nvCxnSpPr>
            <p:spPr>
              <a:xfrm rot="10800000" flipH="1">
                <a:off x="5141084" y="4046054"/>
                <a:ext cx="388142" cy="372900"/>
              </a:xfrm>
              <a:prstGeom prst="straightConnector1">
                <a:avLst/>
              </a:prstGeom>
              <a:ln w="63500">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117" name="Straight Arrow Connector 116"/>
              <p:cNvCxnSpPr/>
              <p:nvPr/>
            </p:nvCxnSpPr>
            <p:spPr>
              <a:xfrm rot="10800000" flipH="1">
                <a:off x="5375347" y="4046054"/>
                <a:ext cx="388142" cy="372900"/>
              </a:xfrm>
              <a:prstGeom prst="straightConnector1">
                <a:avLst/>
              </a:prstGeom>
              <a:ln w="63500">
                <a:solidFill>
                  <a:schemeClr val="bg1"/>
                </a:solidFill>
                <a:tailEnd type="triangle"/>
              </a:ln>
            </p:spPr>
            <p:style>
              <a:lnRef idx="1">
                <a:schemeClr val="accent1"/>
              </a:lnRef>
              <a:fillRef idx="0">
                <a:schemeClr val="accent1"/>
              </a:fillRef>
              <a:effectRef idx="0">
                <a:schemeClr val="accent1"/>
              </a:effectRef>
              <a:fontRef idx="minor">
                <a:schemeClr val="tx1"/>
              </a:fontRef>
            </p:style>
          </p:cxnSp>
        </p:grpSp>
        <p:grpSp>
          <p:nvGrpSpPr>
            <p:cNvPr id="47161" name="Group 45"/>
            <p:cNvGrpSpPr>
              <a:grpSpLocks/>
            </p:cNvGrpSpPr>
            <p:nvPr/>
          </p:nvGrpSpPr>
          <p:grpSpPr bwMode="auto">
            <a:xfrm>
              <a:off x="5140039" y="5181157"/>
              <a:ext cx="623450" cy="374073"/>
              <a:chOff x="5140039" y="4045530"/>
              <a:chExt cx="623450" cy="374073"/>
            </a:xfrm>
          </p:grpSpPr>
          <p:cxnSp>
            <p:nvCxnSpPr>
              <p:cNvPr id="114" name="Straight Arrow Connector 113"/>
              <p:cNvCxnSpPr/>
              <p:nvPr/>
            </p:nvCxnSpPr>
            <p:spPr>
              <a:xfrm rot="10800000" flipH="1">
                <a:off x="5140401" y="4046262"/>
                <a:ext cx="388143" cy="372901"/>
              </a:xfrm>
              <a:prstGeom prst="straightConnector1">
                <a:avLst/>
              </a:prstGeom>
              <a:ln w="63500">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115" name="Straight Arrow Connector 114"/>
              <p:cNvCxnSpPr/>
              <p:nvPr/>
            </p:nvCxnSpPr>
            <p:spPr>
              <a:xfrm rot="10800000" flipH="1">
                <a:off x="5374664" y="4046262"/>
                <a:ext cx="388143" cy="372901"/>
              </a:xfrm>
              <a:prstGeom prst="straightConnector1">
                <a:avLst/>
              </a:prstGeom>
              <a:ln w="63500">
                <a:solidFill>
                  <a:schemeClr val="bg1"/>
                </a:solidFill>
                <a:tailEnd type="triangle"/>
              </a:ln>
            </p:spPr>
            <p:style>
              <a:lnRef idx="1">
                <a:schemeClr val="accent1"/>
              </a:lnRef>
              <a:fillRef idx="0">
                <a:schemeClr val="accent1"/>
              </a:fillRef>
              <a:effectRef idx="0">
                <a:schemeClr val="accent1"/>
              </a:effectRef>
              <a:fontRef idx="minor">
                <a:schemeClr val="tx1"/>
              </a:fontRef>
            </p:style>
          </p:cxnSp>
        </p:grpSp>
        <p:grpSp>
          <p:nvGrpSpPr>
            <p:cNvPr id="47162" name="Group 48"/>
            <p:cNvGrpSpPr>
              <a:grpSpLocks/>
            </p:cNvGrpSpPr>
            <p:nvPr/>
          </p:nvGrpSpPr>
          <p:grpSpPr bwMode="auto">
            <a:xfrm>
              <a:off x="5144955" y="5495788"/>
              <a:ext cx="623450" cy="374073"/>
              <a:chOff x="5140039" y="4045530"/>
              <a:chExt cx="623450" cy="374073"/>
            </a:xfrm>
          </p:grpSpPr>
          <p:cxnSp>
            <p:nvCxnSpPr>
              <p:cNvPr id="112" name="Straight Arrow Connector 111"/>
              <p:cNvCxnSpPr/>
              <p:nvPr/>
            </p:nvCxnSpPr>
            <p:spPr>
              <a:xfrm rot="10800000" flipH="1">
                <a:off x="5140078" y="4045819"/>
                <a:ext cx="388143" cy="374487"/>
              </a:xfrm>
              <a:prstGeom prst="straightConnector1">
                <a:avLst/>
              </a:prstGeom>
              <a:ln w="63500">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113" name="Straight Arrow Connector 112"/>
              <p:cNvCxnSpPr/>
              <p:nvPr/>
            </p:nvCxnSpPr>
            <p:spPr>
              <a:xfrm rot="10800000" flipH="1">
                <a:off x="5374342" y="4045819"/>
                <a:ext cx="388143" cy="374487"/>
              </a:xfrm>
              <a:prstGeom prst="straightConnector1">
                <a:avLst/>
              </a:prstGeom>
              <a:ln w="63500">
                <a:solidFill>
                  <a:schemeClr val="bg1"/>
                </a:solidFill>
                <a:tailEnd type="triangle"/>
              </a:ln>
            </p:spPr>
            <p:style>
              <a:lnRef idx="1">
                <a:schemeClr val="accent1"/>
              </a:lnRef>
              <a:fillRef idx="0">
                <a:schemeClr val="accent1"/>
              </a:fillRef>
              <a:effectRef idx="0">
                <a:schemeClr val="accent1"/>
              </a:effectRef>
              <a:fontRef idx="minor">
                <a:schemeClr val="tx1"/>
              </a:fontRef>
            </p:style>
          </p:cxnSp>
        </p:grpSp>
        <p:grpSp>
          <p:nvGrpSpPr>
            <p:cNvPr id="47163" name="Group 51"/>
            <p:cNvGrpSpPr>
              <a:grpSpLocks/>
            </p:cNvGrpSpPr>
            <p:nvPr/>
          </p:nvGrpSpPr>
          <p:grpSpPr bwMode="auto">
            <a:xfrm>
              <a:off x="5135123" y="5795672"/>
              <a:ext cx="623450" cy="374073"/>
              <a:chOff x="5140039" y="4045530"/>
              <a:chExt cx="623450" cy="374073"/>
            </a:xfrm>
          </p:grpSpPr>
          <p:cxnSp>
            <p:nvCxnSpPr>
              <p:cNvPr id="108" name="Straight Arrow Connector 107"/>
              <p:cNvCxnSpPr/>
              <p:nvPr/>
            </p:nvCxnSpPr>
            <p:spPr>
              <a:xfrm rot="10800000" flipH="1">
                <a:off x="5140723" y="4045842"/>
                <a:ext cx="388143" cy="374487"/>
              </a:xfrm>
              <a:prstGeom prst="straightConnector1">
                <a:avLst/>
              </a:prstGeom>
              <a:ln w="63500">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111" name="Straight Arrow Connector 110"/>
              <p:cNvCxnSpPr/>
              <p:nvPr/>
            </p:nvCxnSpPr>
            <p:spPr>
              <a:xfrm rot="10800000" flipH="1">
                <a:off x="5374987" y="4045842"/>
                <a:ext cx="388143" cy="374487"/>
              </a:xfrm>
              <a:prstGeom prst="straightConnector1">
                <a:avLst/>
              </a:prstGeom>
              <a:ln w="63500">
                <a:solidFill>
                  <a:schemeClr val="bg1"/>
                </a:solidFill>
                <a:tailEnd type="triangle"/>
              </a:ln>
            </p:spPr>
            <p:style>
              <a:lnRef idx="1">
                <a:schemeClr val="accent1"/>
              </a:lnRef>
              <a:fillRef idx="0">
                <a:schemeClr val="accent1"/>
              </a:fillRef>
              <a:effectRef idx="0">
                <a:schemeClr val="accent1"/>
              </a:effectRef>
              <a:fontRef idx="minor">
                <a:schemeClr val="tx1"/>
              </a:fontRef>
            </p:style>
          </p:cxnSp>
        </p:grpSp>
        <p:grpSp>
          <p:nvGrpSpPr>
            <p:cNvPr id="47164" name="Group 54"/>
            <p:cNvGrpSpPr>
              <a:grpSpLocks/>
            </p:cNvGrpSpPr>
            <p:nvPr/>
          </p:nvGrpSpPr>
          <p:grpSpPr bwMode="auto">
            <a:xfrm>
              <a:off x="5125291" y="6169298"/>
              <a:ext cx="623450" cy="374073"/>
              <a:chOff x="5140039" y="4045530"/>
              <a:chExt cx="623450" cy="374073"/>
            </a:xfrm>
          </p:grpSpPr>
          <p:cxnSp>
            <p:nvCxnSpPr>
              <p:cNvPr id="97" name="Straight Arrow Connector 96"/>
              <p:cNvCxnSpPr/>
              <p:nvPr/>
            </p:nvCxnSpPr>
            <p:spPr>
              <a:xfrm rot="10800000" flipH="1">
                <a:off x="5139073" y="4045116"/>
                <a:ext cx="388142" cy="374487"/>
              </a:xfrm>
              <a:prstGeom prst="straightConnector1">
                <a:avLst/>
              </a:prstGeom>
              <a:ln w="63500">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106" name="Straight Arrow Connector 105"/>
              <p:cNvCxnSpPr/>
              <p:nvPr/>
            </p:nvCxnSpPr>
            <p:spPr>
              <a:xfrm rot="10800000" flipH="1">
                <a:off x="5373336" y="4045116"/>
                <a:ext cx="390439" cy="374487"/>
              </a:xfrm>
              <a:prstGeom prst="straightConnector1">
                <a:avLst/>
              </a:prstGeom>
              <a:ln w="63500">
                <a:solidFill>
                  <a:schemeClr val="bg1"/>
                </a:solidFill>
                <a:tailEnd type="triangle"/>
              </a:ln>
            </p:spPr>
            <p:style>
              <a:lnRef idx="1">
                <a:schemeClr val="accent1"/>
              </a:lnRef>
              <a:fillRef idx="0">
                <a:schemeClr val="accent1"/>
              </a:fillRef>
              <a:effectRef idx="0">
                <a:schemeClr val="accent1"/>
              </a:effectRef>
              <a:fontRef idx="minor">
                <a:schemeClr val="tx1"/>
              </a:fontRef>
            </p:style>
          </p:cxnSp>
        </p:grpSp>
        <p:grpSp>
          <p:nvGrpSpPr>
            <p:cNvPr id="47165" name="Group 58"/>
            <p:cNvGrpSpPr>
              <a:grpSpLocks/>
            </p:cNvGrpSpPr>
            <p:nvPr/>
          </p:nvGrpSpPr>
          <p:grpSpPr bwMode="auto">
            <a:xfrm>
              <a:off x="5130207" y="4168433"/>
              <a:ext cx="623450" cy="374073"/>
              <a:chOff x="5140039" y="4045530"/>
              <a:chExt cx="623450" cy="374073"/>
            </a:xfrm>
          </p:grpSpPr>
          <p:cxnSp>
            <p:nvCxnSpPr>
              <p:cNvPr id="95" name="Straight Arrow Connector 94"/>
              <p:cNvCxnSpPr/>
              <p:nvPr/>
            </p:nvCxnSpPr>
            <p:spPr>
              <a:xfrm rot="10800000" flipH="1">
                <a:off x="5141046" y="4045014"/>
                <a:ext cx="388143" cy="374487"/>
              </a:xfrm>
              <a:prstGeom prst="straightConnector1">
                <a:avLst/>
              </a:prstGeom>
              <a:ln w="63500">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96" name="Straight Arrow Connector 95"/>
              <p:cNvCxnSpPr/>
              <p:nvPr/>
            </p:nvCxnSpPr>
            <p:spPr>
              <a:xfrm rot="10800000" flipH="1">
                <a:off x="5375310" y="4045014"/>
                <a:ext cx="388143" cy="374487"/>
              </a:xfrm>
              <a:prstGeom prst="straightConnector1">
                <a:avLst/>
              </a:prstGeom>
              <a:ln w="63500">
                <a:solidFill>
                  <a:schemeClr val="bg1"/>
                </a:solidFill>
                <a:tailEnd type="triangle"/>
              </a:ln>
            </p:spPr>
            <p:style>
              <a:lnRef idx="1">
                <a:schemeClr val="accent1"/>
              </a:lnRef>
              <a:fillRef idx="0">
                <a:schemeClr val="accent1"/>
              </a:fillRef>
              <a:effectRef idx="0">
                <a:schemeClr val="accent1"/>
              </a:effectRef>
              <a:fontRef idx="minor">
                <a:schemeClr val="tx1"/>
              </a:fontRef>
            </p:style>
          </p:cxnSp>
        </p:grpSp>
        <p:grpSp>
          <p:nvGrpSpPr>
            <p:cNvPr id="47166" name="Group 61"/>
            <p:cNvGrpSpPr>
              <a:grpSpLocks/>
            </p:cNvGrpSpPr>
            <p:nvPr/>
          </p:nvGrpSpPr>
          <p:grpSpPr bwMode="auto">
            <a:xfrm>
              <a:off x="5120375" y="3450679"/>
              <a:ext cx="623450" cy="374073"/>
              <a:chOff x="5140039" y="4045530"/>
              <a:chExt cx="623450" cy="374073"/>
            </a:xfrm>
          </p:grpSpPr>
          <p:cxnSp>
            <p:nvCxnSpPr>
              <p:cNvPr id="89" name="Straight Arrow Connector 88"/>
              <p:cNvCxnSpPr/>
              <p:nvPr/>
            </p:nvCxnSpPr>
            <p:spPr>
              <a:xfrm rot="10800000" flipH="1">
                <a:off x="5139394" y="4045530"/>
                <a:ext cx="388142" cy="374487"/>
              </a:xfrm>
              <a:prstGeom prst="straightConnector1">
                <a:avLst/>
              </a:prstGeom>
              <a:ln w="63500">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94" name="Straight Arrow Connector 93"/>
              <p:cNvCxnSpPr/>
              <p:nvPr/>
            </p:nvCxnSpPr>
            <p:spPr>
              <a:xfrm rot="10800000" flipH="1">
                <a:off x="5373657" y="4045530"/>
                <a:ext cx="390439" cy="374487"/>
              </a:xfrm>
              <a:prstGeom prst="straightConnector1">
                <a:avLst/>
              </a:prstGeom>
              <a:ln w="63500">
                <a:solidFill>
                  <a:schemeClr val="bg1"/>
                </a:solidFill>
                <a:tailEnd type="triangle"/>
              </a:ln>
            </p:spPr>
            <p:style>
              <a:lnRef idx="1">
                <a:schemeClr val="accent1"/>
              </a:lnRef>
              <a:fillRef idx="0">
                <a:schemeClr val="accent1"/>
              </a:fillRef>
              <a:effectRef idx="0">
                <a:schemeClr val="accent1"/>
              </a:effectRef>
              <a:fontRef idx="minor">
                <a:schemeClr val="tx1"/>
              </a:fontRef>
            </p:style>
          </p:cxnSp>
        </p:grpSp>
        <p:grpSp>
          <p:nvGrpSpPr>
            <p:cNvPr id="47167" name="Group 67"/>
            <p:cNvGrpSpPr>
              <a:grpSpLocks/>
            </p:cNvGrpSpPr>
            <p:nvPr/>
          </p:nvGrpSpPr>
          <p:grpSpPr bwMode="auto">
            <a:xfrm>
              <a:off x="5110543" y="3853801"/>
              <a:ext cx="623450" cy="374073"/>
              <a:chOff x="5140039" y="4045530"/>
              <a:chExt cx="623450" cy="374073"/>
            </a:xfrm>
          </p:grpSpPr>
          <p:cxnSp>
            <p:nvCxnSpPr>
              <p:cNvPr id="87" name="Straight Arrow Connector 86"/>
              <p:cNvCxnSpPr/>
              <p:nvPr/>
            </p:nvCxnSpPr>
            <p:spPr>
              <a:xfrm rot="10800000" flipH="1">
                <a:off x="5140039" y="4045458"/>
                <a:ext cx="388142" cy="374487"/>
              </a:xfrm>
              <a:prstGeom prst="straightConnector1">
                <a:avLst/>
              </a:prstGeom>
              <a:ln w="63500">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88" name="Straight Arrow Connector 87"/>
              <p:cNvCxnSpPr/>
              <p:nvPr/>
            </p:nvCxnSpPr>
            <p:spPr>
              <a:xfrm rot="10800000" flipH="1">
                <a:off x="5374303" y="4045458"/>
                <a:ext cx="388142" cy="374487"/>
              </a:xfrm>
              <a:prstGeom prst="straightConnector1">
                <a:avLst/>
              </a:prstGeom>
              <a:ln w="63500">
                <a:solidFill>
                  <a:schemeClr val="bg1"/>
                </a:solidFill>
                <a:tailEnd type="triangle"/>
              </a:ln>
            </p:spPr>
            <p:style>
              <a:lnRef idx="1">
                <a:schemeClr val="accent1"/>
              </a:lnRef>
              <a:fillRef idx="0">
                <a:schemeClr val="accent1"/>
              </a:fillRef>
              <a:effectRef idx="0">
                <a:schemeClr val="accent1"/>
              </a:effectRef>
              <a:fontRef idx="minor">
                <a:schemeClr val="tx1"/>
              </a:fontRef>
            </p:style>
          </p:cxnSp>
        </p:grpSp>
      </p:grpSp>
      <p:sp>
        <p:nvSpPr>
          <p:cNvPr id="79" name="Slide Number Placeholder 78"/>
          <p:cNvSpPr txBox="1">
            <a:spLocks noGrp="1"/>
          </p:cNvSpPr>
          <p:nvPr/>
        </p:nvSpPr>
        <p:spPr>
          <a:xfrm>
            <a:off x="10988676" y="6384926"/>
            <a:ext cx="762000" cy="365125"/>
          </a:xfrm>
          <a:prstGeom prst="rect">
            <a:avLst/>
          </a:prstGeom>
          <a:noFill/>
        </p:spPr>
        <p:txBody>
          <a:bodyPr lIns="0" rIns="0" anchor="b"/>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r" eaLnBrk="1" hangingPunct="1"/>
            <a:fld id="{D5105408-095A-4451-AEC1-C5C5EAA60525}" type="slidenum">
              <a:rPr lang="en-US" altLang="en-US" sz="1200">
                <a:solidFill>
                  <a:srgbClr val="BCBCBC"/>
                </a:solidFill>
                <a:latin typeface="Times New Roman" panose="02020603050405020304" pitchFamily="18" charset="0"/>
              </a:rPr>
              <a:pPr algn="r" eaLnBrk="1" hangingPunct="1"/>
              <a:t>43</a:t>
            </a:fld>
            <a:endParaRPr lang="en-US" altLang="en-US" sz="1200" dirty="0">
              <a:solidFill>
                <a:srgbClr val="BCBCBC"/>
              </a:solidFill>
              <a:latin typeface="Times New Roman" panose="02020603050405020304" pitchFamily="18" charset="0"/>
            </a:endParaRPr>
          </a:p>
        </p:txBody>
      </p:sp>
      <p:sp>
        <p:nvSpPr>
          <p:cNvPr id="80" name="Footer Placeholder 79"/>
          <p:cNvSpPr txBox="1">
            <a:spLocks noGrp="1"/>
          </p:cNvSpPr>
          <p:nvPr/>
        </p:nvSpPr>
        <p:spPr>
          <a:xfrm>
            <a:off x="4648200" y="6416676"/>
            <a:ext cx="2895600" cy="365125"/>
          </a:xfrm>
          <a:prstGeom prst="rect">
            <a:avLst/>
          </a:prstGeom>
          <a:noFill/>
        </p:spPr>
        <p:txBody>
          <a:bodyPr anchor="b"/>
          <a:lstStyle/>
          <a:p>
            <a:pPr>
              <a:defRPr/>
            </a:pPr>
            <a:r>
              <a:rPr lang="en-US" sz="1200">
                <a:solidFill>
                  <a:schemeClr val="tx1">
                    <a:shade val="50000"/>
                  </a:schemeClr>
                </a:solidFill>
                <a:latin typeface="Times New Roman" pitchFamily="18" charset="0"/>
                <a:cs typeface="+mn-cs"/>
              </a:rPr>
              <a:t>Compression Theory</a:t>
            </a:r>
          </a:p>
        </p:txBody>
      </p:sp>
      <p:sp>
        <p:nvSpPr>
          <p:cNvPr id="47118" name="Line 40"/>
          <p:cNvSpPr>
            <a:spLocks noChangeShapeType="1"/>
          </p:cNvSpPr>
          <p:nvPr/>
        </p:nvSpPr>
        <p:spPr bwMode="auto">
          <a:xfrm>
            <a:off x="6505576" y="4438650"/>
            <a:ext cx="733425" cy="0"/>
          </a:xfrm>
          <a:prstGeom prst="line">
            <a:avLst/>
          </a:prstGeom>
          <a:noFill/>
          <a:ln w="63500">
            <a:solidFill>
              <a:schemeClr val="bg1"/>
            </a:solidFill>
            <a:round/>
            <a:headEnd/>
            <a:tailEnd type="triangle" w="med" len="med"/>
          </a:ln>
          <a:extLst>
            <a:ext uri="{909E8E84-426E-40DD-AFC4-6F175D3DCCD1}">
              <a14:hiddenFill xmlns:a14="http://schemas.microsoft.com/office/drawing/2010/main">
                <a:noFill/>
              </a14:hiddenFill>
            </a:ext>
          </a:extLst>
        </p:spPr>
        <p:txBody>
          <a:bodyPr rot="10800000" wrap="none"/>
          <a:lstStyle/>
          <a:p>
            <a:endParaRPr lang="en-US"/>
          </a:p>
        </p:txBody>
      </p:sp>
      <p:sp>
        <p:nvSpPr>
          <p:cNvPr id="47119" name="Line 43"/>
          <p:cNvSpPr>
            <a:spLocks noChangeShapeType="1"/>
          </p:cNvSpPr>
          <p:nvPr/>
        </p:nvSpPr>
        <p:spPr bwMode="auto">
          <a:xfrm flipV="1">
            <a:off x="7586663" y="5143501"/>
            <a:ext cx="1014412" cy="881063"/>
          </a:xfrm>
          <a:prstGeom prst="line">
            <a:avLst/>
          </a:prstGeom>
          <a:noFill/>
          <a:ln w="28575">
            <a:solidFill>
              <a:schemeClr val="bg1"/>
            </a:solidFill>
            <a:prstDash val="dash"/>
            <a:round/>
            <a:headEnd/>
            <a:tailEnd/>
          </a:ln>
          <a:extLst>
            <a:ext uri="{909E8E84-426E-40DD-AFC4-6F175D3DCCD1}">
              <a14:hiddenFill xmlns:a14="http://schemas.microsoft.com/office/drawing/2010/main">
                <a:noFill/>
              </a14:hiddenFill>
            </a:ext>
          </a:extLst>
        </p:spPr>
        <p:txBody>
          <a:bodyPr rot="10800000" wrap="none"/>
          <a:lstStyle/>
          <a:p>
            <a:endParaRPr lang="en-US"/>
          </a:p>
        </p:txBody>
      </p:sp>
      <p:sp>
        <p:nvSpPr>
          <p:cNvPr id="47120" name="Line 44"/>
          <p:cNvSpPr>
            <a:spLocks noChangeShapeType="1"/>
          </p:cNvSpPr>
          <p:nvPr/>
        </p:nvSpPr>
        <p:spPr bwMode="auto">
          <a:xfrm flipV="1">
            <a:off x="7772401" y="5143500"/>
            <a:ext cx="976313" cy="871538"/>
          </a:xfrm>
          <a:prstGeom prst="line">
            <a:avLst/>
          </a:prstGeom>
          <a:noFill/>
          <a:ln w="28575">
            <a:solidFill>
              <a:schemeClr val="bg1"/>
            </a:solidFill>
            <a:prstDash val="dash"/>
            <a:round/>
            <a:headEnd/>
            <a:tailEnd/>
          </a:ln>
          <a:extLst>
            <a:ext uri="{909E8E84-426E-40DD-AFC4-6F175D3DCCD1}">
              <a14:hiddenFill xmlns:a14="http://schemas.microsoft.com/office/drawing/2010/main">
                <a:noFill/>
              </a14:hiddenFill>
            </a:ext>
          </a:extLst>
        </p:spPr>
        <p:txBody>
          <a:bodyPr rot="10800000" wrap="none"/>
          <a:lstStyle/>
          <a:p>
            <a:endParaRPr lang="en-US"/>
          </a:p>
        </p:txBody>
      </p:sp>
      <p:sp>
        <p:nvSpPr>
          <p:cNvPr id="22" name="Rectangle 21"/>
          <p:cNvSpPr>
            <a:spLocks noChangeArrowheads="1"/>
          </p:cNvSpPr>
          <p:nvPr/>
        </p:nvSpPr>
        <p:spPr bwMode="auto">
          <a:xfrm>
            <a:off x="7591425" y="2998789"/>
            <a:ext cx="177800" cy="3032125"/>
          </a:xfrm>
          <a:prstGeom prst="rect">
            <a:avLst/>
          </a:prstGeom>
          <a:noFill/>
          <a:ln w="25400" algn="ctr">
            <a:solidFill>
              <a:schemeClr val="bg1"/>
            </a:solidFill>
            <a:prstDash val="dash"/>
            <a:miter lim="800000"/>
            <a:headEnd/>
            <a:tailEnd/>
          </a:ln>
        </p:spPr>
        <p:txBody>
          <a:bodyPr anchor="ctr"/>
          <a:lstStyle/>
          <a:p>
            <a:pPr eaLnBrk="0" hangingPunct="0">
              <a:defRPr/>
            </a:pPr>
            <a:endParaRPr lang="en-US" sz="2400">
              <a:solidFill>
                <a:schemeClr val="lt1"/>
              </a:solidFill>
              <a:latin typeface="+mn-lt"/>
              <a:cs typeface="+mn-cs"/>
            </a:endParaRPr>
          </a:p>
        </p:txBody>
      </p:sp>
      <p:sp>
        <p:nvSpPr>
          <p:cNvPr id="3" name="Rectangle 21"/>
          <p:cNvSpPr>
            <a:spLocks noChangeArrowheads="1"/>
          </p:cNvSpPr>
          <p:nvPr/>
        </p:nvSpPr>
        <p:spPr bwMode="auto">
          <a:xfrm>
            <a:off x="8567738" y="2122489"/>
            <a:ext cx="177800" cy="3032125"/>
          </a:xfrm>
          <a:prstGeom prst="rect">
            <a:avLst/>
          </a:prstGeom>
          <a:solidFill>
            <a:schemeClr val="accent1">
              <a:alpha val="50000"/>
            </a:schemeClr>
          </a:solidFill>
          <a:ln w="25400" algn="ctr">
            <a:solidFill>
              <a:srgbClr val="9B320E"/>
            </a:solidFill>
            <a:miter lim="800000"/>
            <a:headEnd/>
            <a:tailEnd/>
          </a:ln>
        </p:spPr>
        <p:txBody>
          <a:bodyPr anchor="ctr"/>
          <a:lstStyle/>
          <a:p>
            <a:pPr eaLnBrk="0" hangingPunct="0">
              <a:defRPr/>
            </a:pPr>
            <a:endParaRPr lang="en-US" sz="2400">
              <a:solidFill>
                <a:schemeClr val="lt1"/>
              </a:solidFill>
              <a:latin typeface="+mn-lt"/>
              <a:cs typeface="+mn-cs"/>
            </a:endParaRPr>
          </a:p>
        </p:txBody>
      </p:sp>
      <p:sp>
        <p:nvSpPr>
          <p:cNvPr id="47123" name="Line 49"/>
          <p:cNvSpPr>
            <a:spLocks noChangeShapeType="1"/>
          </p:cNvSpPr>
          <p:nvPr/>
        </p:nvSpPr>
        <p:spPr bwMode="auto">
          <a:xfrm flipV="1">
            <a:off x="7772401" y="2124075"/>
            <a:ext cx="962025" cy="871538"/>
          </a:xfrm>
          <a:prstGeom prst="line">
            <a:avLst/>
          </a:prstGeom>
          <a:noFill/>
          <a:ln w="28575">
            <a:solidFill>
              <a:schemeClr val="bg1"/>
            </a:solidFill>
            <a:prstDash val="dash"/>
            <a:round/>
            <a:headEnd/>
            <a:tailEnd/>
          </a:ln>
          <a:extLst>
            <a:ext uri="{909E8E84-426E-40DD-AFC4-6F175D3DCCD1}">
              <a14:hiddenFill xmlns:a14="http://schemas.microsoft.com/office/drawing/2010/main">
                <a:noFill/>
              </a14:hiddenFill>
            </a:ext>
          </a:extLst>
        </p:spPr>
        <p:txBody>
          <a:bodyPr rot="10800000" wrap="none"/>
          <a:lstStyle/>
          <a:p>
            <a:endParaRPr lang="en-US"/>
          </a:p>
        </p:txBody>
      </p:sp>
      <p:sp>
        <p:nvSpPr>
          <p:cNvPr id="47124" name="Line 50"/>
          <p:cNvSpPr>
            <a:spLocks noChangeShapeType="1"/>
          </p:cNvSpPr>
          <p:nvPr/>
        </p:nvSpPr>
        <p:spPr bwMode="auto">
          <a:xfrm flipV="1">
            <a:off x="7586663" y="2124076"/>
            <a:ext cx="976312" cy="866775"/>
          </a:xfrm>
          <a:prstGeom prst="line">
            <a:avLst/>
          </a:prstGeom>
          <a:noFill/>
          <a:ln w="28575">
            <a:solidFill>
              <a:schemeClr val="bg1"/>
            </a:solidFill>
            <a:prstDash val="dash"/>
            <a:round/>
            <a:headEnd/>
            <a:tailEnd/>
          </a:ln>
          <a:extLst>
            <a:ext uri="{909E8E84-426E-40DD-AFC4-6F175D3DCCD1}">
              <a14:hiddenFill xmlns:a14="http://schemas.microsoft.com/office/drawing/2010/main">
                <a:noFill/>
              </a14:hiddenFill>
            </a:ext>
          </a:extLst>
        </p:spPr>
        <p:txBody>
          <a:bodyPr rot="10800000" wrap="none"/>
          <a:lstStyle/>
          <a:p>
            <a:endParaRPr lang="en-US"/>
          </a:p>
        </p:txBody>
      </p:sp>
      <p:grpSp>
        <p:nvGrpSpPr>
          <p:cNvPr id="47125" name="Group 79"/>
          <p:cNvGrpSpPr>
            <a:grpSpLocks/>
          </p:cNvGrpSpPr>
          <p:nvPr/>
        </p:nvGrpSpPr>
        <p:grpSpPr bwMode="auto">
          <a:xfrm>
            <a:off x="7231064" y="3095625"/>
            <a:ext cx="573087" cy="3092450"/>
            <a:chOff x="5774221" y="3332691"/>
            <a:chExt cx="677527" cy="3092692"/>
          </a:xfrm>
        </p:grpSpPr>
        <p:grpSp>
          <p:nvGrpSpPr>
            <p:cNvPr id="47132" name="Group 38"/>
            <p:cNvGrpSpPr>
              <a:grpSpLocks/>
            </p:cNvGrpSpPr>
            <p:nvPr/>
          </p:nvGrpSpPr>
          <p:grpSpPr bwMode="auto">
            <a:xfrm>
              <a:off x="5803717" y="4384742"/>
              <a:ext cx="623450" cy="374073"/>
              <a:chOff x="5140039" y="4045530"/>
              <a:chExt cx="623450" cy="374073"/>
            </a:xfrm>
          </p:grpSpPr>
          <p:cxnSp>
            <p:nvCxnSpPr>
              <p:cNvPr id="104" name="Straight Arrow Connector 103"/>
              <p:cNvCxnSpPr/>
              <p:nvPr/>
            </p:nvCxnSpPr>
            <p:spPr>
              <a:xfrm rot="10800000" flipH="1">
                <a:off x="5140572" y="4046074"/>
                <a:ext cx="388499" cy="373091"/>
              </a:xfrm>
              <a:prstGeom prst="straightConnector1">
                <a:avLst/>
              </a:prstGeom>
              <a:ln w="63500">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100" name="Straight Arrow Connector 99"/>
              <p:cNvCxnSpPr/>
              <p:nvPr/>
            </p:nvCxnSpPr>
            <p:spPr>
              <a:xfrm rot="10800000" flipH="1">
                <a:off x="5375173" y="4046074"/>
                <a:ext cx="388500" cy="373091"/>
              </a:xfrm>
              <a:prstGeom prst="straightConnector1">
                <a:avLst/>
              </a:prstGeom>
              <a:ln w="63500">
                <a:solidFill>
                  <a:schemeClr val="bg1"/>
                </a:solidFill>
                <a:tailEnd type="triangle"/>
              </a:ln>
            </p:spPr>
            <p:style>
              <a:lnRef idx="1">
                <a:schemeClr val="accent1"/>
              </a:lnRef>
              <a:fillRef idx="0">
                <a:schemeClr val="accent1"/>
              </a:fillRef>
              <a:effectRef idx="0">
                <a:schemeClr val="accent1"/>
              </a:effectRef>
              <a:fontRef idx="minor">
                <a:schemeClr val="tx1"/>
              </a:fontRef>
            </p:style>
          </p:cxnSp>
        </p:grpSp>
        <p:grpSp>
          <p:nvGrpSpPr>
            <p:cNvPr id="47133" name="Group 42"/>
            <p:cNvGrpSpPr>
              <a:grpSpLocks/>
            </p:cNvGrpSpPr>
            <p:nvPr/>
          </p:nvGrpSpPr>
          <p:grpSpPr bwMode="auto">
            <a:xfrm>
              <a:off x="5828298" y="4719039"/>
              <a:ext cx="623450" cy="374073"/>
              <a:chOff x="5140039" y="4045530"/>
              <a:chExt cx="623450" cy="374073"/>
            </a:xfrm>
          </p:grpSpPr>
          <p:cxnSp>
            <p:nvCxnSpPr>
              <p:cNvPr id="44" name="Straight Arrow Connector 43"/>
              <p:cNvCxnSpPr/>
              <p:nvPr/>
            </p:nvCxnSpPr>
            <p:spPr>
              <a:xfrm rot="10800000" flipH="1">
                <a:off x="5140389" y="4045178"/>
                <a:ext cx="388500" cy="374679"/>
              </a:xfrm>
              <a:prstGeom prst="straightConnector1">
                <a:avLst/>
              </a:prstGeom>
              <a:ln w="63500">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45" name="Straight Arrow Connector 44"/>
              <p:cNvCxnSpPr/>
              <p:nvPr/>
            </p:nvCxnSpPr>
            <p:spPr>
              <a:xfrm rot="10800000" flipH="1">
                <a:off x="5374990" y="4045178"/>
                <a:ext cx="388499" cy="374679"/>
              </a:xfrm>
              <a:prstGeom prst="straightConnector1">
                <a:avLst/>
              </a:prstGeom>
              <a:ln w="63500">
                <a:solidFill>
                  <a:schemeClr val="bg1"/>
                </a:solidFill>
                <a:tailEnd type="triangle"/>
              </a:ln>
            </p:spPr>
            <p:style>
              <a:lnRef idx="1">
                <a:schemeClr val="accent1"/>
              </a:lnRef>
              <a:fillRef idx="0">
                <a:schemeClr val="accent1"/>
              </a:fillRef>
              <a:effectRef idx="0">
                <a:schemeClr val="accent1"/>
              </a:effectRef>
              <a:fontRef idx="minor">
                <a:schemeClr val="tx1"/>
              </a:fontRef>
            </p:style>
          </p:cxnSp>
        </p:grpSp>
        <p:grpSp>
          <p:nvGrpSpPr>
            <p:cNvPr id="47134" name="Group 45"/>
            <p:cNvGrpSpPr>
              <a:grpSpLocks/>
            </p:cNvGrpSpPr>
            <p:nvPr/>
          </p:nvGrpSpPr>
          <p:grpSpPr bwMode="auto">
            <a:xfrm>
              <a:off x="5803717" y="5063169"/>
              <a:ext cx="623450" cy="374073"/>
              <a:chOff x="5140039" y="4045530"/>
              <a:chExt cx="623450" cy="374073"/>
            </a:xfrm>
          </p:grpSpPr>
          <p:cxnSp>
            <p:nvCxnSpPr>
              <p:cNvPr id="47" name="Straight Arrow Connector 46"/>
              <p:cNvCxnSpPr/>
              <p:nvPr/>
            </p:nvCxnSpPr>
            <p:spPr>
              <a:xfrm rot="10800000" flipH="1">
                <a:off x="5140572" y="4045562"/>
                <a:ext cx="388499" cy="374679"/>
              </a:xfrm>
              <a:prstGeom prst="straightConnector1">
                <a:avLst/>
              </a:prstGeom>
              <a:ln w="63500">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48" name="Straight Arrow Connector 47"/>
              <p:cNvCxnSpPr/>
              <p:nvPr/>
            </p:nvCxnSpPr>
            <p:spPr>
              <a:xfrm rot="10800000" flipH="1">
                <a:off x="5375173" y="4045562"/>
                <a:ext cx="388500" cy="374679"/>
              </a:xfrm>
              <a:prstGeom prst="straightConnector1">
                <a:avLst/>
              </a:prstGeom>
              <a:ln w="63500">
                <a:solidFill>
                  <a:schemeClr val="bg1"/>
                </a:solidFill>
                <a:tailEnd type="triangle"/>
              </a:ln>
            </p:spPr>
            <p:style>
              <a:lnRef idx="1">
                <a:schemeClr val="accent1"/>
              </a:lnRef>
              <a:fillRef idx="0">
                <a:schemeClr val="accent1"/>
              </a:fillRef>
              <a:effectRef idx="0">
                <a:schemeClr val="accent1"/>
              </a:effectRef>
              <a:fontRef idx="minor">
                <a:schemeClr val="tx1"/>
              </a:fontRef>
            </p:style>
          </p:cxnSp>
        </p:grpSp>
        <p:grpSp>
          <p:nvGrpSpPr>
            <p:cNvPr id="47135" name="Group 48"/>
            <p:cNvGrpSpPr>
              <a:grpSpLocks/>
            </p:cNvGrpSpPr>
            <p:nvPr/>
          </p:nvGrpSpPr>
          <p:grpSpPr bwMode="auto">
            <a:xfrm>
              <a:off x="5808633" y="5377800"/>
              <a:ext cx="623450" cy="374073"/>
              <a:chOff x="5140039" y="4045530"/>
              <a:chExt cx="623450" cy="374073"/>
            </a:xfrm>
          </p:grpSpPr>
          <p:cxnSp>
            <p:nvCxnSpPr>
              <p:cNvPr id="50" name="Straight Arrow Connector 49"/>
              <p:cNvCxnSpPr/>
              <p:nvPr/>
            </p:nvCxnSpPr>
            <p:spPr>
              <a:xfrm rot="10800000" flipH="1">
                <a:off x="5139410" y="4045281"/>
                <a:ext cx="390376" cy="374679"/>
              </a:xfrm>
              <a:prstGeom prst="straightConnector1">
                <a:avLst/>
              </a:prstGeom>
              <a:ln w="63500">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51" name="Straight Arrow Connector 50"/>
              <p:cNvCxnSpPr/>
              <p:nvPr/>
            </p:nvCxnSpPr>
            <p:spPr>
              <a:xfrm rot="10800000" flipH="1">
                <a:off x="5375888" y="4045281"/>
                <a:ext cx="388499" cy="374679"/>
              </a:xfrm>
              <a:prstGeom prst="straightConnector1">
                <a:avLst/>
              </a:prstGeom>
              <a:ln w="63500">
                <a:solidFill>
                  <a:schemeClr val="bg1"/>
                </a:solidFill>
                <a:tailEnd type="triangle"/>
              </a:ln>
            </p:spPr>
            <p:style>
              <a:lnRef idx="1">
                <a:schemeClr val="accent1"/>
              </a:lnRef>
              <a:fillRef idx="0">
                <a:schemeClr val="accent1"/>
              </a:fillRef>
              <a:effectRef idx="0">
                <a:schemeClr val="accent1"/>
              </a:effectRef>
              <a:fontRef idx="minor">
                <a:schemeClr val="tx1"/>
              </a:fontRef>
            </p:style>
          </p:cxnSp>
        </p:grpSp>
        <p:grpSp>
          <p:nvGrpSpPr>
            <p:cNvPr id="47136" name="Group 51"/>
            <p:cNvGrpSpPr>
              <a:grpSpLocks/>
            </p:cNvGrpSpPr>
            <p:nvPr/>
          </p:nvGrpSpPr>
          <p:grpSpPr bwMode="auto">
            <a:xfrm>
              <a:off x="5798801" y="5677684"/>
              <a:ext cx="623450" cy="374073"/>
              <a:chOff x="5140039" y="4045530"/>
              <a:chExt cx="623450" cy="374073"/>
            </a:xfrm>
          </p:grpSpPr>
          <p:cxnSp>
            <p:nvCxnSpPr>
              <p:cNvPr id="53" name="Straight Arrow Connector 52"/>
              <p:cNvCxnSpPr/>
              <p:nvPr/>
            </p:nvCxnSpPr>
            <p:spPr>
              <a:xfrm rot="10800000" flipH="1">
                <a:off x="5139857" y="4045458"/>
                <a:ext cx="388500" cy="374679"/>
              </a:xfrm>
              <a:prstGeom prst="straightConnector1">
                <a:avLst/>
              </a:prstGeom>
              <a:ln w="63500">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54" name="Straight Arrow Connector 53"/>
              <p:cNvCxnSpPr/>
              <p:nvPr/>
            </p:nvCxnSpPr>
            <p:spPr>
              <a:xfrm rot="10800000" flipH="1">
                <a:off x="5374458" y="4045458"/>
                <a:ext cx="388499" cy="374679"/>
              </a:xfrm>
              <a:prstGeom prst="straightConnector1">
                <a:avLst/>
              </a:prstGeom>
              <a:ln w="63500">
                <a:solidFill>
                  <a:schemeClr val="bg1"/>
                </a:solidFill>
                <a:tailEnd type="triangle"/>
              </a:ln>
            </p:spPr>
            <p:style>
              <a:lnRef idx="1">
                <a:schemeClr val="accent1"/>
              </a:lnRef>
              <a:fillRef idx="0">
                <a:schemeClr val="accent1"/>
              </a:fillRef>
              <a:effectRef idx="0">
                <a:schemeClr val="accent1"/>
              </a:effectRef>
              <a:fontRef idx="minor">
                <a:schemeClr val="tx1"/>
              </a:fontRef>
            </p:style>
          </p:cxnSp>
        </p:grpSp>
        <p:grpSp>
          <p:nvGrpSpPr>
            <p:cNvPr id="47137" name="Group 54"/>
            <p:cNvGrpSpPr>
              <a:grpSpLocks/>
            </p:cNvGrpSpPr>
            <p:nvPr/>
          </p:nvGrpSpPr>
          <p:grpSpPr bwMode="auto">
            <a:xfrm>
              <a:off x="5788969" y="6051310"/>
              <a:ext cx="623450" cy="374073"/>
              <a:chOff x="5140039" y="4045530"/>
              <a:chExt cx="623450" cy="374073"/>
            </a:xfrm>
          </p:grpSpPr>
          <p:cxnSp>
            <p:nvCxnSpPr>
              <p:cNvPr id="56" name="Straight Arrow Connector 55"/>
              <p:cNvCxnSpPr/>
              <p:nvPr/>
            </p:nvCxnSpPr>
            <p:spPr>
              <a:xfrm rot="10800000" flipH="1">
                <a:off x="5140305" y="4044924"/>
                <a:ext cx="388499" cy="374679"/>
              </a:xfrm>
              <a:prstGeom prst="straightConnector1">
                <a:avLst/>
              </a:prstGeom>
              <a:ln w="63500">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58" name="Straight Arrow Connector 57"/>
              <p:cNvCxnSpPr/>
              <p:nvPr/>
            </p:nvCxnSpPr>
            <p:spPr>
              <a:xfrm rot="10800000" flipH="1">
                <a:off x="5374905" y="4044924"/>
                <a:ext cx="388500" cy="374679"/>
              </a:xfrm>
              <a:prstGeom prst="straightConnector1">
                <a:avLst/>
              </a:prstGeom>
              <a:ln w="63500">
                <a:solidFill>
                  <a:schemeClr val="bg1"/>
                </a:solidFill>
                <a:tailEnd type="triangle"/>
              </a:ln>
            </p:spPr>
            <p:style>
              <a:lnRef idx="1">
                <a:schemeClr val="accent1"/>
              </a:lnRef>
              <a:fillRef idx="0">
                <a:schemeClr val="accent1"/>
              </a:fillRef>
              <a:effectRef idx="0">
                <a:schemeClr val="accent1"/>
              </a:effectRef>
              <a:fontRef idx="minor">
                <a:schemeClr val="tx1"/>
              </a:fontRef>
            </p:style>
          </p:cxnSp>
        </p:grpSp>
        <p:grpSp>
          <p:nvGrpSpPr>
            <p:cNvPr id="47138" name="Group 58"/>
            <p:cNvGrpSpPr>
              <a:grpSpLocks/>
            </p:cNvGrpSpPr>
            <p:nvPr/>
          </p:nvGrpSpPr>
          <p:grpSpPr bwMode="auto">
            <a:xfrm>
              <a:off x="5793885" y="4050445"/>
              <a:ext cx="623450" cy="374073"/>
              <a:chOff x="5140039" y="4045530"/>
              <a:chExt cx="623450" cy="374073"/>
            </a:xfrm>
          </p:grpSpPr>
          <p:cxnSp>
            <p:nvCxnSpPr>
              <p:cNvPr id="60" name="Straight Arrow Connector 59"/>
              <p:cNvCxnSpPr/>
              <p:nvPr/>
            </p:nvCxnSpPr>
            <p:spPr>
              <a:xfrm rot="10800000" flipH="1">
                <a:off x="5139143" y="4045382"/>
                <a:ext cx="388499" cy="374679"/>
              </a:xfrm>
              <a:prstGeom prst="straightConnector1">
                <a:avLst/>
              </a:prstGeom>
              <a:ln w="63500">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61" name="Straight Arrow Connector 60"/>
              <p:cNvCxnSpPr/>
              <p:nvPr/>
            </p:nvCxnSpPr>
            <p:spPr>
              <a:xfrm rot="10800000" flipH="1">
                <a:off x="5373743" y="4045382"/>
                <a:ext cx="390376" cy="374679"/>
              </a:xfrm>
              <a:prstGeom prst="straightConnector1">
                <a:avLst/>
              </a:prstGeom>
              <a:ln w="63500">
                <a:solidFill>
                  <a:schemeClr val="bg1"/>
                </a:solidFill>
                <a:tailEnd type="triangle"/>
              </a:ln>
            </p:spPr>
            <p:style>
              <a:lnRef idx="1">
                <a:schemeClr val="accent1"/>
              </a:lnRef>
              <a:fillRef idx="0">
                <a:schemeClr val="accent1"/>
              </a:fillRef>
              <a:effectRef idx="0">
                <a:schemeClr val="accent1"/>
              </a:effectRef>
              <a:fontRef idx="minor">
                <a:schemeClr val="tx1"/>
              </a:fontRef>
            </p:style>
          </p:cxnSp>
        </p:grpSp>
        <p:grpSp>
          <p:nvGrpSpPr>
            <p:cNvPr id="47139" name="Group 61"/>
            <p:cNvGrpSpPr>
              <a:grpSpLocks/>
            </p:cNvGrpSpPr>
            <p:nvPr/>
          </p:nvGrpSpPr>
          <p:grpSpPr bwMode="auto">
            <a:xfrm>
              <a:off x="5784053" y="3332691"/>
              <a:ext cx="623450" cy="374073"/>
              <a:chOff x="5140039" y="4045530"/>
              <a:chExt cx="623450" cy="374073"/>
            </a:xfrm>
          </p:grpSpPr>
          <p:cxnSp>
            <p:nvCxnSpPr>
              <p:cNvPr id="63" name="Straight Arrow Connector 62"/>
              <p:cNvCxnSpPr/>
              <p:nvPr/>
            </p:nvCxnSpPr>
            <p:spPr>
              <a:xfrm rot="10800000" flipH="1">
                <a:off x="5139591" y="4045530"/>
                <a:ext cx="388500" cy="374679"/>
              </a:xfrm>
              <a:prstGeom prst="straightConnector1">
                <a:avLst/>
              </a:prstGeom>
              <a:ln w="63500">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64" name="Straight Arrow Connector 63"/>
              <p:cNvCxnSpPr/>
              <p:nvPr/>
            </p:nvCxnSpPr>
            <p:spPr>
              <a:xfrm rot="10800000" flipH="1">
                <a:off x="5374192" y="4045530"/>
                <a:ext cx="388499" cy="374679"/>
              </a:xfrm>
              <a:prstGeom prst="straightConnector1">
                <a:avLst/>
              </a:prstGeom>
              <a:ln w="63500">
                <a:solidFill>
                  <a:schemeClr val="bg1"/>
                </a:solidFill>
                <a:tailEnd type="triangle"/>
              </a:ln>
            </p:spPr>
            <p:style>
              <a:lnRef idx="1">
                <a:schemeClr val="accent1"/>
              </a:lnRef>
              <a:fillRef idx="0">
                <a:schemeClr val="accent1"/>
              </a:fillRef>
              <a:effectRef idx="0">
                <a:schemeClr val="accent1"/>
              </a:effectRef>
              <a:fontRef idx="minor">
                <a:schemeClr val="tx1"/>
              </a:fontRef>
            </p:style>
          </p:cxnSp>
        </p:grpSp>
        <p:grpSp>
          <p:nvGrpSpPr>
            <p:cNvPr id="47140" name="Group 67"/>
            <p:cNvGrpSpPr>
              <a:grpSpLocks/>
            </p:cNvGrpSpPr>
            <p:nvPr/>
          </p:nvGrpSpPr>
          <p:grpSpPr bwMode="auto">
            <a:xfrm>
              <a:off x="5774221" y="3735813"/>
              <a:ext cx="623450" cy="374073"/>
              <a:chOff x="5140039" y="4045530"/>
              <a:chExt cx="623450" cy="374073"/>
            </a:xfrm>
          </p:grpSpPr>
          <p:cxnSp>
            <p:nvCxnSpPr>
              <p:cNvPr id="69" name="Straight Arrow Connector 68"/>
              <p:cNvCxnSpPr/>
              <p:nvPr/>
            </p:nvCxnSpPr>
            <p:spPr>
              <a:xfrm rot="10800000" flipH="1">
                <a:off x="5140039" y="4045665"/>
                <a:ext cx="388499" cy="374679"/>
              </a:xfrm>
              <a:prstGeom prst="straightConnector1">
                <a:avLst/>
              </a:prstGeom>
              <a:ln w="63500">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70" name="Straight Arrow Connector 69"/>
              <p:cNvCxnSpPr/>
              <p:nvPr/>
            </p:nvCxnSpPr>
            <p:spPr>
              <a:xfrm rot="10800000" flipH="1">
                <a:off x="5374639" y="4045665"/>
                <a:ext cx="388500" cy="374679"/>
              </a:xfrm>
              <a:prstGeom prst="straightConnector1">
                <a:avLst/>
              </a:prstGeom>
              <a:ln w="63500">
                <a:solidFill>
                  <a:schemeClr val="bg1"/>
                </a:solidFill>
                <a:tailEnd type="triangle"/>
              </a:ln>
            </p:spPr>
            <p:style>
              <a:lnRef idx="1">
                <a:schemeClr val="accent1"/>
              </a:lnRef>
              <a:fillRef idx="0">
                <a:schemeClr val="accent1"/>
              </a:fillRef>
              <a:effectRef idx="0">
                <a:schemeClr val="accent1"/>
              </a:effectRef>
              <a:fontRef idx="minor">
                <a:schemeClr val="tx1"/>
              </a:fontRef>
            </p:style>
          </p:cxnSp>
        </p:grpSp>
      </p:grpSp>
      <p:sp>
        <p:nvSpPr>
          <p:cNvPr id="47126" name="Freeform 82"/>
          <p:cNvSpPr>
            <a:spLocks/>
          </p:cNvSpPr>
          <p:nvPr/>
        </p:nvSpPr>
        <p:spPr bwMode="auto">
          <a:xfrm>
            <a:off x="7759701" y="2981325"/>
            <a:ext cx="263525" cy="3079750"/>
          </a:xfrm>
          <a:custGeom>
            <a:avLst/>
            <a:gdLst>
              <a:gd name="T0" fmla="*/ 30241875 w 166"/>
              <a:gd name="T1" fmla="*/ 0 h 1912"/>
              <a:gd name="T2" fmla="*/ 10080625 w 166"/>
              <a:gd name="T3" fmla="*/ 321719512 h 1912"/>
              <a:gd name="T4" fmla="*/ 90725625 w 166"/>
              <a:gd name="T5" fmla="*/ 799108145 h 1912"/>
              <a:gd name="T6" fmla="*/ 262096250 w 166"/>
              <a:gd name="T7" fmla="*/ 1546327656 h 1912"/>
              <a:gd name="T8" fmla="*/ 413305625 w 166"/>
              <a:gd name="T9" fmla="*/ 2147483647 h 1912"/>
              <a:gd name="T10" fmla="*/ 292338125 w 166"/>
              <a:gd name="T11" fmla="*/ 2147483647 h 1912"/>
              <a:gd name="T12" fmla="*/ 100806250 w 166"/>
              <a:gd name="T13" fmla="*/ 2147483647 h 1912"/>
              <a:gd name="T14" fmla="*/ 10080625 w 166"/>
              <a:gd name="T15" fmla="*/ 2147483647 h 1912"/>
              <a:gd name="T16" fmla="*/ 0 60000 65536"/>
              <a:gd name="T17" fmla="*/ 0 60000 65536"/>
              <a:gd name="T18" fmla="*/ 0 60000 65536"/>
              <a:gd name="T19" fmla="*/ 0 60000 65536"/>
              <a:gd name="T20" fmla="*/ 0 60000 65536"/>
              <a:gd name="T21" fmla="*/ 0 60000 65536"/>
              <a:gd name="T22" fmla="*/ 0 60000 65536"/>
              <a:gd name="T23" fmla="*/ 0 60000 65536"/>
              <a:gd name="T24" fmla="*/ 0 w 166"/>
              <a:gd name="T25" fmla="*/ 0 h 1912"/>
              <a:gd name="T26" fmla="*/ 166 w 166"/>
              <a:gd name="T27" fmla="*/ 1912 h 191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66" h="1912">
                <a:moveTo>
                  <a:pt x="12" y="0"/>
                </a:moveTo>
                <a:cubicBezTo>
                  <a:pt x="6" y="36"/>
                  <a:pt x="0" y="73"/>
                  <a:pt x="4" y="124"/>
                </a:cubicBezTo>
                <a:cubicBezTo>
                  <a:pt x="8" y="175"/>
                  <a:pt x="19" y="229"/>
                  <a:pt x="36" y="308"/>
                </a:cubicBezTo>
                <a:cubicBezTo>
                  <a:pt x="53" y="387"/>
                  <a:pt x="83" y="489"/>
                  <a:pt x="104" y="596"/>
                </a:cubicBezTo>
                <a:cubicBezTo>
                  <a:pt x="125" y="703"/>
                  <a:pt x="162" y="829"/>
                  <a:pt x="164" y="948"/>
                </a:cubicBezTo>
                <a:cubicBezTo>
                  <a:pt x="166" y="1067"/>
                  <a:pt x="137" y="1197"/>
                  <a:pt x="116" y="1312"/>
                </a:cubicBezTo>
                <a:cubicBezTo>
                  <a:pt x="95" y="1427"/>
                  <a:pt x="59" y="1540"/>
                  <a:pt x="40" y="1640"/>
                </a:cubicBezTo>
                <a:cubicBezTo>
                  <a:pt x="21" y="1740"/>
                  <a:pt x="12" y="1826"/>
                  <a:pt x="4" y="1912"/>
                </a:cubicBezTo>
              </a:path>
            </a:pathLst>
          </a:custGeom>
          <a:noFill/>
          <a:ln w="38100" cap="flat" cmpd="sng">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rot="10800000" wrap="none"/>
          <a:lstStyle/>
          <a:p>
            <a:endParaRPr lang="en-US"/>
          </a:p>
        </p:txBody>
      </p:sp>
      <p:sp>
        <p:nvSpPr>
          <p:cNvPr id="47127" name="Freeform 83"/>
          <p:cNvSpPr>
            <a:spLocks/>
          </p:cNvSpPr>
          <p:nvPr/>
        </p:nvSpPr>
        <p:spPr bwMode="auto">
          <a:xfrm>
            <a:off x="7556501" y="2994026"/>
            <a:ext cx="263525" cy="3044825"/>
          </a:xfrm>
          <a:custGeom>
            <a:avLst/>
            <a:gdLst>
              <a:gd name="T0" fmla="*/ 30241875 w 166"/>
              <a:gd name="T1" fmla="*/ 0 h 1912"/>
              <a:gd name="T2" fmla="*/ 10080625 w 166"/>
              <a:gd name="T3" fmla="*/ 314464175 h 1912"/>
              <a:gd name="T4" fmla="*/ 90725625 w 166"/>
              <a:gd name="T5" fmla="*/ 781086791 h 1912"/>
              <a:gd name="T6" fmla="*/ 262096250 w 166"/>
              <a:gd name="T7" fmla="*/ 1511454633 h 1912"/>
              <a:gd name="T8" fmla="*/ 413305625 w 166"/>
              <a:gd name="T9" fmla="*/ 2147483647 h 1912"/>
              <a:gd name="T10" fmla="*/ 292338125 w 166"/>
              <a:gd name="T11" fmla="*/ 2147483647 h 1912"/>
              <a:gd name="T12" fmla="*/ 100806250 w 166"/>
              <a:gd name="T13" fmla="*/ 2147483647 h 1912"/>
              <a:gd name="T14" fmla="*/ 10080625 w 166"/>
              <a:gd name="T15" fmla="*/ 2147483647 h 1912"/>
              <a:gd name="T16" fmla="*/ 0 60000 65536"/>
              <a:gd name="T17" fmla="*/ 0 60000 65536"/>
              <a:gd name="T18" fmla="*/ 0 60000 65536"/>
              <a:gd name="T19" fmla="*/ 0 60000 65536"/>
              <a:gd name="T20" fmla="*/ 0 60000 65536"/>
              <a:gd name="T21" fmla="*/ 0 60000 65536"/>
              <a:gd name="T22" fmla="*/ 0 60000 65536"/>
              <a:gd name="T23" fmla="*/ 0 60000 65536"/>
              <a:gd name="T24" fmla="*/ 0 w 166"/>
              <a:gd name="T25" fmla="*/ 0 h 1912"/>
              <a:gd name="T26" fmla="*/ 166 w 166"/>
              <a:gd name="T27" fmla="*/ 1912 h 191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66" h="1912">
                <a:moveTo>
                  <a:pt x="12" y="0"/>
                </a:moveTo>
                <a:cubicBezTo>
                  <a:pt x="6" y="36"/>
                  <a:pt x="0" y="73"/>
                  <a:pt x="4" y="124"/>
                </a:cubicBezTo>
                <a:cubicBezTo>
                  <a:pt x="8" y="175"/>
                  <a:pt x="19" y="229"/>
                  <a:pt x="36" y="308"/>
                </a:cubicBezTo>
                <a:cubicBezTo>
                  <a:pt x="53" y="387"/>
                  <a:pt x="83" y="489"/>
                  <a:pt x="104" y="596"/>
                </a:cubicBezTo>
                <a:cubicBezTo>
                  <a:pt x="125" y="703"/>
                  <a:pt x="162" y="829"/>
                  <a:pt x="164" y="948"/>
                </a:cubicBezTo>
                <a:cubicBezTo>
                  <a:pt x="166" y="1067"/>
                  <a:pt x="137" y="1197"/>
                  <a:pt x="116" y="1312"/>
                </a:cubicBezTo>
                <a:cubicBezTo>
                  <a:pt x="95" y="1427"/>
                  <a:pt x="59" y="1540"/>
                  <a:pt x="40" y="1640"/>
                </a:cubicBezTo>
                <a:cubicBezTo>
                  <a:pt x="21" y="1740"/>
                  <a:pt x="12" y="1826"/>
                  <a:pt x="4" y="1912"/>
                </a:cubicBezTo>
              </a:path>
            </a:pathLst>
          </a:custGeom>
          <a:noFill/>
          <a:ln w="38100" cap="flat" cmpd="sng">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rot="10800000" wrap="none"/>
          <a:lstStyle/>
          <a:p>
            <a:endParaRPr lang="en-US"/>
          </a:p>
        </p:txBody>
      </p:sp>
      <p:sp>
        <p:nvSpPr>
          <p:cNvPr id="47128" name="Line 85"/>
          <p:cNvSpPr>
            <a:spLocks noChangeShapeType="1"/>
          </p:cNvSpPr>
          <p:nvPr/>
        </p:nvSpPr>
        <p:spPr bwMode="auto">
          <a:xfrm>
            <a:off x="7556500" y="2981326"/>
            <a:ext cx="234950" cy="3175"/>
          </a:xfrm>
          <a:prstGeom prst="line">
            <a:avLst/>
          </a:prstGeom>
          <a:noFill/>
          <a:ln w="38100">
            <a:solidFill>
              <a:schemeClr val="bg1"/>
            </a:solidFill>
            <a:round/>
            <a:headEnd/>
            <a:tailEnd/>
          </a:ln>
          <a:extLst>
            <a:ext uri="{909E8E84-426E-40DD-AFC4-6F175D3DCCD1}">
              <a14:hiddenFill xmlns:a14="http://schemas.microsoft.com/office/drawing/2010/main">
                <a:noFill/>
              </a14:hiddenFill>
            </a:ext>
          </a:extLst>
        </p:spPr>
        <p:txBody>
          <a:bodyPr rot="10800000" wrap="none"/>
          <a:lstStyle/>
          <a:p>
            <a:endParaRPr lang="en-US"/>
          </a:p>
        </p:txBody>
      </p:sp>
      <p:sp>
        <p:nvSpPr>
          <p:cNvPr id="47129" name="Line 86"/>
          <p:cNvSpPr>
            <a:spLocks noChangeShapeType="1"/>
          </p:cNvSpPr>
          <p:nvPr/>
        </p:nvSpPr>
        <p:spPr bwMode="auto">
          <a:xfrm>
            <a:off x="7550151" y="6045200"/>
            <a:ext cx="231775" cy="0"/>
          </a:xfrm>
          <a:prstGeom prst="line">
            <a:avLst/>
          </a:prstGeom>
          <a:noFill/>
          <a:ln w="38100">
            <a:solidFill>
              <a:schemeClr val="bg1"/>
            </a:solidFill>
            <a:round/>
            <a:headEnd/>
            <a:tailEnd/>
          </a:ln>
          <a:extLst>
            <a:ext uri="{909E8E84-426E-40DD-AFC4-6F175D3DCCD1}">
              <a14:hiddenFill xmlns:a14="http://schemas.microsoft.com/office/drawing/2010/main">
                <a:noFill/>
              </a14:hiddenFill>
            </a:ext>
          </a:extLst>
        </p:spPr>
        <p:txBody>
          <a:bodyPr rot="10800000" wrap="none"/>
          <a:lstStyle/>
          <a:p>
            <a:endParaRPr lang="en-US"/>
          </a:p>
        </p:txBody>
      </p:sp>
      <p:pic>
        <p:nvPicPr>
          <p:cNvPr id="47130" name="TextBox 21"/>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174404">
            <a:off x="6543675" y="1193800"/>
            <a:ext cx="3067050" cy="2249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7131" name="TextBox 21"/>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159892">
            <a:off x="7094538" y="4332289"/>
            <a:ext cx="3067050" cy="2249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TextBox 28"/>
          <p:cNvSpPr txBox="1">
            <a:spLocks noChangeArrowheads="1"/>
          </p:cNvSpPr>
          <p:nvPr/>
        </p:nvSpPr>
        <p:spPr bwMode="auto">
          <a:xfrm>
            <a:off x="2028825" y="636588"/>
            <a:ext cx="8140700" cy="5029200"/>
          </a:xfrm>
          <a:prstGeom prst="rect">
            <a:avLst/>
          </a:prstGeom>
          <a:solidFill>
            <a:schemeClr val="tx1"/>
          </a:solidFill>
          <a:ln w="38100">
            <a:solidFill>
              <a:schemeClr val="bg1"/>
            </a:solidFill>
            <a:bevel/>
            <a:headEnd/>
            <a:tailEnd/>
          </a:ln>
        </p:spPr>
        <p:txBody>
          <a:bodyPr anchor="ctr" anchorCtr="1"/>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a:r>
              <a:rPr lang="en-US" altLang="en-US" sz="3600" b="1">
                <a:solidFill>
                  <a:schemeClr val="bg1"/>
                </a:solidFill>
                <a:latin typeface="Times New Roman" panose="02020603050405020304" pitchFamily="18" charset="0"/>
              </a:rPr>
              <a:t>FULL STRUCTURE BEHAVIOR</a:t>
            </a:r>
            <a:endParaRPr lang="en-US" altLang="en-US" sz="2400" b="1">
              <a:solidFill>
                <a:schemeClr val="bg1"/>
              </a:solidFill>
              <a:latin typeface="Times New Roman" panose="02020603050405020304" pitchFamily="18" charset="0"/>
            </a:endParaRPr>
          </a:p>
        </p:txBody>
      </p:sp>
      <p:sp>
        <p:nvSpPr>
          <p:cNvPr id="3" name="Slide Number Placeholder 2"/>
          <p:cNvSpPr>
            <a:spLocks noGrp="1"/>
          </p:cNvSpPr>
          <p:nvPr>
            <p:ph type="sldNum" sz="quarter" idx="11"/>
          </p:nvPr>
        </p:nvSpPr>
        <p:spPr/>
        <p:txBody>
          <a:bodyP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eaLnBrk="1" hangingPunct="1"/>
            <a:fld id="{18A50B3C-5D66-4A7F-A6BE-EAA90CCBBE0A}" type="slidenum">
              <a:rPr lang="en-US" altLang="en-US" sz="1200">
                <a:solidFill>
                  <a:srgbClr val="BCBCBC"/>
                </a:solidFill>
                <a:latin typeface="Times New Roman" panose="02020603050405020304" pitchFamily="18" charset="0"/>
              </a:rPr>
              <a:pPr eaLnBrk="1" hangingPunct="1"/>
              <a:t>44</a:t>
            </a:fld>
            <a:endParaRPr lang="en-US" altLang="en-US" sz="1200">
              <a:solidFill>
                <a:srgbClr val="BCBCBC"/>
              </a:solidFill>
              <a:latin typeface="Times New Roman" panose="02020603050405020304" pitchFamily="18" charset="0"/>
            </a:endParaRPr>
          </a:p>
        </p:txBody>
      </p:sp>
      <p:sp>
        <p:nvSpPr>
          <p:cNvPr id="4" name="Footer Placeholder 3"/>
          <p:cNvSpPr>
            <a:spLocks noGrp="1"/>
          </p:cNvSpPr>
          <p:nvPr>
            <p:ph type="ftr" sz="quarter" idx="10"/>
          </p:nvPr>
        </p:nvSpPr>
        <p:spPr/>
        <p:txBody>
          <a:bodyPr/>
          <a:lstStyle/>
          <a:p>
            <a:pPr>
              <a:defRPr/>
            </a:pPr>
            <a:r>
              <a:rPr lang="en-US"/>
              <a:t>Compression Theory</a:t>
            </a: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TextBox 28"/>
          <p:cNvSpPr txBox="1"/>
          <p:nvPr/>
        </p:nvSpPr>
        <p:spPr>
          <a:xfrm>
            <a:off x="2028825" y="636588"/>
            <a:ext cx="8140700" cy="5029200"/>
          </a:xfrm>
          <a:prstGeom prst="rect">
            <a:avLst/>
          </a:prstGeom>
          <a:solidFill>
            <a:schemeClr val="tx1">
              <a:lumMod val="95000"/>
              <a:alpha val="62000"/>
            </a:schemeClr>
          </a:solidFill>
          <a:ln w="38100" cap="flat">
            <a:solidFill>
              <a:schemeClr val="bg1"/>
            </a:solidFill>
            <a:bevel/>
          </a:ln>
        </p:spPr>
        <p:txBody>
          <a:bodyPr anchor="ctr" anchorCtr="1"/>
          <a:lstStyle/>
          <a:p>
            <a:pPr eaLnBrk="0" hangingPunct="0">
              <a:defRPr/>
            </a:pPr>
            <a:r>
              <a:rPr lang="en-US" sz="3600" b="1">
                <a:solidFill>
                  <a:schemeClr val="bg1"/>
                </a:solidFill>
                <a:latin typeface="Times New Roman" pitchFamily="18" charset="0"/>
                <a:cs typeface="Arial" charset="0"/>
              </a:rPr>
              <a:t>ALIGNMENT CHART</a:t>
            </a:r>
          </a:p>
          <a:p>
            <a:pPr eaLnBrk="0" hangingPunct="0">
              <a:defRPr/>
            </a:pPr>
            <a:r>
              <a:rPr lang="en-US" sz="3600" b="1">
                <a:solidFill>
                  <a:schemeClr val="bg1"/>
                </a:solidFill>
                <a:latin typeface="Times New Roman" pitchFamily="18" charset="0"/>
                <a:cs typeface="Arial" charset="0"/>
              </a:rPr>
              <a:t>OR</a:t>
            </a:r>
          </a:p>
          <a:p>
            <a:pPr eaLnBrk="0" hangingPunct="0">
              <a:defRPr/>
            </a:pPr>
            <a:r>
              <a:rPr lang="en-US" sz="3600" b="1">
                <a:solidFill>
                  <a:schemeClr val="bg1"/>
                </a:solidFill>
                <a:latin typeface="Times New Roman" pitchFamily="18" charset="0"/>
                <a:cs typeface="Arial" charset="0"/>
              </a:rPr>
              <a:t>DIRECT ANALYSIS METHODS</a:t>
            </a:r>
            <a:endParaRPr lang="en-US" sz="2400" b="1">
              <a:solidFill>
                <a:schemeClr val="bg1"/>
              </a:solidFill>
              <a:latin typeface="Times New Roman" pitchFamily="18" charset="0"/>
              <a:cs typeface="Arial" charset="0"/>
            </a:endParaRPr>
          </a:p>
        </p:txBody>
      </p:sp>
      <p:sp>
        <p:nvSpPr>
          <p:cNvPr id="3" name="Slide Number Placeholder 2"/>
          <p:cNvSpPr>
            <a:spLocks noGrp="1"/>
          </p:cNvSpPr>
          <p:nvPr>
            <p:ph type="sldNum" sz="quarter" idx="11"/>
          </p:nvPr>
        </p:nvSpPr>
        <p:spPr/>
        <p:txBody>
          <a:bodyP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eaLnBrk="1" hangingPunct="1"/>
            <a:fld id="{EF925149-DCFC-42F8-A7FA-12ADB5FA1BF2}" type="slidenum">
              <a:rPr lang="en-US" altLang="en-US" sz="1200">
                <a:solidFill>
                  <a:srgbClr val="BCBCBC"/>
                </a:solidFill>
                <a:latin typeface="Times New Roman" panose="02020603050405020304" pitchFamily="18" charset="0"/>
              </a:rPr>
              <a:pPr eaLnBrk="1" hangingPunct="1"/>
              <a:t>45</a:t>
            </a:fld>
            <a:endParaRPr lang="en-US" altLang="en-US" sz="1200">
              <a:solidFill>
                <a:srgbClr val="BCBCBC"/>
              </a:solidFill>
              <a:latin typeface="Times New Roman" panose="02020603050405020304" pitchFamily="18" charset="0"/>
            </a:endParaRPr>
          </a:p>
        </p:txBody>
      </p:sp>
      <p:sp>
        <p:nvSpPr>
          <p:cNvPr id="4" name="Footer Placeholder 3"/>
          <p:cNvSpPr>
            <a:spLocks noGrp="1"/>
          </p:cNvSpPr>
          <p:nvPr>
            <p:ph type="ftr" sz="quarter" idx="10"/>
          </p:nvPr>
        </p:nvSpPr>
        <p:spPr/>
        <p:txBody>
          <a:bodyPr/>
          <a:lstStyle/>
          <a:p>
            <a:pPr>
              <a:defRPr/>
            </a:pPr>
            <a:r>
              <a:rPr lang="en-US"/>
              <a:t>Compression Theory</a:t>
            </a: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p:nvPr/>
        </p:nvSpPr>
        <p:spPr>
          <a:xfrm>
            <a:off x="5957888" y="5475289"/>
            <a:ext cx="4362450" cy="860425"/>
          </a:xfrm>
          <a:prstGeom prst="rect">
            <a:avLst/>
          </a:prstGeom>
          <a:solidFill>
            <a:schemeClr val="tx1">
              <a:lumMod val="95000"/>
              <a:alpha val="62000"/>
            </a:schemeClr>
          </a:solidFill>
          <a:ln w="38100" cap="flat">
            <a:solidFill>
              <a:schemeClr val="bg1"/>
            </a:solidFill>
            <a:bevel/>
          </a:ln>
        </p:spPr>
        <p:txBody>
          <a:bodyPr anchor="ctr" anchorCtr="1">
            <a:spAutoFit/>
          </a:bodyPr>
          <a:lstStyle/>
          <a:p>
            <a:pPr algn="l" eaLnBrk="0" hangingPunct="0">
              <a:defRPr/>
            </a:pPr>
            <a:r>
              <a:rPr lang="en-US" sz="2400">
                <a:solidFill>
                  <a:schemeClr val="bg1"/>
                </a:solidFill>
                <a:latin typeface="Times New Roman" pitchFamily="18" charset="0"/>
                <a:cs typeface="Arial" charset="0"/>
              </a:rPr>
              <a:t>Does not redistribute restraining moments into girders/beams.</a:t>
            </a:r>
          </a:p>
        </p:txBody>
      </p:sp>
      <p:sp>
        <p:nvSpPr>
          <p:cNvPr id="29" name="TextBox 28"/>
          <p:cNvSpPr txBox="1"/>
          <p:nvPr/>
        </p:nvSpPr>
        <p:spPr>
          <a:xfrm>
            <a:off x="2028825" y="636588"/>
            <a:ext cx="8140700" cy="1147762"/>
          </a:xfrm>
          <a:prstGeom prst="rect">
            <a:avLst/>
          </a:prstGeom>
          <a:solidFill>
            <a:schemeClr val="tx1">
              <a:lumMod val="95000"/>
              <a:alpha val="62000"/>
            </a:schemeClr>
          </a:solidFill>
          <a:ln w="38100" cap="flat">
            <a:solidFill>
              <a:schemeClr val="bg1"/>
            </a:solidFill>
            <a:bevel/>
          </a:ln>
        </p:spPr>
        <p:txBody>
          <a:bodyPr anchor="ctr" anchorCtr="1"/>
          <a:lstStyle/>
          <a:p>
            <a:pPr eaLnBrk="0" hangingPunct="0">
              <a:defRPr/>
            </a:pPr>
            <a:r>
              <a:rPr lang="en-US" sz="3600" b="1">
                <a:solidFill>
                  <a:schemeClr val="bg1"/>
                </a:solidFill>
                <a:latin typeface="Times New Roman" pitchFamily="18" charset="0"/>
                <a:cs typeface="Arial" charset="0"/>
              </a:rPr>
              <a:t>ALIGNMENT CHART</a:t>
            </a:r>
          </a:p>
        </p:txBody>
      </p:sp>
      <p:sp>
        <p:nvSpPr>
          <p:cNvPr id="5" name="TextBox 4"/>
          <p:cNvSpPr txBox="1"/>
          <p:nvPr/>
        </p:nvSpPr>
        <p:spPr>
          <a:xfrm>
            <a:off x="3278188" y="2273301"/>
            <a:ext cx="3568700" cy="461963"/>
          </a:xfrm>
          <a:prstGeom prst="rect">
            <a:avLst/>
          </a:prstGeom>
          <a:solidFill>
            <a:schemeClr val="tx1">
              <a:lumMod val="95000"/>
              <a:alpha val="62000"/>
            </a:schemeClr>
          </a:solidFill>
          <a:ln w="38100" cap="flat">
            <a:solidFill>
              <a:schemeClr val="bg1"/>
            </a:solidFill>
            <a:bevel/>
          </a:ln>
        </p:spPr>
        <p:txBody>
          <a:bodyPr anchor="ctr" anchorCtr="1">
            <a:spAutoFit/>
          </a:bodyPr>
          <a:lstStyle/>
          <a:p>
            <a:pPr eaLnBrk="0" hangingPunct="0">
              <a:defRPr/>
            </a:pPr>
            <a:r>
              <a:rPr lang="en-US" sz="2400" dirty="0">
                <a:solidFill>
                  <a:schemeClr val="bg1"/>
                </a:solidFill>
                <a:latin typeface="Times New Roman" pitchFamily="18" charset="0"/>
                <a:cs typeface="+mn-cs"/>
              </a:rPr>
              <a:t>“Traditional Method”</a:t>
            </a:r>
          </a:p>
        </p:txBody>
      </p:sp>
      <p:sp>
        <p:nvSpPr>
          <p:cNvPr id="6" name="TextBox 5"/>
          <p:cNvSpPr txBox="1"/>
          <p:nvPr/>
        </p:nvSpPr>
        <p:spPr>
          <a:xfrm>
            <a:off x="4176713" y="3116264"/>
            <a:ext cx="4279900" cy="860425"/>
          </a:xfrm>
          <a:prstGeom prst="rect">
            <a:avLst/>
          </a:prstGeom>
          <a:solidFill>
            <a:schemeClr val="tx1">
              <a:lumMod val="95000"/>
              <a:alpha val="62000"/>
            </a:schemeClr>
          </a:solidFill>
          <a:ln w="38100" cap="flat">
            <a:solidFill>
              <a:schemeClr val="bg1"/>
            </a:solidFill>
            <a:bevel/>
          </a:ln>
        </p:spPr>
        <p:txBody>
          <a:bodyPr anchor="ctr" anchorCtr="1">
            <a:spAutoFit/>
          </a:bodyPr>
          <a:lstStyle/>
          <a:p>
            <a:pPr algn="l" eaLnBrk="0" hangingPunct="0">
              <a:defRPr/>
            </a:pPr>
            <a:r>
              <a:rPr lang="en-US" sz="2400">
                <a:solidFill>
                  <a:schemeClr val="bg1"/>
                </a:solidFill>
                <a:latin typeface="Times New Roman" pitchFamily="18" charset="0"/>
                <a:cs typeface="Arial" charset="0"/>
              </a:rPr>
              <a:t>Determine effective length, </a:t>
            </a:r>
            <a:r>
              <a:rPr lang="en-US" sz="2400" i="1">
                <a:solidFill>
                  <a:schemeClr val="bg1"/>
                </a:solidFill>
                <a:latin typeface="Times New Roman" pitchFamily="18" charset="0"/>
                <a:cs typeface="Arial" charset="0"/>
              </a:rPr>
              <a:t>KL,</a:t>
            </a:r>
            <a:r>
              <a:rPr lang="en-US" sz="2400">
                <a:solidFill>
                  <a:schemeClr val="bg1"/>
                </a:solidFill>
                <a:latin typeface="Times New Roman" pitchFamily="18" charset="0"/>
                <a:cs typeface="Arial" charset="0"/>
              </a:rPr>
              <a:t> for each column.</a:t>
            </a:r>
          </a:p>
        </p:txBody>
      </p:sp>
      <p:sp>
        <p:nvSpPr>
          <p:cNvPr id="7" name="TextBox 6"/>
          <p:cNvSpPr txBox="1"/>
          <p:nvPr/>
        </p:nvSpPr>
        <p:spPr>
          <a:xfrm>
            <a:off x="5286376" y="4348164"/>
            <a:ext cx="3711575" cy="860425"/>
          </a:xfrm>
          <a:prstGeom prst="rect">
            <a:avLst/>
          </a:prstGeom>
          <a:solidFill>
            <a:schemeClr val="tx1">
              <a:lumMod val="95000"/>
              <a:alpha val="62000"/>
            </a:schemeClr>
          </a:solidFill>
          <a:ln w="38100" cap="flat">
            <a:solidFill>
              <a:schemeClr val="bg1"/>
            </a:solidFill>
            <a:bevel/>
          </a:ln>
        </p:spPr>
        <p:txBody>
          <a:bodyPr anchor="ctr" anchorCtr="1">
            <a:spAutoFit/>
          </a:bodyPr>
          <a:lstStyle/>
          <a:p>
            <a:pPr algn="l" eaLnBrk="0" hangingPunct="0">
              <a:defRPr/>
            </a:pPr>
            <a:r>
              <a:rPr lang="en-US" sz="2400">
                <a:solidFill>
                  <a:schemeClr val="bg1"/>
                </a:solidFill>
                <a:latin typeface="Times New Roman" pitchFamily="18" charset="0"/>
                <a:cs typeface="Arial" charset="0"/>
              </a:rPr>
              <a:t>Basis for design similar to individual columns.</a:t>
            </a:r>
          </a:p>
        </p:txBody>
      </p:sp>
      <p:sp>
        <p:nvSpPr>
          <p:cNvPr id="8" name="Slide Number Placeholder 7"/>
          <p:cNvSpPr>
            <a:spLocks noGrp="1"/>
          </p:cNvSpPr>
          <p:nvPr>
            <p:ph type="sldNum" sz="quarter" idx="11"/>
          </p:nvPr>
        </p:nvSpPr>
        <p:spPr/>
        <p:txBody>
          <a:bodyP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eaLnBrk="1" hangingPunct="1"/>
            <a:fld id="{AD409A2F-A96C-4CD1-867A-B17C039E0FB3}" type="slidenum">
              <a:rPr lang="en-US" altLang="en-US" sz="1200">
                <a:solidFill>
                  <a:srgbClr val="BCBCBC"/>
                </a:solidFill>
                <a:latin typeface="Times New Roman" panose="02020603050405020304" pitchFamily="18" charset="0"/>
              </a:rPr>
              <a:pPr eaLnBrk="1" hangingPunct="1"/>
              <a:t>46</a:t>
            </a:fld>
            <a:endParaRPr lang="en-US" altLang="en-US" sz="1200">
              <a:solidFill>
                <a:srgbClr val="BCBCBC"/>
              </a:solidFill>
              <a:latin typeface="Times New Roman" panose="02020603050405020304" pitchFamily="18" charset="0"/>
            </a:endParaRPr>
          </a:p>
        </p:txBody>
      </p:sp>
      <p:sp>
        <p:nvSpPr>
          <p:cNvPr id="10" name="Footer Placeholder 9"/>
          <p:cNvSpPr>
            <a:spLocks noGrp="1"/>
          </p:cNvSpPr>
          <p:nvPr>
            <p:ph type="ftr" sz="quarter" idx="10"/>
          </p:nvPr>
        </p:nvSpPr>
        <p:spPr/>
        <p:txBody>
          <a:bodyPr/>
          <a:lstStyle/>
          <a:p>
            <a:pPr>
              <a:defRPr/>
            </a:pPr>
            <a:r>
              <a:rPr lang="en-US"/>
              <a:t>Compression Theory</a:t>
            </a: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TextBox 28"/>
          <p:cNvSpPr txBox="1"/>
          <p:nvPr/>
        </p:nvSpPr>
        <p:spPr>
          <a:xfrm>
            <a:off x="2028825" y="636588"/>
            <a:ext cx="8140700" cy="1147762"/>
          </a:xfrm>
          <a:prstGeom prst="rect">
            <a:avLst/>
          </a:prstGeom>
          <a:solidFill>
            <a:schemeClr val="tx1">
              <a:lumMod val="95000"/>
              <a:alpha val="62000"/>
            </a:schemeClr>
          </a:solidFill>
          <a:ln w="38100" cap="flat">
            <a:solidFill>
              <a:schemeClr val="bg1"/>
            </a:solidFill>
            <a:bevel/>
          </a:ln>
        </p:spPr>
        <p:txBody>
          <a:bodyPr anchor="ctr" anchorCtr="1"/>
          <a:lstStyle/>
          <a:p>
            <a:pPr eaLnBrk="0" hangingPunct="0">
              <a:defRPr/>
            </a:pPr>
            <a:r>
              <a:rPr lang="en-US" sz="3600" b="1">
                <a:solidFill>
                  <a:schemeClr val="bg1"/>
                </a:solidFill>
                <a:latin typeface="Times New Roman" pitchFamily="18" charset="0"/>
                <a:cs typeface="Arial" charset="0"/>
              </a:rPr>
              <a:t>DIRECT ANALYSIS METHOD</a:t>
            </a:r>
          </a:p>
        </p:txBody>
      </p:sp>
      <p:sp>
        <p:nvSpPr>
          <p:cNvPr id="5" name="TextBox 4"/>
          <p:cNvSpPr txBox="1"/>
          <p:nvPr/>
        </p:nvSpPr>
        <p:spPr>
          <a:xfrm>
            <a:off x="3111500" y="2107556"/>
            <a:ext cx="5310188" cy="461665"/>
          </a:xfrm>
          <a:prstGeom prst="rect">
            <a:avLst/>
          </a:prstGeom>
          <a:solidFill>
            <a:schemeClr val="tx1">
              <a:lumMod val="95000"/>
              <a:alpha val="62000"/>
            </a:schemeClr>
          </a:solidFill>
          <a:ln w="38100" cap="flat">
            <a:solidFill>
              <a:schemeClr val="bg1"/>
            </a:solidFill>
            <a:bevel/>
          </a:ln>
        </p:spPr>
        <p:txBody>
          <a:bodyPr anchor="ctr" anchorCtr="1">
            <a:spAutoFit/>
          </a:bodyPr>
          <a:lstStyle/>
          <a:p>
            <a:pPr eaLnBrk="0" hangingPunct="0">
              <a:defRPr/>
            </a:pPr>
            <a:r>
              <a:rPr lang="en-US" sz="2400">
                <a:solidFill>
                  <a:schemeClr val="bg1"/>
                </a:solidFill>
                <a:latin typeface="Times New Roman" pitchFamily="18" charset="0"/>
                <a:cs typeface="Arial" charset="0"/>
              </a:rPr>
              <a:t>Analysis of entire structure interaction.</a:t>
            </a:r>
          </a:p>
        </p:txBody>
      </p:sp>
      <p:sp>
        <p:nvSpPr>
          <p:cNvPr id="6" name="TextBox 5"/>
          <p:cNvSpPr txBox="1"/>
          <p:nvPr/>
        </p:nvSpPr>
        <p:spPr>
          <a:xfrm>
            <a:off x="3890964" y="2948931"/>
            <a:ext cx="4702175" cy="461665"/>
          </a:xfrm>
          <a:prstGeom prst="rect">
            <a:avLst/>
          </a:prstGeom>
          <a:solidFill>
            <a:schemeClr val="tx1">
              <a:lumMod val="95000"/>
              <a:alpha val="62000"/>
            </a:schemeClr>
          </a:solidFill>
          <a:ln w="38100" cap="flat">
            <a:solidFill>
              <a:schemeClr val="bg1"/>
            </a:solidFill>
            <a:bevel/>
          </a:ln>
        </p:spPr>
        <p:txBody>
          <a:bodyPr anchor="ctr" anchorCtr="1">
            <a:spAutoFit/>
          </a:bodyPr>
          <a:lstStyle/>
          <a:p>
            <a:pPr eaLnBrk="0" hangingPunct="0">
              <a:defRPr/>
            </a:pPr>
            <a:r>
              <a:rPr lang="en-US" sz="2400">
                <a:solidFill>
                  <a:schemeClr val="bg1"/>
                </a:solidFill>
                <a:latin typeface="Times New Roman" pitchFamily="18" charset="0"/>
                <a:cs typeface="Arial" charset="0"/>
              </a:rPr>
              <a:t>Include lateral “Notional” loads.</a:t>
            </a:r>
          </a:p>
        </p:txBody>
      </p:sp>
      <p:sp>
        <p:nvSpPr>
          <p:cNvPr id="7" name="TextBox 6"/>
          <p:cNvSpPr txBox="1"/>
          <p:nvPr/>
        </p:nvSpPr>
        <p:spPr>
          <a:xfrm>
            <a:off x="4084638" y="4591051"/>
            <a:ext cx="6115050" cy="860425"/>
          </a:xfrm>
          <a:prstGeom prst="rect">
            <a:avLst/>
          </a:prstGeom>
          <a:solidFill>
            <a:schemeClr val="tx1">
              <a:lumMod val="95000"/>
              <a:alpha val="62000"/>
            </a:schemeClr>
          </a:solidFill>
          <a:ln w="38100" cap="flat">
            <a:solidFill>
              <a:schemeClr val="bg1"/>
            </a:solidFill>
            <a:bevel/>
          </a:ln>
        </p:spPr>
        <p:txBody>
          <a:bodyPr anchor="ctr" anchorCtr="1">
            <a:spAutoFit/>
          </a:bodyPr>
          <a:lstStyle/>
          <a:p>
            <a:pPr algn="l" eaLnBrk="0" hangingPunct="0">
              <a:defRPr/>
            </a:pPr>
            <a:r>
              <a:rPr lang="en-US" sz="2400">
                <a:solidFill>
                  <a:schemeClr val="bg1"/>
                </a:solidFill>
                <a:latin typeface="Times New Roman" pitchFamily="18" charset="0"/>
                <a:cs typeface="Arial" charset="0"/>
              </a:rPr>
              <a:t>All members must be evaluated under combined axial and flexural load.</a:t>
            </a:r>
          </a:p>
        </p:txBody>
      </p:sp>
      <p:sp>
        <p:nvSpPr>
          <p:cNvPr id="8" name="TextBox 7"/>
          <p:cNvSpPr txBox="1"/>
          <p:nvPr/>
        </p:nvSpPr>
        <p:spPr>
          <a:xfrm>
            <a:off x="6092825" y="5727056"/>
            <a:ext cx="3475038" cy="461665"/>
          </a:xfrm>
          <a:prstGeom prst="rect">
            <a:avLst/>
          </a:prstGeom>
          <a:solidFill>
            <a:schemeClr val="tx1">
              <a:lumMod val="95000"/>
              <a:alpha val="62000"/>
            </a:schemeClr>
          </a:solidFill>
          <a:ln w="38100" cap="flat">
            <a:solidFill>
              <a:schemeClr val="bg1"/>
            </a:solidFill>
            <a:bevel/>
          </a:ln>
        </p:spPr>
        <p:txBody>
          <a:bodyPr anchor="ctr" anchorCtr="1">
            <a:spAutoFit/>
          </a:bodyPr>
          <a:lstStyle/>
          <a:p>
            <a:pPr eaLnBrk="0" hangingPunct="0">
              <a:defRPr/>
            </a:pPr>
            <a:r>
              <a:rPr lang="en-US" sz="2400">
                <a:solidFill>
                  <a:schemeClr val="bg1"/>
                </a:solidFill>
                <a:latin typeface="Times New Roman" pitchFamily="18" charset="0"/>
                <a:cs typeface="Arial" charset="0"/>
              </a:rPr>
              <a:t>No </a:t>
            </a:r>
            <a:r>
              <a:rPr lang="en-US" sz="2400" i="1">
                <a:solidFill>
                  <a:schemeClr val="bg1"/>
                </a:solidFill>
                <a:latin typeface="Times New Roman" pitchFamily="18" charset="0"/>
                <a:cs typeface="Arial" charset="0"/>
              </a:rPr>
              <a:t>K</a:t>
            </a:r>
            <a:r>
              <a:rPr lang="en-US" sz="2400">
                <a:solidFill>
                  <a:schemeClr val="bg1"/>
                </a:solidFill>
                <a:latin typeface="Times New Roman" pitchFamily="18" charset="0"/>
                <a:cs typeface="Arial" charset="0"/>
              </a:rPr>
              <a:t> values required.</a:t>
            </a:r>
          </a:p>
        </p:txBody>
      </p:sp>
      <p:sp>
        <p:nvSpPr>
          <p:cNvPr id="9" name="TextBox 8"/>
          <p:cNvSpPr txBox="1"/>
          <p:nvPr/>
        </p:nvSpPr>
        <p:spPr>
          <a:xfrm>
            <a:off x="4597400" y="3766493"/>
            <a:ext cx="4700588" cy="461665"/>
          </a:xfrm>
          <a:prstGeom prst="rect">
            <a:avLst/>
          </a:prstGeom>
          <a:solidFill>
            <a:schemeClr val="tx1">
              <a:lumMod val="95000"/>
              <a:alpha val="62000"/>
            </a:schemeClr>
          </a:solidFill>
          <a:ln w="38100" cap="flat">
            <a:solidFill>
              <a:schemeClr val="bg1"/>
            </a:solidFill>
            <a:bevel/>
          </a:ln>
        </p:spPr>
        <p:txBody>
          <a:bodyPr anchor="ctr" anchorCtr="1">
            <a:spAutoFit/>
          </a:bodyPr>
          <a:lstStyle/>
          <a:p>
            <a:pPr eaLnBrk="0" hangingPunct="0">
              <a:defRPr/>
            </a:pPr>
            <a:r>
              <a:rPr lang="en-US" sz="2400">
                <a:solidFill>
                  <a:schemeClr val="bg1"/>
                </a:solidFill>
                <a:latin typeface="Times New Roman" pitchFamily="18" charset="0"/>
                <a:cs typeface="Arial" charset="0"/>
              </a:rPr>
              <a:t>Reduce stiffness of structure.</a:t>
            </a:r>
          </a:p>
        </p:txBody>
      </p:sp>
      <p:sp>
        <p:nvSpPr>
          <p:cNvPr id="10" name="Slide Number Placeholder 9"/>
          <p:cNvSpPr>
            <a:spLocks noGrp="1"/>
          </p:cNvSpPr>
          <p:nvPr>
            <p:ph type="sldNum" sz="quarter" idx="11"/>
          </p:nvPr>
        </p:nvSpPr>
        <p:spPr/>
        <p:txBody>
          <a:bodyP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eaLnBrk="1" hangingPunct="1"/>
            <a:fld id="{63A74E7F-B05E-44EF-AF5E-1C6AD43B65A4}" type="slidenum">
              <a:rPr lang="en-US" altLang="en-US" sz="1200">
                <a:solidFill>
                  <a:srgbClr val="BCBCBC"/>
                </a:solidFill>
                <a:latin typeface="Times New Roman" panose="02020603050405020304" pitchFamily="18" charset="0"/>
              </a:rPr>
              <a:pPr eaLnBrk="1" hangingPunct="1"/>
              <a:t>47</a:t>
            </a:fld>
            <a:endParaRPr lang="en-US" altLang="en-US" sz="1200">
              <a:solidFill>
                <a:srgbClr val="BCBCBC"/>
              </a:solidFill>
              <a:latin typeface="Times New Roman" panose="02020603050405020304" pitchFamily="18" charset="0"/>
            </a:endParaRPr>
          </a:p>
        </p:txBody>
      </p:sp>
      <p:sp>
        <p:nvSpPr>
          <p:cNvPr id="11" name="Footer Placeholder 10"/>
          <p:cNvSpPr>
            <a:spLocks noGrp="1"/>
          </p:cNvSpPr>
          <p:nvPr>
            <p:ph type="ftr" sz="quarter" idx="10"/>
          </p:nvPr>
        </p:nvSpPr>
        <p:spPr/>
        <p:txBody>
          <a:bodyPr/>
          <a:lstStyle/>
          <a:p>
            <a:pPr>
              <a:defRPr/>
            </a:pPr>
            <a:r>
              <a:rPr lang="en-US"/>
              <a:t>Compression Theory</a:t>
            </a: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TextBox 28"/>
          <p:cNvSpPr txBox="1"/>
          <p:nvPr/>
        </p:nvSpPr>
        <p:spPr>
          <a:xfrm>
            <a:off x="2028825" y="636588"/>
            <a:ext cx="8140700" cy="5029200"/>
          </a:xfrm>
          <a:prstGeom prst="rect">
            <a:avLst/>
          </a:prstGeom>
          <a:solidFill>
            <a:schemeClr val="tx1"/>
          </a:solidFill>
          <a:ln w="38100" cap="flat">
            <a:solidFill>
              <a:schemeClr val="bg1"/>
            </a:solidFill>
            <a:bevel/>
          </a:ln>
        </p:spPr>
        <p:txBody>
          <a:bodyPr anchor="ctr" anchorCtr="1"/>
          <a:lstStyle/>
          <a:p>
            <a:pPr eaLnBrk="0" hangingPunct="0">
              <a:defRPr/>
            </a:pPr>
            <a:r>
              <a:rPr lang="en-US" sz="3600" dirty="0">
                <a:solidFill>
                  <a:schemeClr val="bg1"/>
                </a:solidFill>
                <a:latin typeface="Times New Roman" pitchFamily="18" charset="0"/>
                <a:cs typeface="+mn-cs"/>
              </a:rPr>
              <a:t>ALIGNMENT CHART METHOD</a:t>
            </a:r>
          </a:p>
          <a:p>
            <a:pPr eaLnBrk="0" hangingPunct="0">
              <a:defRPr/>
            </a:pPr>
            <a:r>
              <a:rPr lang="en-US" sz="3600" dirty="0">
                <a:solidFill>
                  <a:schemeClr val="bg1"/>
                </a:solidFill>
                <a:latin typeface="Times New Roman" pitchFamily="18" charset="0"/>
                <a:cs typeface="+mn-cs"/>
              </a:rPr>
              <a:t>IS USED FOR THE FOLLOWING SLIDES</a:t>
            </a:r>
            <a:endParaRPr lang="en-US" sz="2400" dirty="0">
              <a:solidFill>
                <a:schemeClr val="bg1"/>
              </a:solidFill>
              <a:latin typeface="Times New Roman" pitchFamily="18" charset="0"/>
              <a:cs typeface="+mn-cs"/>
            </a:endParaRPr>
          </a:p>
        </p:txBody>
      </p:sp>
      <p:sp>
        <p:nvSpPr>
          <p:cNvPr id="3" name="Slide Number Placeholder 2"/>
          <p:cNvSpPr>
            <a:spLocks noGrp="1"/>
          </p:cNvSpPr>
          <p:nvPr>
            <p:ph type="sldNum" sz="quarter" idx="11"/>
          </p:nvPr>
        </p:nvSpPr>
        <p:spPr/>
        <p:txBody>
          <a:bodyP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eaLnBrk="1" hangingPunct="1"/>
            <a:fld id="{F1353F21-EA5F-4A2C-AE1C-3D7F415A0965}" type="slidenum">
              <a:rPr lang="en-US" altLang="en-US" sz="1200">
                <a:solidFill>
                  <a:srgbClr val="BCBCBC"/>
                </a:solidFill>
                <a:latin typeface="Times New Roman" panose="02020603050405020304" pitchFamily="18" charset="0"/>
              </a:rPr>
              <a:pPr eaLnBrk="1" hangingPunct="1"/>
              <a:t>48</a:t>
            </a:fld>
            <a:endParaRPr lang="en-US" altLang="en-US" sz="1200">
              <a:solidFill>
                <a:srgbClr val="BCBCBC"/>
              </a:solidFill>
              <a:latin typeface="Times New Roman" panose="02020603050405020304" pitchFamily="18" charset="0"/>
            </a:endParaRPr>
          </a:p>
        </p:txBody>
      </p:sp>
      <p:sp>
        <p:nvSpPr>
          <p:cNvPr id="4" name="Footer Placeholder 3"/>
          <p:cNvSpPr>
            <a:spLocks noGrp="1"/>
          </p:cNvSpPr>
          <p:nvPr>
            <p:ph type="ftr" sz="quarter" idx="10"/>
          </p:nvPr>
        </p:nvSpPr>
        <p:spPr/>
        <p:txBody>
          <a:bodyPr/>
          <a:lstStyle/>
          <a:p>
            <a:pPr>
              <a:defRPr/>
            </a:pPr>
            <a:r>
              <a:rPr lang="en-US"/>
              <a:t>Compression Theory</a:t>
            </a: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TextBox 28"/>
          <p:cNvSpPr txBox="1"/>
          <p:nvPr/>
        </p:nvSpPr>
        <p:spPr>
          <a:xfrm>
            <a:off x="2028825" y="636588"/>
            <a:ext cx="8140700" cy="1147762"/>
          </a:xfrm>
          <a:prstGeom prst="rect">
            <a:avLst/>
          </a:prstGeom>
          <a:solidFill>
            <a:schemeClr val="tx1">
              <a:lumMod val="95000"/>
              <a:alpha val="62000"/>
            </a:schemeClr>
          </a:solidFill>
          <a:ln w="38100" cap="flat">
            <a:solidFill>
              <a:schemeClr val="bg1"/>
            </a:solidFill>
            <a:bevel/>
          </a:ln>
        </p:spPr>
        <p:txBody>
          <a:bodyPr anchor="ctr" anchorCtr="1"/>
          <a:lstStyle/>
          <a:p>
            <a:pPr eaLnBrk="0" hangingPunct="0">
              <a:defRPr/>
            </a:pPr>
            <a:r>
              <a:rPr lang="en-US" sz="3600" b="1">
                <a:solidFill>
                  <a:schemeClr val="bg1"/>
                </a:solidFill>
                <a:latin typeface="Times New Roman" pitchFamily="18" charset="0"/>
                <a:cs typeface="Arial" charset="0"/>
              </a:rPr>
              <a:t>ALIGNMENT CHART</a:t>
            </a:r>
          </a:p>
        </p:txBody>
      </p:sp>
      <p:sp>
        <p:nvSpPr>
          <p:cNvPr id="5" name="TextBox 4"/>
          <p:cNvSpPr txBox="1"/>
          <p:nvPr/>
        </p:nvSpPr>
        <p:spPr>
          <a:xfrm>
            <a:off x="3278188" y="2273301"/>
            <a:ext cx="3568700" cy="461963"/>
          </a:xfrm>
          <a:prstGeom prst="rect">
            <a:avLst/>
          </a:prstGeom>
          <a:solidFill>
            <a:schemeClr val="tx1">
              <a:lumMod val="95000"/>
              <a:alpha val="62000"/>
            </a:schemeClr>
          </a:solidFill>
          <a:ln w="38100" cap="flat">
            <a:solidFill>
              <a:schemeClr val="bg1"/>
            </a:solidFill>
            <a:bevel/>
          </a:ln>
        </p:spPr>
        <p:txBody>
          <a:bodyPr anchor="ctr" anchorCtr="1">
            <a:spAutoFit/>
          </a:bodyPr>
          <a:lstStyle/>
          <a:p>
            <a:pPr eaLnBrk="0" hangingPunct="0">
              <a:defRPr/>
            </a:pPr>
            <a:r>
              <a:rPr lang="en-US" sz="2400" dirty="0">
                <a:solidFill>
                  <a:schemeClr val="bg1"/>
                </a:solidFill>
                <a:latin typeface="Times New Roman" pitchFamily="18" charset="0"/>
                <a:cs typeface="+mn-cs"/>
              </a:rPr>
              <a:t>“Traditional Method”</a:t>
            </a:r>
          </a:p>
        </p:txBody>
      </p:sp>
      <p:sp>
        <p:nvSpPr>
          <p:cNvPr id="6" name="TextBox 5"/>
          <p:cNvSpPr txBox="1"/>
          <p:nvPr/>
        </p:nvSpPr>
        <p:spPr>
          <a:xfrm>
            <a:off x="4176714" y="3116264"/>
            <a:ext cx="4187825" cy="860425"/>
          </a:xfrm>
          <a:prstGeom prst="rect">
            <a:avLst/>
          </a:prstGeom>
          <a:solidFill>
            <a:schemeClr val="tx1">
              <a:lumMod val="95000"/>
              <a:alpha val="62000"/>
            </a:schemeClr>
          </a:solidFill>
          <a:ln w="38100" cap="flat">
            <a:solidFill>
              <a:schemeClr val="bg1"/>
            </a:solidFill>
            <a:bevel/>
          </a:ln>
        </p:spPr>
        <p:txBody>
          <a:bodyPr anchor="ctr" anchorCtr="1">
            <a:spAutoFit/>
          </a:bodyPr>
          <a:lstStyle/>
          <a:p>
            <a:pPr algn="l" eaLnBrk="0" hangingPunct="0">
              <a:defRPr/>
            </a:pPr>
            <a:r>
              <a:rPr lang="en-US" sz="2400">
                <a:solidFill>
                  <a:schemeClr val="bg1"/>
                </a:solidFill>
                <a:latin typeface="Times New Roman" pitchFamily="18" charset="0"/>
                <a:cs typeface="Arial" charset="0"/>
              </a:rPr>
              <a:t>Determine effective length, </a:t>
            </a:r>
            <a:r>
              <a:rPr lang="en-US" sz="2400" i="1">
                <a:solidFill>
                  <a:schemeClr val="bg1"/>
                </a:solidFill>
                <a:latin typeface="Times New Roman" pitchFamily="18" charset="0"/>
                <a:cs typeface="Arial" charset="0"/>
              </a:rPr>
              <a:t>KL,</a:t>
            </a:r>
            <a:r>
              <a:rPr lang="en-US" sz="2400">
                <a:solidFill>
                  <a:schemeClr val="bg1"/>
                </a:solidFill>
                <a:latin typeface="Times New Roman" pitchFamily="18" charset="0"/>
                <a:cs typeface="Arial" charset="0"/>
              </a:rPr>
              <a:t> for each column.</a:t>
            </a:r>
          </a:p>
        </p:txBody>
      </p:sp>
      <p:sp>
        <p:nvSpPr>
          <p:cNvPr id="7" name="TextBox 6"/>
          <p:cNvSpPr txBox="1"/>
          <p:nvPr/>
        </p:nvSpPr>
        <p:spPr>
          <a:xfrm>
            <a:off x="5286376" y="4348164"/>
            <a:ext cx="3711575" cy="860425"/>
          </a:xfrm>
          <a:prstGeom prst="rect">
            <a:avLst/>
          </a:prstGeom>
          <a:solidFill>
            <a:schemeClr val="tx1">
              <a:lumMod val="95000"/>
              <a:alpha val="62000"/>
            </a:schemeClr>
          </a:solidFill>
          <a:ln w="38100" cap="flat">
            <a:solidFill>
              <a:schemeClr val="bg1"/>
            </a:solidFill>
            <a:bevel/>
          </a:ln>
        </p:spPr>
        <p:txBody>
          <a:bodyPr anchor="ctr" anchorCtr="1">
            <a:spAutoFit/>
          </a:bodyPr>
          <a:lstStyle/>
          <a:p>
            <a:pPr algn="l" eaLnBrk="0" hangingPunct="0">
              <a:defRPr/>
            </a:pPr>
            <a:r>
              <a:rPr lang="en-US" sz="2400">
                <a:solidFill>
                  <a:schemeClr val="bg1"/>
                </a:solidFill>
                <a:latin typeface="Times New Roman" pitchFamily="18" charset="0"/>
                <a:cs typeface="Arial" charset="0"/>
              </a:rPr>
              <a:t>Basis for design similar to individual columns.</a:t>
            </a:r>
          </a:p>
        </p:txBody>
      </p:sp>
      <p:sp>
        <p:nvSpPr>
          <p:cNvPr id="8" name="TextBox 7"/>
          <p:cNvSpPr txBox="1"/>
          <p:nvPr/>
        </p:nvSpPr>
        <p:spPr>
          <a:xfrm>
            <a:off x="6015038" y="5548314"/>
            <a:ext cx="4362450" cy="860425"/>
          </a:xfrm>
          <a:prstGeom prst="rect">
            <a:avLst/>
          </a:prstGeom>
          <a:solidFill>
            <a:schemeClr val="tx1">
              <a:lumMod val="95000"/>
              <a:alpha val="62000"/>
            </a:schemeClr>
          </a:solidFill>
          <a:ln w="38100" cap="flat">
            <a:solidFill>
              <a:schemeClr val="bg1"/>
            </a:solidFill>
            <a:bevel/>
          </a:ln>
        </p:spPr>
        <p:txBody>
          <a:bodyPr anchor="ctr" anchorCtr="1">
            <a:spAutoFit/>
          </a:bodyPr>
          <a:lstStyle/>
          <a:p>
            <a:pPr algn="l" eaLnBrk="0" hangingPunct="0">
              <a:defRPr/>
            </a:pPr>
            <a:r>
              <a:rPr lang="en-US" sz="2400">
                <a:solidFill>
                  <a:schemeClr val="bg1"/>
                </a:solidFill>
                <a:latin typeface="Times New Roman" pitchFamily="18" charset="0"/>
                <a:cs typeface="Arial" charset="0"/>
              </a:rPr>
              <a:t>Does not redistribute restraining moments into girders/beams.</a:t>
            </a:r>
          </a:p>
        </p:txBody>
      </p:sp>
      <p:sp>
        <p:nvSpPr>
          <p:cNvPr id="9" name="Slide Number Placeholder 8"/>
          <p:cNvSpPr>
            <a:spLocks noGrp="1"/>
          </p:cNvSpPr>
          <p:nvPr>
            <p:ph type="sldNum" sz="quarter" idx="11"/>
          </p:nvPr>
        </p:nvSpPr>
        <p:spPr/>
        <p:txBody>
          <a:bodyP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eaLnBrk="1" hangingPunct="1"/>
            <a:fld id="{11C7307D-44EA-4689-BD22-6DD2462B28D0}" type="slidenum">
              <a:rPr lang="en-US" altLang="en-US" sz="1200">
                <a:solidFill>
                  <a:srgbClr val="BCBCBC"/>
                </a:solidFill>
                <a:latin typeface="Times New Roman" panose="02020603050405020304" pitchFamily="18" charset="0"/>
              </a:rPr>
              <a:pPr eaLnBrk="1" hangingPunct="1"/>
              <a:t>49</a:t>
            </a:fld>
            <a:endParaRPr lang="en-US" altLang="en-US" sz="1200">
              <a:solidFill>
                <a:srgbClr val="BCBCBC"/>
              </a:solidFill>
              <a:latin typeface="Times New Roman" panose="02020603050405020304" pitchFamily="18" charset="0"/>
            </a:endParaRPr>
          </a:p>
        </p:txBody>
      </p:sp>
      <p:sp>
        <p:nvSpPr>
          <p:cNvPr id="10" name="Footer Placeholder 9"/>
          <p:cNvSpPr>
            <a:spLocks noGrp="1"/>
          </p:cNvSpPr>
          <p:nvPr>
            <p:ph type="ftr" sz="quarter" idx="10"/>
          </p:nvPr>
        </p:nvSpPr>
        <p:spPr/>
        <p:txBody>
          <a:bodyPr/>
          <a:lstStyle/>
          <a:p>
            <a:pPr>
              <a:defRPr/>
            </a:pPr>
            <a:r>
              <a:rPr lang="en-US"/>
              <a:t>Compression Theory</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2876551" y="1422400"/>
            <a:ext cx="5237163" cy="1639888"/>
          </a:xfrm>
          <a:prstGeom prst="rect">
            <a:avLst/>
          </a:prstGeom>
          <a:solidFill>
            <a:schemeClr val="tx1">
              <a:lumMod val="95000"/>
              <a:alpha val="62000"/>
            </a:schemeClr>
          </a:solidFill>
          <a:ln w="38100" cap="flat">
            <a:solidFill>
              <a:schemeClr val="bg1"/>
            </a:solidFill>
            <a:bevel/>
          </a:ln>
        </p:spPr>
        <p:txBody>
          <a:bodyPr anchor="ctr" anchorCtr="1"/>
          <a:lstStyle/>
          <a:p>
            <a:pPr algn="l" eaLnBrk="0" hangingPunct="0">
              <a:defRPr/>
            </a:pPr>
            <a:r>
              <a:rPr lang="en-US" sz="2400">
                <a:solidFill>
                  <a:schemeClr val="bg1"/>
                </a:solidFill>
                <a:latin typeface="Times New Roman" pitchFamily="18" charset="0"/>
                <a:cs typeface="Arial" charset="0"/>
              </a:rPr>
              <a:t>Results in a reduction in the effective stiffness of the cross section, but the ultimate squash load is unchanged.</a:t>
            </a:r>
          </a:p>
        </p:txBody>
      </p:sp>
      <p:sp>
        <p:nvSpPr>
          <p:cNvPr id="5" name="TextBox 4"/>
          <p:cNvSpPr txBox="1"/>
          <p:nvPr/>
        </p:nvSpPr>
        <p:spPr>
          <a:xfrm>
            <a:off x="4060825" y="3744914"/>
            <a:ext cx="5257800" cy="1450975"/>
          </a:xfrm>
          <a:prstGeom prst="rect">
            <a:avLst/>
          </a:prstGeom>
          <a:solidFill>
            <a:schemeClr val="tx1">
              <a:lumMod val="95000"/>
              <a:alpha val="62000"/>
            </a:schemeClr>
          </a:solidFill>
          <a:ln w="38100" cap="flat">
            <a:solidFill>
              <a:schemeClr val="bg1"/>
            </a:solidFill>
            <a:bevel/>
          </a:ln>
        </p:spPr>
        <p:txBody>
          <a:bodyPr anchor="ctr" anchorCtr="1"/>
          <a:lstStyle/>
          <a:p>
            <a:pPr algn="l" eaLnBrk="0" hangingPunct="0">
              <a:defRPr/>
            </a:pPr>
            <a:r>
              <a:rPr lang="en-US" sz="2400" dirty="0">
                <a:solidFill>
                  <a:schemeClr val="bg1"/>
                </a:solidFill>
                <a:latin typeface="Times New Roman" pitchFamily="18" charset="0"/>
              </a:rPr>
              <a:t>Reduction in effective stiffness can influence onset of buckling.</a:t>
            </a:r>
          </a:p>
        </p:txBody>
      </p:sp>
      <p:sp>
        <p:nvSpPr>
          <p:cNvPr id="6" name="Slide Number Placeholder 5"/>
          <p:cNvSpPr>
            <a:spLocks noGrp="1"/>
          </p:cNvSpPr>
          <p:nvPr>
            <p:ph type="sldNum" sz="quarter" idx="11"/>
          </p:nvPr>
        </p:nvSpPr>
        <p:spPr/>
        <p:txBody>
          <a:bodyP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eaLnBrk="1" hangingPunct="1"/>
            <a:fld id="{0C4B354A-D8EF-4955-AEB0-9219F3D7AE8F}" type="slidenum">
              <a:rPr lang="en-US" altLang="en-US" sz="1200">
                <a:solidFill>
                  <a:srgbClr val="BCBCBC"/>
                </a:solidFill>
                <a:latin typeface="Times New Roman" panose="02020603050405020304" pitchFamily="18" charset="0"/>
              </a:rPr>
              <a:pPr eaLnBrk="1" hangingPunct="1"/>
              <a:t>5</a:t>
            </a:fld>
            <a:endParaRPr lang="en-US" altLang="en-US" sz="1200">
              <a:solidFill>
                <a:srgbClr val="BCBCBC"/>
              </a:solidFill>
              <a:latin typeface="Times New Roman" panose="02020603050405020304" pitchFamily="18" charset="0"/>
            </a:endParaRPr>
          </a:p>
        </p:txBody>
      </p:sp>
      <p:sp>
        <p:nvSpPr>
          <p:cNvPr id="8" name="Footer Placeholder 7"/>
          <p:cNvSpPr>
            <a:spLocks noGrp="1"/>
          </p:cNvSpPr>
          <p:nvPr>
            <p:ph type="ftr" sz="quarter" idx="10"/>
          </p:nvPr>
        </p:nvSpPr>
        <p:spPr/>
        <p:txBody>
          <a:bodyPr/>
          <a:lstStyle/>
          <a:p>
            <a:pPr>
              <a:defRPr/>
            </a:pPr>
            <a:r>
              <a:rPr lang="en-US"/>
              <a:t>Compression Theory</a:t>
            </a:r>
          </a:p>
        </p:txBody>
      </p:sp>
      <p:sp>
        <p:nvSpPr>
          <p:cNvPr id="9" name="TextBox 8"/>
          <p:cNvSpPr txBox="1"/>
          <p:nvPr/>
        </p:nvSpPr>
        <p:spPr>
          <a:xfrm>
            <a:off x="2036764" y="339725"/>
            <a:ext cx="4625975" cy="546100"/>
          </a:xfrm>
          <a:prstGeom prst="rect">
            <a:avLst/>
          </a:prstGeom>
          <a:solidFill>
            <a:schemeClr val="tx1">
              <a:lumMod val="95000"/>
              <a:alpha val="62000"/>
            </a:schemeClr>
          </a:solidFill>
          <a:ln w="38100" cap="flat">
            <a:solidFill>
              <a:schemeClr val="bg1"/>
            </a:solidFill>
            <a:bevel/>
          </a:ln>
        </p:spPr>
        <p:txBody>
          <a:bodyPr/>
          <a:lstStyle/>
          <a:p>
            <a:pPr algn="l">
              <a:defRPr/>
            </a:pPr>
            <a:r>
              <a:rPr lang="en-US" sz="2400" b="1" dirty="0">
                <a:solidFill>
                  <a:schemeClr val="bg1"/>
                </a:solidFill>
                <a:latin typeface="Times New Roman" pitchFamily="18" charset="0"/>
                <a:cs typeface="Arial" charset="0"/>
              </a:rPr>
              <a:t>RESIDUAL STRESSES</a:t>
            </a: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989138" y="1089025"/>
            <a:ext cx="8108950" cy="1004888"/>
          </a:xfrm>
          <a:prstGeom prst="rect">
            <a:avLst/>
          </a:prstGeom>
          <a:solidFill>
            <a:schemeClr val="tx1">
              <a:lumMod val="95000"/>
              <a:alpha val="62000"/>
            </a:schemeClr>
          </a:solidFill>
          <a:ln w="38100" cap="flat">
            <a:solidFill>
              <a:schemeClr val="bg1"/>
            </a:solidFill>
            <a:bevel/>
          </a:ln>
        </p:spPr>
        <p:txBody>
          <a:bodyPr anchor="ctr" anchorCtr="1"/>
          <a:lstStyle/>
          <a:p>
            <a:pPr algn="l">
              <a:defRPr/>
            </a:pPr>
            <a:r>
              <a:rPr lang="en-US" sz="3200" b="1" i="1">
                <a:solidFill>
                  <a:schemeClr val="bg1"/>
                </a:solidFill>
                <a:latin typeface="Times New Roman" pitchFamily="18" charset="0"/>
                <a:cs typeface="Arial" charset="0"/>
              </a:rPr>
              <a:t>K</a:t>
            </a:r>
            <a:r>
              <a:rPr lang="en-US" sz="3200" b="1">
                <a:solidFill>
                  <a:schemeClr val="bg1"/>
                </a:solidFill>
                <a:latin typeface="Times New Roman" pitchFamily="18" charset="0"/>
                <a:cs typeface="Arial" charset="0"/>
              </a:rPr>
              <a:t>-FACTORS FOR END CONSTRAINTS</a:t>
            </a:r>
          </a:p>
        </p:txBody>
      </p:sp>
      <p:sp>
        <p:nvSpPr>
          <p:cNvPr id="5" name="TextBox 4"/>
          <p:cNvSpPr txBox="1"/>
          <p:nvPr/>
        </p:nvSpPr>
        <p:spPr>
          <a:xfrm>
            <a:off x="3005139" y="2625726"/>
            <a:ext cx="6732587" cy="860425"/>
          </a:xfrm>
          <a:prstGeom prst="rect">
            <a:avLst/>
          </a:prstGeom>
          <a:solidFill>
            <a:schemeClr val="tx1">
              <a:lumMod val="95000"/>
              <a:alpha val="62000"/>
            </a:schemeClr>
          </a:solidFill>
          <a:ln w="38100" cap="flat">
            <a:solidFill>
              <a:schemeClr val="bg1"/>
            </a:solidFill>
            <a:bevel/>
          </a:ln>
        </p:spPr>
        <p:txBody>
          <a:bodyPr anchor="ctr">
            <a:spAutoFit/>
          </a:bodyPr>
          <a:lstStyle/>
          <a:p>
            <a:pPr algn="l">
              <a:defRPr/>
            </a:pPr>
            <a:r>
              <a:rPr lang="en-US" sz="2400">
                <a:solidFill>
                  <a:schemeClr val="bg1"/>
                </a:solidFill>
                <a:latin typeface="Times New Roman" pitchFamily="18" charset="0"/>
                <a:cs typeface="Arial" charset="0"/>
              </a:rPr>
              <a:t>No Joint Translation Allowed – Sidesway Inhibited</a:t>
            </a:r>
          </a:p>
          <a:p>
            <a:pPr algn="l">
              <a:defRPr/>
            </a:pPr>
            <a:r>
              <a:rPr lang="en-US" sz="2400">
                <a:solidFill>
                  <a:schemeClr val="bg1"/>
                </a:solidFill>
                <a:latin typeface="Times New Roman" pitchFamily="18" charset="0"/>
                <a:cs typeface="Arial" charset="0"/>
              </a:rPr>
              <a:t>		0.5 </a:t>
            </a:r>
            <a:r>
              <a:rPr lang="en-US" sz="2400">
                <a:solidFill>
                  <a:schemeClr val="bg1"/>
                </a:solidFill>
                <a:latin typeface="Times New Roman" pitchFamily="18" charset="0"/>
                <a:cs typeface="Arial" charset="0"/>
                <a:sym typeface="Symbol" pitchFamily="18" charset="2"/>
              </a:rPr>
              <a:t> </a:t>
            </a:r>
            <a:r>
              <a:rPr lang="en-US" sz="2400" i="1">
                <a:solidFill>
                  <a:schemeClr val="bg1"/>
                </a:solidFill>
                <a:latin typeface="Times New Roman" pitchFamily="18" charset="0"/>
                <a:cs typeface="Arial" charset="0"/>
              </a:rPr>
              <a:t>K </a:t>
            </a:r>
            <a:r>
              <a:rPr lang="en-US" sz="2400">
                <a:solidFill>
                  <a:schemeClr val="bg1"/>
                </a:solidFill>
                <a:latin typeface="Times New Roman" pitchFamily="18" charset="0"/>
                <a:cs typeface="Arial" charset="0"/>
                <a:sym typeface="Symbol" pitchFamily="18" charset="2"/>
              </a:rPr>
              <a:t> </a:t>
            </a:r>
            <a:r>
              <a:rPr lang="en-US" sz="2400">
                <a:solidFill>
                  <a:schemeClr val="bg1"/>
                </a:solidFill>
                <a:latin typeface="Times New Roman" pitchFamily="18" charset="0"/>
                <a:cs typeface="Arial" charset="0"/>
              </a:rPr>
              <a:t>1.0</a:t>
            </a:r>
          </a:p>
        </p:txBody>
      </p:sp>
      <p:sp>
        <p:nvSpPr>
          <p:cNvPr id="8" name="TextBox 7"/>
          <p:cNvSpPr txBox="1"/>
          <p:nvPr/>
        </p:nvSpPr>
        <p:spPr>
          <a:xfrm>
            <a:off x="3084513" y="3797301"/>
            <a:ext cx="6564312" cy="860425"/>
          </a:xfrm>
          <a:prstGeom prst="rect">
            <a:avLst/>
          </a:prstGeom>
          <a:solidFill>
            <a:schemeClr val="tx1">
              <a:lumMod val="95000"/>
              <a:alpha val="62000"/>
            </a:schemeClr>
          </a:solidFill>
          <a:ln w="38100" cap="flat">
            <a:solidFill>
              <a:schemeClr val="bg1"/>
            </a:solidFill>
            <a:bevel/>
          </a:ln>
        </p:spPr>
        <p:txBody>
          <a:bodyPr anchor="ctr">
            <a:spAutoFit/>
          </a:bodyPr>
          <a:lstStyle/>
          <a:p>
            <a:pPr algn="l">
              <a:defRPr/>
            </a:pPr>
            <a:r>
              <a:rPr lang="en-US" sz="2400">
                <a:solidFill>
                  <a:schemeClr val="bg1"/>
                </a:solidFill>
                <a:latin typeface="Times New Roman" pitchFamily="18" charset="0"/>
                <a:cs typeface="Arial" charset="0"/>
              </a:rPr>
              <a:t>Joint Translation Allowed – Sidesway Uninhibited</a:t>
            </a:r>
          </a:p>
          <a:p>
            <a:pPr algn="l">
              <a:defRPr/>
            </a:pPr>
            <a:r>
              <a:rPr lang="en-US" sz="2400">
                <a:solidFill>
                  <a:schemeClr val="bg1"/>
                </a:solidFill>
                <a:latin typeface="Times New Roman" pitchFamily="18" charset="0"/>
                <a:cs typeface="Arial" charset="0"/>
              </a:rPr>
              <a:t>		1.0 </a:t>
            </a:r>
            <a:r>
              <a:rPr lang="en-US" sz="2400">
                <a:solidFill>
                  <a:schemeClr val="bg1"/>
                </a:solidFill>
                <a:latin typeface="Times New Roman" pitchFamily="18" charset="0"/>
                <a:cs typeface="Arial" charset="0"/>
                <a:sym typeface="Symbol" pitchFamily="18" charset="2"/>
              </a:rPr>
              <a:t> </a:t>
            </a:r>
            <a:r>
              <a:rPr lang="en-US" sz="2400" i="1">
                <a:solidFill>
                  <a:schemeClr val="bg1"/>
                </a:solidFill>
                <a:latin typeface="Times New Roman" pitchFamily="18" charset="0"/>
                <a:cs typeface="Arial" charset="0"/>
              </a:rPr>
              <a:t>K </a:t>
            </a:r>
            <a:r>
              <a:rPr lang="en-US" sz="2400">
                <a:solidFill>
                  <a:schemeClr val="bg1"/>
                </a:solidFill>
                <a:latin typeface="Times New Roman" pitchFamily="18" charset="0"/>
                <a:cs typeface="Arial" charset="0"/>
                <a:sym typeface="Symbol" pitchFamily="18" charset="2"/>
              </a:rPr>
              <a:t> </a:t>
            </a:r>
            <a:endParaRPr lang="en-US" sz="2400">
              <a:solidFill>
                <a:schemeClr val="bg1"/>
              </a:solidFill>
              <a:latin typeface="Times New Roman" pitchFamily="18" charset="0"/>
              <a:cs typeface="Arial" charset="0"/>
            </a:endParaRPr>
          </a:p>
        </p:txBody>
      </p:sp>
      <p:sp>
        <p:nvSpPr>
          <p:cNvPr id="6" name="Slide Number Placeholder 5"/>
          <p:cNvSpPr>
            <a:spLocks noGrp="1"/>
          </p:cNvSpPr>
          <p:nvPr>
            <p:ph type="sldNum" sz="quarter" idx="11"/>
          </p:nvPr>
        </p:nvSpPr>
        <p:spPr/>
        <p:txBody>
          <a:bodyP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eaLnBrk="1" hangingPunct="1"/>
            <a:fld id="{60FFB56E-C260-43C9-9AAA-35F329FD1240}" type="slidenum">
              <a:rPr lang="en-US" altLang="en-US" sz="1200">
                <a:solidFill>
                  <a:srgbClr val="BCBCBC"/>
                </a:solidFill>
                <a:latin typeface="Times New Roman" panose="02020603050405020304" pitchFamily="18" charset="0"/>
              </a:rPr>
              <a:pPr eaLnBrk="1" hangingPunct="1"/>
              <a:t>50</a:t>
            </a:fld>
            <a:endParaRPr lang="en-US" altLang="en-US" sz="1200">
              <a:solidFill>
                <a:srgbClr val="BCBCBC"/>
              </a:solidFill>
              <a:latin typeface="Times New Roman" panose="02020603050405020304" pitchFamily="18" charset="0"/>
            </a:endParaRPr>
          </a:p>
        </p:txBody>
      </p:sp>
      <p:sp>
        <p:nvSpPr>
          <p:cNvPr id="7" name="Footer Placeholder 6"/>
          <p:cNvSpPr>
            <a:spLocks noGrp="1"/>
          </p:cNvSpPr>
          <p:nvPr>
            <p:ph type="ftr" sz="quarter" idx="10"/>
          </p:nvPr>
        </p:nvSpPr>
        <p:spPr/>
        <p:txBody>
          <a:bodyPr/>
          <a:lstStyle/>
          <a:p>
            <a:pPr>
              <a:defRPr/>
            </a:pPr>
            <a:r>
              <a:rPr lang="en-US"/>
              <a:t>Compression Theory</a:t>
            </a: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p:nvPr/>
        </p:nvSpPr>
        <p:spPr>
          <a:xfrm>
            <a:off x="1989138" y="1089025"/>
            <a:ext cx="8108950" cy="1004888"/>
          </a:xfrm>
          <a:prstGeom prst="rect">
            <a:avLst/>
          </a:prstGeom>
          <a:solidFill>
            <a:schemeClr val="tx1">
              <a:lumMod val="95000"/>
              <a:alpha val="62000"/>
            </a:schemeClr>
          </a:solidFill>
          <a:ln w="38100" cap="flat">
            <a:solidFill>
              <a:schemeClr val="bg1"/>
            </a:solidFill>
            <a:bevel/>
          </a:ln>
        </p:spPr>
        <p:txBody>
          <a:bodyPr anchor="ctr" anchorCtr="1"/>
          <a:lstStyle/>
          <a:p>
            <a:pPr algn="l">
              <a:defRPr/>
            </a:pPr>
            <a:r>
              <a:rPr lang="en-US" sz="3200" b="1" i="1">
                <a:solidFill>
                  <a:schemeClr val="bg1"/>
                </a:solidFill>
                <a:latin typeface="Times New Roman" pitchFamily="18" charset="0"/>
                <a:cs typeface="Arial" charset="0"/>
              </a:rPr>
              <a:t>K</a:t>
            </a:r>
            <a:r>
              <a:rPr lang="en-US" sz="3200" b="1">
                <a:solidFill>
                  <a:schemeClr val="bg1"/>
                </a:solidFill>
                <a:latin typeface="Times New Roman" pitchFamily="18" charset="0"/>
                <a:cs typeface="Arial" charset="0"/>
              </a:rPr>
              <a:t>-FACTORS FOR END CONSTRAINTS</a:t>
            </a:r>
          </a:p>
        </p:txBody>
      </p:sp>
      <p:sp>
        <p:nvSpPr>
          <p:cNvPr id="6" name="TextBox 5"/>
          <p:cNvSpPr txBox="1"/>
          <p:nvPr/>
        </p:nvSpPr>
        <p:spPr>
          <a:xfrm>
            <a:off x="3883025" y="4100514"/>
            <a:ext cx="5862638" cy="860425"/>
          </a:xfrm>
          <a:prstGeom prst="rect">
            <a:avLst/>
          </a:prstGeom>
          <a:solidFill>
            <a:schemeClr val="tx1">
              <a:lumMod val="95000"/>
              <a:alpha val="62000"/>
            </a:schemeClr>
          </a:solidFill>
          <a:ln w="38100" cap="flat">
            <a:solidFill>
              <a:schemeClr val="bg1"/>
            </a:solidFill>
            <a:bevel/>
          </a:ln>
        </p:spPr>
        <p:txBody>
          <a:bodyPr anchor="ctr" anchorCtr="1">
            <a:spAutoFit/>
          </a:bodyPr>
          <a:lstStyle/>
          <a:p>
            <a:pPr algn="l">
              <a:defRPr/>
            </a:pPr>
            <a:r>
              <a:rPr lang="en-US" sz="2400">
                <a:solidFill>
                  <a:schemeClr val="bg1"/>
                </a:solidFill>
                <a:latin typeface="Times New Roman" pitchFamily="18" charset="0"/>
                <a:cs typeface="Arial" charset="0"/>
              </a:rPr>
              <a:t>Behavior of individual column unchanged </a:t>
            </a:r>
          </a:p>
          <a:p>
            <a:pPr algn="l">
              <a:defRPr/>
            </a:pPr>
            <a:r>
              <a:rPr lang="en-US" sz="2400" i="1">
                <a:solidFill>
                  <a:schemeClr val="bg1"/>
                </a:solidFill>
                <a:latin typeface="Times New Roman" pitchFamily="18" charset="0"/>
                <a:cs typeface="Arial" charset="0"/>
              </a:rPr>
              <a:t>(Frame merely provides end conditions</a:t>
            </a:r>
            <a:r>
              <a:rPr lang="en-US" sz="2400">
                <a:solidFill>
                  <a:schemeClr val="bg1"/>
                </a:solidFill>
                <a:latin typeface="Times New Roman" pitchFamily="18" charset="0"/>
                <a:cs typeface="Arial" charset="0"/>
              </a:rPr>
              <a:t>).</a:t>
            </a:r>
          </a:p>
        </p:txBody>
      </p:sp>
      <p:sp>
        <p:nvSpPr>
          <p:cNvPr id="7" name="TextBox 6"/>
          <p:cNvSpPr txBox="1"/>
          <p:nvPr/>
        </p:nvSpPr>
        <p:spPr>
          <a:xfrm>
            <a:off x="5256213" y="2420938"/>
            <a:ext cx="4483100" cy="1225550"/>
          </a:xfrm>
          <a:prstGeom prst="rect">
            <a:avLst/>
          </a:prstGeom>
          <a:solidFill>
            <a:schemeClr val="tx1">
              <a:lumMod val="95000"/>
              <a:alpha val="62000"/>
            </a:schemeClr>
          </a:solidFill>
          <a:ln w="38100" cap="flat">
            <a:solidFill>
              <a:schemeClr val="bg1"/>
            </a:solidFill>
            <a:bevel/>
          </a:ln>
        </p:spPr>
        <p:txBody>
          <a:bodyPr anchor="ctr" anchorCtr="1">
            <a:spAutoFit/>
          </a:bodyPr>
          <a:lstStyle/>
          <a:p>
            <a:pPr algn="l">
              <a:tabLst>
                <a:tab pos="2176463" algn="l"/>
              </a:tabLst>
              <a:defRPr/>
            </a:pPr>
            <a:r>
              <a:rPr lang="en-US" sz="2400">
                <a:solidFill>
                  <a:schemeClr val="bg1"/>
                </a:solidFill>
                <a:latin typeface="Times New Roman" pitchFamily="18" charset="0"/>
                <a:cs typeface="Arial" charset="0"/>
              </a:rPr>
              <a:t>Two categories, </a:t>
            </a:r>
          </a:p>
          <a:p>
            <a:pPr algn="l">
              <a:tabLst>
                <a:tab pos="2176463" algn="l"/>
              </a:tabLst>
              <a:defRPr/>
            </a:pPr>
            <a:r>
              <a:rPr lang="en-US" sz="2400">
                <a:solidFill>
                  <a:schemeClr val="bg1"/>
                </a:solidFill>
                <a:latin typeface="Times New Roman" pitchFamily="18" charset="0"/>
                <a:cs typeface="Arial" charset="0"/>
              </a:rPr>
              <a:t>Braced Frames,	0.5 </a:t>
            </a:r>
            <a:r>
              <a:rPr lang="en-US" sz="2400">
                <a:solidFill>
                  <a:schemeClr val="bg1"/>
                </a:solidFill>
                <a:latin typeface="Times New Roman" pitchFamily="18" charset="0"/>
                <a:cs typeface="Arial" charset="0"/>
                <a:sym typeface="Symbol" pitchFamily="18" charset="2"/>
              </a:rPr>
              <a:t> </a:t>
            </a:r>
            <a:r>
              <a:rPr lang="en-US" sz="2400" i="1">
                <a:solidFill>
                  <a:schemeClr val="bg1"/>
                </a:solidFill>
                <a:latin typeface="Times New Roman" pitchFamily="18" charset="0"/>
                <a:cs typeface="Arial" charset="0"/>
              </a:rPr>
              <a:t>K </a:t>
            </a:r>
            <a:r>
              <a:rPr lang="en-US" sz="2400">
                <a:solidFill>
                  <a:schemeClr val="bg1"/>
                </a:solidFill>
                <a:latin typeface="Times New Roman" pitchFamily="18" charset="0"/>
                <a:cs typeface="Arial" charset="0"/>
                <a:sym typeface="Symbol" pitchFamily="18" charset="2"/>
              </a:rPr>
              <a:t> </a:t>
            </a:r>
            <a:r>
              <a:rPr lang="en-US" sz="2400">
                <a:solidFill>
                  <a:schemeClr val="bg1"/>
                </a:solidFill>
                <a:latin typeface="Times New Roman" pitchFamily="18" charset="0"/>
                <a:cs typeface="Arial" charset="0"/>
              </a:rPr>
              <a:t>1.0</a:t>
            </a:r>
          </a:p>
          <a:p>
            <a:pPr algn="l">
              <a:tabLst>
                <a:tab pos="2176463" algn="l"/>
              </a:tabLst>
              <a:defRPr/>
            </a:pPr>
            <a:r>
              <a:rPr lang="en-US" sz="2400">
                <a:solidFill>
                  <a:schemeClr val="bg1"/>
                </a:solidFill>
                <a:latin typeface="Times New Roman" pitchFamily="18" charset="0"/>
                <a:cs typeface="Arial" charset="0"/>
              </a:rPr>
              <a:t>Sway Frames,	   </a:t>
            </a:r>
            <a:r>
              <a:rPr lang="en-US" sz="2400" i="1">
                <a:solidFill>
                  <a:schemeClr val="bg1"/>
                </a:solidFill>
                <a:latin typeface="Times New Roman" pitchFamily="18" charset="0"/>
                <a:cs typeface="Arial" charset="0"/>
              </a:rPr>
              <a:t>K </a:t>
            </a:r>
            <a:r>
              <a:rPr lang="en-US" sz="2400">
                <a:solidFill>
                  <a:schemeClr val="bg1"/>
                </a:solidFill>
                <a:latin typeface="Times New Roman" pitchFamily="18" charset="0"/>
                <a:cs typeface="Arial" charset="0"/>
              </a:rPr>
              <a:t>≥ 1.0</a:t>
            </a:r>
          </a:p>
        </p:txBody>
      </p:sp>
      <p:sp>
        <p:nvSpPr>
          <p:cNvPr id="5" name="Slide Number Placeholder 4"/>
          <p:cNvSpPr>
            <a:spLocks noGrp="1"/>
          </p:cNvSpPr>
          <p:nvPr>
            <p:ph type="sldNum" sz="quarter" idx="11"/>
          </p:nvPr>
        </p:nvSpPr>
        <p:spPr/>
        <p:txBody>
          <a:bodyP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eaLnBrk="1" hangingPunct="1"/>
            <a:fld id="{A09A4403-1619-4E3E-ACF5-C3637E66939A}" type="slidenum">
              <a:rPr lang="en-US" altLang="en-US" sz="1200">
                <a:solidFill>
                  <a:srgbClr val="BCBCBC"/>
                </a:solidFill>
                <a:latin typeface="Times New Roman" panose="02020603050405020304" pitchFamily="18" charset="0"/>
              </a:rPr>
              <a:pPr eaLnBrk="1" hangingPunct="1"/>
              <a:t>51</a:t>
            </a:fld>
            <a:endParaRPr lang="en-US" altLang="en-US" sz="1200">
              <a:solidFill>
                <a:srgbClr val="BCBCBC"/>
              </a:solidFill>
              <a:latin typeface="Times New Roman" panose="02020603050405020304" pitchFamily="18" charset="0"/>
            </a:endParaRPr>
          </a:p>
        </p:txBody>
      </p:sp>
      <p:sp>
        <p:nvSpPr>
          <p:cNvPr id="8" name="Footer Placeholder 7"/>
          <p:cNvSpPr>
            <a:spLocks noGrp="1"/>
          </p:cNvSpPr>
          <p:nvPr>
            <p:ph type="ftr" sz="quarter" idx="10"/>
          </p:nvPr>
        </p:nvSpPr>
        <p:spPr/>
        <p:txBody>
          <a:bodyPr/>
          <a:lstStyle/>
          <a:p>
            <a:pPr>
              <a:defRPr/>
            </a:pPr>
            <a:r>
              <a:rPr lang="en-US"/>
              <a:t>Compression Theory</a:t>
            </a:r>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TextBox 28"/>
          <p:cNvSpPr txBox="1">
            <a:spLocks noChangeArrowheads="1"/>
          </p:cNvSpPr>
          <p:nvPr/>
        </p:nvSpPr>
        <p:spPr bwMode="auto">
          <a:xfrm>
            <a:off x="3833814" y="1973264"/>
            <a:ext cx="4194175" cy="860425"/>
          </a:xfrm>
          <a:prstGeom prst="rect">
            <a:avLst/>
          </a:prstGeom>
          <a:solidFill>
            <a:srgbClr val="F2F2F2">
              <a:alpha val="61960"/>
            </a:srgbClr>
          </a:solidFill>
          <a:ln w="38100">
            <a:solidFill>
              <a:schemeClr val="bg1"/>
            </a:solidFill>
            <a:bevel/>
            <a:headEnd/>
            <a:tailEnd/>
          </a:ln>
        </p:spPr>
        <p:txBody>
          <a:bodyPr anchor="ctr" anchorCtr="1">
            <a:spAutoFit/>
          </a:bodyP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r>
              <a:rPr lang="en-US" altLang="en-US" sz="2400">
                <a:solidFill>
                  <a:schemeClr val="bg1"/>
                </a:solidFill>
                <a:latin typeface="Times New Roman" panose="02020603050405020304" pitchFamily="18" charset="0"/>
              </a:rPr>
              <a:t>Floors do not translate relative to one another in-plane.</a:t>
            </a:r>
          </a:p>
        </p:txBody>
      </p:sp>
      <p:sp>
        <p:nvSpPr>
          <p:cNvPr id="56323" name="TextBox 28"/>
          <p:cNvSpPr txBox="1">
            <a:spLocks noChangeArrowheads="1"/>
          </p:cNvSpPr>
          <p:nvPr/>
        </p:nvSpPr>
        <p:spPr bwMode="auto">
          <a:xfrm>
            <a:off x="3838575" y="3343276"/>
            <a:ext cx="4159250" cy="860425"/>
          </a:xfrm>
          <a:prstGeom prst="rect">
            <a:avLst/>
          </a:prstGeom>
          <a:solidFill>
            <a:srgbClr val="F2F2F2">
              <a:alpha val="61960"/>
            </a:srgbClr>
          </a:solidFill>
          <a:ln w="38100">
            <a:solidFill>
              <a:schemeClr val="bg1"/>
            </a:solidFill>
            <a:bevel/>
            <a:headEnd/>
            <a:tailEnd/>
          </a:ln>
        </p:spPr>
        <p:txBody>
          <a:bodyPr anchor="ctr">
            <a:spAutoFit/>
          </a:bodyP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r>
              <a:rPr lang="en-US" altLang="en-US" sz="2400">
                <a:solidFill>
                  <a:schemeClr val="bg1"/>
                </a:solidFill>
                <a:latin typeface="Times New Roman" panose="02020603050405020304" pitchFamily="18" charset="0"/>
              </a:rPr>
              <a:t>Typically, members are pin connected to save cost.</a:t>
            </a:r>
          </a:p>
        </p:txBody>
      </p:sp>
      <p:sp>
        <p:nvSpPr>
          <p:cNvPr id="5" name="Slide Number Placeholder 4"/>
          <p:cNvSpPr>
            <a:spLocks noGrp="1"/>
          </p:cNvSpPr>
          <p:nvPr>
            <p:ph type="sldNum" sz="quarter" idx="11"/>
          </p:nvPr>
        </p:nvSpPr>
        <p:spPr/>
        <p:txBody>
          <a:bodyP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eaLnBrk="1" hangingPunct="1"/>
            <a:fld id="{DD5F1C66-DB60-4EB6-B25B-0AA766208931}" type="slidenum">
              <a:rPr lang="en-US" altLang="en-US" sz="1200">
                <a:solidFill>
                  <a:srgbClr val="BCBCBC"/>
                </a:solidFill>
                <a:latin typeface="Times New Roman" panose="02020603050405020304" pitchFamily="18" charset="0"/>
              </a:rPr>
              <a:pPr eaLnBrk="1" hangingPunct="1"/>
              <a:t>52</a:t>
            </a:fld>
            <a:endParaRPr lang="en-US" altLang="en-US" sz="1200">
              <a:solidFill>
                <a:srgbClr val="BCBCBC"/>
              </a:solidFill>
              <a:latin typeface="Times New Roman" panose="02020603050405020304" pitchFamily="18" charset="0"/>
            </a:endParaRPr>
          </a:p>
        </p:txBody>
      </p:sp>
      <p:sp>
        <p:nvSpPr>
          <p:cNvPr id="6" name="Footer Placeholder 5"/>
          <p:cNvSpPr>
            <a:spLocks noGrp="1"/>
          </p:cNvSpPr>
          <p:nvPr>
            <p:ph type="ftr" sz="quarter" idx="10"/>
          </p:nvPr>
        </p:nvSpPr>
        <p:spPr/>
        <p:txBody>
          <a:bodyPr/>
          <a:lstStyle/>
          <a:p>
            <a:pPr>
              <a:defRPr/>
            </a:pPr>
            <a:r>
              <a:rPr lang="en-US"/>
              <a:t>Compression Theory</a:t>
            </a:r>
            <a:endParaRPr lang="en-US" dirty="0"/>
          </a:p>
        </p:txBody>
      </p:sp>
      <p:sp>
        <p:nvSpPr>
          <p:cNvPr id="56326" name="TextBox 28"/>
          <p:cNvSpPr txBox="1">
            <a:spLocks noChangeArrowheads="1"/>
          </p:cNvSpPr>
          <p:nvPr/>
        </p:nvSpPr>
        <p:spPr bwMode="auto">
          <a:xfrm>
            <a:off x="3770314" y="214314"/>
            <a:ext cx="4383087" cy="915987"/>
          </a:xfrm>
          <a:prstGeom prst="rect">
            <a:avLst/>
          </a:prstGeom>
          <a:solidFill>
            <a:srgbClr val="F2F2F2">
              <a:alpha val="61960"/>
            </a:srgbClr>
          </a:solidFill>
          <a:ln w="38100">
            <a:solidFill>
              <a:schemeClr val="bg1"/>
            </a:solidFill>
            <a:bevel/>
            <a:headEnd/>
            <a:tailEnd/>
          </a:ln>
        </p:spPr>
        <p:txBody>
          <a:bodyPr anchor="ctr" anchorCtr="1"/>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spcBef>
                <a:spcPct val="50000"/>
              </a:spcBef>
            </a:pPr>
            <a:r>
              <a:rPr lang="en-US" altLang="en-US" sz="3600" b="1">
                <a:solidFill>
                  <a:schemeClr val="bg1"/>
                </a:solidFill>
                <a:latin typeface="Times New Roman" panose="02020603050405020304" pitchFamily="18" charset="0"/>
              </a:rPr>
              <a:t>Sidesway Prevented</a:t>
            </a:r>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562226" y="1236663"/>
            <a:ext cx="4867275" cy="4938712"/>
          </a:xfrm>
          <a:prstGeom prst="rect">
            <a:avLst/>
          </a:prstGeom>
          <a:solidFill>
            <a:schemeClr val="tx1">
              <a:lumMod val="95000"/>
              <a:alpha val="62000"/>
            </a:schemeClr>
          </a:solidFill>
          <a:ln w="38100" cap="flat">
            <a:solidFill>
              <a:schemeClr val="bg1"/>
            </a:solidFill>
            <a:bevel/>
          </a:ln>
        </p:spPr>
        <p:txBody>
          <a:bodyPr anchor="ctr" anchorCtr="1"/>
          <a:lstStyle/>
          <a:p>
            <a:pPr algn="l">
              <a:defRPr/>
            </a:pPr>
            <a:endParaRPr lang="en-US" sz="2400">
              <a:solidFill>
                <a:schemeClr val="bg1"/>
              </a:solidFill>
              <a:latin typeface="Times New Roman" pitchFamily="18" charset="0"/>
            </a:endParaRPr>
          </a:p>
        </p:txBody>
      </p:sp>
      <p:sp>
        <p:nvSpPr>
          <p:cNvPr id="57347" name="TextBox 28"/>
          <p:cNvSpPr txBox="1">
            <a:spLocks noChangeArrowheads="1"/>
          </p:cNvSpPr>
          <p:nvPr/>
        </p:nvSpPr>
        <p:spPr bwMode="auto">
          <a:xfrm>
            <a:off x="7453314" y="1749425"/>
            <a:ext cx="3214687" cy="1955800"/>
          </a:xfrm>
          <a:prstGeom prst="rect">
            <a:avLst/>
          </a:prstGeom>
          <a:solidFill>
            <a:srgbClr val="F2F2F2">
              <a:alpha val="61960"/>
            </a:srgbClr>
          </a:solidFill>
          <a:ln w="38100">
            <a:solidFill>
              <a:schemeClr val="bg1"/>
            </a:solidFill>
            <a:bevel/>
            <a:headEnd/>
            <a:tailEnd/>
          </a:ln>
        </p:spPr>
        <p:txBody>
          <a:bodyPr anchor="ctr" anchorCtr="1">
            <a:spAutoFit/>
          </a:bodyP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r>
              <a:rPr lang="en-US" altLang="en-US" sz="2400">
                <a:solidFill>
                  <a:schemeClr val="bg1"/>
                </a:solidFill>
                <a:latin typeface="Times New Roman" panose="02020603050405020304" pitchFamily="18" charset="0"/>
              </a:rPr>
              <a:t>Assume girder/beam infinitely rigid or flexible compared to columns to bound results.</a:t>
            </a:r>
          </a:p>
        </p:txBody>
      </p:sp>
      <p:sp>
        <p:nvSpPr>
          <p:cNvPr id="7" name="Line 121"/>
          <p:cNvSpPr>
            <a:spLocks noChangeShapeType="1"/>
          </p:cNvSpPr>
          <p:nvPr/>
        </p:nvSpPr>
        <p:spPr bwMode="auto">
          <a:xfrm>
            <a:off x="4427538" y="1862138"/>
            <a:ext cx="1420812" cy="0"/>
          </a:xfrm>
          <a:prstGeom prst="line">
            <a:avLst/>
          </a:prstGeom>
          <a:noFill/>
          <a:ln w="190500">
            <a:solidFill>
              <a:schemeClr val="bg1">
                <a:lumMod val="65000"/>
                <a:lumOff val="35000"/>
              </a:schemeClr>
            </a:solidFill>
            <a:round/>
            <a:headEnd/>
            <a:tailEnd/>
          </a:ln>
        </p:spPr>
        <p:txBody>
          <a:bodyPr/>
          <a:lstStyle/>
          <a:p>
            <a:pPr algn="l">
              <a:defRPr/>
            </a:pPr>
            <a:endParaRPr lang="en-US" sz="2400">
              <a:latin typeface="Times New Roman" pitchFamily="18" charset="0"/>
            </a:endParaRPr>
          </a:p>
        </p:txBody>
      </p:sp>
      <p:sp>
        <p:nvSpPr>
          <p:cNvPr id="57349" name="Line 118"/>
          <p:cNvSpPr>
            <a:spLocks noChangeShapeType="1"/>
          </p:cNvSpPr>
          <p:nvPr/>
        </p:nvSpPr>
        <p:spPr bwMode="auto">
          <a:xfrm flipV="1">
            <a:off x="4427538" y="1862139"/>
            <a:ext cx="0" cy="1584325"/>
          </a:xfrm>
          <a:prstGeom prst="line">
            <a:avLst/>
          </a:prstGeom>
          <a:noFill/>
          <a:ln w="3810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7350" name="Line 119"/>
          <p:cNvSpPr>
            <a:spLocks noChangeShapeType="1"/>
          </p:cNvSpPr>
          <p:nvPr/>
        </p:nvSpPr>
        <p:spPr bwMode="auto">
          <a:xfrm flipV="1">
            <a:off x="5848350" y="1862138"/>
            <a:ext cx="0" cy="1357312"/>
          </a:xfrm>
          <a:prstGeom prst="line">
            <a:avLst/>
          </a:prstGeom>
          <a:noFill/>
          <a:ln w="3810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7351" name="AutoShape 126"/>
          <p:cNvSpPr>
            <a:spLocks noChangeArrowheads="1"/>
          </p:cNvSpPr>
          <p:nvPr/>
        </p:nvSpPr>
        <p:spPr bwMode="auto">
          <a:xfrm>
            <a:off x="5729289" y="3219451"/>
            <a:ext cx="236537" cy="227013"/>
          </a:xfrm>
          <a:prstGeom prst="triangle">
            <a:avLst>
              <a:gd name="adj" fmla="val 50000"/>
            </a:avLst>
          </a:prstGeom>
          <a:solidFill>
            <a:schemeClr val="accent1"/>
          </a:solidFill>
          <a:ln w="38100">
            <a:solidFill>
              <a:schemeClr val="bg1"/>
            </a:solidFill>
            <a:miter lim="800000"/>
            <a:headEnd/>
            <a:tailEnd/>
          </a:ln>
        </p:spPr>
        <p:txBody>
          <a:bodyPr wrap="none" anchor="ct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endParaRPr lang="en-US" altLang="en-US" sz="2400">
              <a:latin typeface="Times New Roman" panose="02020603050405020304" pitchFamily="18" charset="0"/>
            </a:endParaRPr>
          </a:p>
        </p:txBody>
      </p:sp>
      <p:sp>
        <p:nvSpPr>
          <p:cNvPr id="57352" name="AutoShape 128"/>
          <p:cNvSpPr>
            <a:spLocks noChangeArrowheads="1"/>
          </p:cNvSpPr>
          <p:nvPr/>
        </p:nvSpPr>
        <p:spPr bwMode="auto">
          <a:xfrm rot="-5400000">
            <a:off x="5894388" y="1744663"/>
            <a:ext cx="227013" cy="236538"/>
          </a:xfrm>
          <a:prstGeom prst="triangle">
            <a:avLst>
              <a:gd name="adj" fmla="val 50000"/>
            </a:avLst>
          </a:prstGeom>
          <a:solidFill>
            <a:schemeClr val="accent1"/>
          </a:solidFill>
          <a:ln w="38100">
            <a:solidFill>
              <a:schemeClr val="bg1"/>
            </a:solidFill>
            <a:miter lim="800000"/>
            <a:headEnd/>
            <a:tailEnd/>
          </a:ln>
        </p:spPr>
        <p:txBody>
          <a:bodyPr rot="10800000" wrap="none" anchor="ct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endParaRPr lang="en-US" altLang="en-US" sz="2400">
              <a:latin typeface="Times New Roman" panose="02020603050405020304" pitchFamily="18" charset="0"/>
            </a:endParaRPr>
          </a:p>
        </p:txBody>
      </p:sp>
      <p:sp>
        <p:nvSpPr>
          <p:cNvPr id="57353" name="Line 130"/>
          <p:cNvSpPr>
            <a:spLocks noChangeShapeType="1"/>
          </p:cNvSpPr>
          <p:nvPr/>
        </p:nvSpPr>
        <p:spPr bwMode="auto">
          <a:xfrm>
            <a:off x="4073525" y="3446463"/>
            <a:ext cx="2247900" cy="0"/>
          </a:xfrm>
          <a:prstGeom prst="line">
            <a:avLst/>
          </a:prstGeom>
          <a:noFill/>
          <a:ln w="3810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7354" name="Line 131"/>
          <p:cNvSpPr>
            <a:spLocks noChangeShapeType="1"/>
          </p:cNvSpPr>
          <p:nvPr/>
        </p:nvSpPr>
        <p:spPr bwMode="auto">
          <a:xfrm>
            <a:off x="6156325" y="1524000"/>
            <a:ext cx="0" cy="565150"/>
          </a:xfrm>
          <a:prstGeom prst="line">
            <a:avLst/>
          </a:prstGeom>
          <a:noFill/>
          <a:ln w="3810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7355" name="Rectangle 138"/>
          <p:cNvSpPr>
            <a:spLocks noChangeArrowheads="1"/>
          </p:cNvSpPr>
          <p:nvPr/>
        </p:nvSpPr>
        <p:spPr bwMode="auto">
          <a:xfrm>
            <a:off x="4191001" y="3219451"/>
            <a:ext cx="473075" cy="227013"/>
          </a:xfrm>
          <a:prstGeom prst="rect">
            <a:avLst/>
          </a:prstGeom>
          <a:solidFill>
            <a:schemeClr val="accent1"/>
          </a:solidFill>
          <a:ln w="38100">
            <a:solidFill>
              <a:schemeClr val="bg1"/>
            </a:solidFill>
            <a:miter lim="800000"/>
            <a:headEnd/>
            <a:tailEnd/>
          </a:ln>
        </p:spPr>
        <p:txBody>
          <a:bodyPr wrap="none" anchor="ct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endParaRPr lang="en-US" altLang="en-US" sz="2400">
              <a:latin typeface="Times New Roman" panose="02020603050405020304" pitchFamily="18" charset="0"/>
            </a:endParaRPr>
          </a:p>
        </p:txBody>
      </p:sp>
      <p:sp>
        <p:nvSpPr>
          <p:cNvPr id="57356" name="Freeform 139"/>
          <p:cNvSpPr>
            <a:spLocks/>
          </p:cNvSpPr>
          <p:nvPr/>
        </p:nvSpPr>
        <p:spPr bwMode="auto">
          <a:xfrm>
            <a:off x="5848350" y="1862138"/>
            <a:ext cx="223838" cy="1357312"/>
          </a:xfrm>
          <a:custGeom>
            <a:avLst/>
            <a:gdLst>
              <a:gd name="T0" fmla="*/ 0 w 91"/>
              <a:gd name="T1" fmla="*/ 2147483647 h 576"/>
              <a:gd name="T2" fmla="*/ 2147483647 w 91"/>
              <a:gd name="T3" fmla="*/ 2147483647 h 576"/>
              <a:gd name="T4" fmla="*/ 2147483647 w 91"/>
              <a:gd name="T5" fmla="*/ 2147483647 h 576"/>
              <a:gd name="T6" fmla="*/ 2147483647 w 91"/>
              <a:gd name="T7" fmla="*/ 2147483647 h 576"/>
              <a:gd name="T8" fmla="*/ 2147483647 w 91"/>
              <a:gd name="T9" fmla="*/ 2147483647 h 576"/>
              <a:gd name="T10" fmla="*/ 0 w 91"/>
              <a:gd name="T11" fmla="*/ 0 h 576"/>
              <a:gd name="T12" fmla="*/ 0 60000 65536"/>
              <a:gd name="T13" fmla="*/ 0 60000 65536"/>
              <a:gd name="T14" fmla="*/ 0 60000 65536"/>
              <a:gd name="T15" fmla="*/ 0 60000 65536"/>
              <a:gd name="T16" fmla="*/ 0 60000 65536"/>
              <a:gd name="T17" fmla="*/ 0 60000 65536"/>
              <a:gd name="T18" fmla="*/ 0 w 91"/>
              <a:gd name="T19" fmla="*/ 0 h 576"/>
              <a:gd name="T20" fmla="*/ 91 w 91"/>
              <a:gd name="T21" fmla="*/ 576 h 576"/>
            </a:gdLst>
            <a:ahLst/>
            <a:cxnLst>
              <a:cxn ang="T12">
                <a:pos x="T0" y="T1"/>
              </a:cxn>
              <a:cxn ang="T13">
                <a:pos x="T2" y="T3"/>
              </a:cxn>
              <a:cxn ang="T14">
                <a:pos x="T4" y="T5"/>
              </a:cxn>
              <a:cxn ang="T15">
                <a:pos x="T6" y="T7"/>
              </a:cxn>
              <a:cxn ang="T16">
                <a:pos x="T8" y="T9"/>
              </a:cxn>
              <a:cxn ang="T17">
                <a:pos x="T10" y="T11"/>
              </a:cxn>
            </a:cxnLst>
            <a:rect l="T18" t="T19" r="T20" b="T21"/>
            <a:pathLst>
              <a:path w="91" h="576">
                <a:moveTo>
                  <a:pt x="0" y="576"/>
                </a:moveTo>
                <a:cubicBezTo>
                  <a:pt x="13" y="554"/>
                  <a:pt x="63" y="488"/>
                  <a:pt x="77" y="442"/>
                </a:cubicBezTo>
                <a:cubicBezTo>
                  <a:pt x="91" y="396"/>
                  <a:pt x="89" y="336"/>
                  <a:pt x="86" y="298"/>
                </a:cubicBezTo>
                <a:cubicBezTo>
                  <a:pt x="83" y="260"/>
                  <a:pt x="71" y="245"/>
                  <a:pt x="58" y="211"/>
                </a:cubicBezTo>
                <a:cubicBezTo>
                  <a:pt x="45" y="177"/>
                  <a:pt x="20" y="131"/>
                  <a:pt x="10" y="96"/>
                </a:cubicBezTo>
                <a:cubicBezTo>
                  <a:pt x="0" y="61"/>
                  <a:pt x="2" y="20"/>
                  <a:pt x="0" y="0"/>
                </a:cubicBezTo>
              </a:path>
            </a:pathLst>
          </a:custGeom>
          <a:noFill/>
          <a:ln w="38100">
            <a:solidFill>
              <a:schemeClr val="bg1"/>
            </a:solidFill>
            <a:prstDash val="dash"/>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7357" name="Freeform 140"/>
          <p:cNvSpPr>
            <a:spLocks/>
          </p:cNvSpPr>
          <p:nvPr/>
        </p:nvSpPr>
        <p:spPr bwMode="auto">
          <a:xfrm>
            <a:off x="4213226" y="1862138"/>
            <a:ext cx="231775" cy="1357312"/>
          </a:xfrm>
          <a:custGeom>
            <a:avLst/>
            <a:gdLst>
              <a:gd name="T0" fmla="*/ 2147483647 w 94"/>
              <a:gd name="T1" fmla="*/ 2147483647 h 576"/>
              <a:gd name="T2" fmla="*/ 2147483647 w 94"/>
              <a:gd name="T3" fmla="*/ 2147483647 h 576"/>
              <a:gd name="T4" fmla="*/ 2147483647 w 94"/>
              <a:gd name="T5" fmla="*/ 2147483647 h 576"/>
              <a:gd name="T6" fmla="*/ 2147483647 w 94"/>
              <a:gd name="T7" fmla="*/ 2147483647 h 576"/>
              <a:gd name="T8" fmla="*/ 2147483647 w 94"/>
              <a:gd name="T9" fmla="*/ 2147483647 h 576"/>
              <a:gd name="T10" fmla="*/ 2147483647 w 94"/>
              <a:gd name="T11" fmla="*/ 0 h 576"/>
              <a:gd name="T12" fmla="*/ 0 60000 65536"/>
              <a:gd name="T13" fmla="*/ 0 60000 65536"/>
              <a:gd name="T14" fmla="*/ 0 60000 65536"/>
              <a:gd name="T15" fmla="*/ 0 60000 65536"/>
              <a:gd name="T16" fmla="*/ 0 60000 65536"/>
              <a:gd name="T17" fmla="*/ 0 60000 65536"/>
              <a:gd name="T18" fmla="*/ 0 w 94"/>
              <a:gd name="T19" fmla="*/ 0 h 576"/>
              <a:gd name="T20" fmla="*/ 94 w 94"/>
              <a:gd name="T21" fmla="*/ 576 h 576"/>
            </a:gdLst>
            <a:ahLst/>
            <a:cxnLst>
              <a:cxn ang="T12">
                <a:pos x="T0" y="T1"/>
              </a:cxn>
              <a:cxn ang="T13">
                <a:pos x="T2" y="T3"/>
              </a:cxn>
              <a:cxn ang="T14">
                <a:pos x="T4" y="T5"/>
              </a:cxn>
              <a:cxn ang="T15">
                <a:pos x="T6" y="T7"/>
              </a:cxn>
              <a:cxn ang="T16">
                <a:pos x="T8" y="T9"/>
              </a:cxn>
              <a:cxn ang="T17">
                <a:pos x="T10" y="T11"/>
              </a:cxn>
            </a:cxnLst>
            <a:rect l="T18" t="T19" r="T20" b="T21"/>
            <a:pathLst>
              <a:path w="94" h="576">
                <a:moveTo>
                  <a:pt x="94" y="576"/>
                </a:moveTo>
                <a:cubicBezTo>
                  <a:pt x="90" y="552"/>
                  <a:pt x="82" y="475"/>
                  <a:pt x="68" y="432"/>
                </a:cubicBezTo>
                <a:cubicBezTo>
                  <a:pt x="54" y="389"/>
                  <a:pt x="20" y="357"/>
                  <a:pt x="10" y="317"/>
                </a:cubicBezTo>
                <a:cubicBezTo>
                  <a:pt x="0" y="277"/>
                  <a:pt x="0" y="232"/>
                  <a:pt x="10" y="192"/>
                </a:cubicBezTo>
                <a:cubicBezTo>
                  <a:pt x="20" y="152"/>
                  <a:pt x="54" y="109"/>
                  <a:pt x="68" y="77"/>
                </a:cubicBezTo>
                <a:cubicBezTo>
                  <a:pt x="82" y="45"/>
                  <a:pt x="89" y="16"/>
                  <a:pt x="94" y="0"/>
                </a:cubicBezTo>
              </a:path>
            </a:pathLst>
          </a:custGeom>
          <a:noFill/>
          <a:ln w="38100">
            <a:solidFill>
              <a:schemeClr val="bg1"/>
            </a:solidFill>
            <a:prstDash val="dash"/>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7358" name="Line 142"/>
          <p:cNvSpPr>
            <a:spLocks noChangeShapeType="1"/>
          </p:cNvSpPr>
          <p:nvPr/>
        </p:nvSpPr>
        <p:spPr bwMode="auto">
          <a:xfrm>
            <a:off x="4427538" y="1316039"/>
            <a:ext cx="0" cy="452437"/>
          </a:xfrm>
          <a:prstGeom prst="line">
            <a:avLst/>
          </a:prstGeom>
          <a:noFill/>
          <a:ln w="38100">
            <a:solidFill>
              <a:schemeClr val="bg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57359" name="Line 143"/>
          <p:cNvSpPr>
            <a:spLocks noChangeShapeType="1"/>
          </p:cNvSpPr>
          <p:nvPr/>
        </p:nvSpPr>
        <p:spPr bwMode="auto">
          <a:xfrm>
            <a:off x="5848350" y="1316039"/>
            <a:ext cx="0" cy="452437"/>
          </a:xfrm>
          <a:prstGeom prst="line">
            <a:avLst/>
          </a:prstGeom>
          <a:noFill/>
          <a:ln w="38100">
            <a:solidFill>
              <a:schemeClr val="bg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57360" name="Text Box 144"/>
          <p:cNvSpPr txBox="1">
            <a:spLocks noChangeArrowheads="1"/>
          </p:cNvSpPr>
          <p:nvPr/>
        </p:nvSpPr>
        <p:spPr bwMode="auto">
          <a:xfrm>
            <a:off x="6084889" y="2314576"/>
            <a:ext cx="141922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a:spAutoFit/>
          </a:bodyP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spcBef>
                <a:spcPct val="50000"/>
              </a:spcBef>
            </a:pPr>
            <a:r>
              <a:rPr lang="en-US" altLang="en-US" sz="1800" i="1">
                <a:solidFill>
                  <a:schemeClr val="bg1"/>
                </a:solidFill>
                <a:latin typeface="Times New Roman" panose="02020603050405020304" pitchFamily="18" charset="0"/>
              </a:rPr>
              <a:t>K</a:t>
            </a:r>
            <a:r>
              <a:rPr lang="en-US" altLang="en-US" sz="1800">
                <a:solidFill>
                  <a:schemeClr val="bg1"/>
                </a:solidFill>
                <a:latin typeface="Times New Roman" panose="02020603050405020304" pitchFamily="18" charset="0"/>
              </a:rPr>
              <a:t>=0.7</a:t>
            </a:r>
          </a:p>
        </p:txBody>
      </p:sp>
      <p:sp>
        <p:nvSpPr>
          <p:cNvPr id="57361" name="Text Box 145"/>
          <p:cNvSpPr txBox="1">
            <a:spLocks noChangeArrowheads="1"/>
          </p:cNvSpPr>
          <p:nvPr/>
        </p:nvSpPr>
        <p:spPr bwMode="auto">
          <a:xfrm>
            <a:off x="3254376" y="2236788"/>
            <a:ext cx="1419225"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a:spAutoFit/>
          </a:bodyP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spcBef>
                <a:spcPct val="50000"/>
              </a:spcBef>
            </a:pPr>
            <a:r>
              <a:rPr lang="en-US" altLang="en-US" sz="1800" i="1">
                <a:solidFill>
                  <a:schemeClr val="bg1"/>
                </a:solidFill>
                <a:latin typeface="Times New Roman" panose="02020603050405020304" pitchFamily="18" charset="0"/>
              </a:rPr>
              <a:t>K</a:t>
            </a:r>
            <a:r>
              <a:rPr lang="en-US" altLang="en-US" sz="1800">
                <a:solidFill>
                  <a:schemeClr val="bg1"/>
                </a:solidFill>
                <a:latin typeface="Times New Roman" panose="02020603050405020304" pitchFamily="18" charset="0"/>
              </a:rPr>
              <a:t>=0.5</a:t>
            </a:r>
          </a:p>
        </p:txBody>
      </p:sp>
      <p:sp>
        <p:nvSpPr>
          <p:cNvPr id="19" name="Line 148"/>
          <p:cNvSpPr>
            <a:spLocks noChangeShapeType="1"/>
          </p:cNvSpPr>
          <p:nvPr/>
        </p:nvSpPr>
        <p:spPr bwMode="auto">
          <a:xfrm flipV="1">
            <a:off x="4268788" y="4191000"/>
            <a:ext cx="0" cy="1824038"/>
          </a:xfrm>
          <a:prstGeom prst="line">
            <a:avLst/>
          </a:prstGeom>
          <a:noFill/>
          <a:ln w="190500">
            <a:solidFill>
              <a:schemeClr val="bg1">
                <a:lumMod val="65000"/>
                <a:lumOff val="35000"/>
              </a:schemeClr>
            </a:solidFill>
            <a:round/>
            <a:headEnd/>
            <a:tailEnd/>
          </a:ln>
        </p:spPr>
        <p:txBody>
          <a:bodyPr/>
          <a:lstStyle/>
          <a:p>
            <a:pPr algn="l">
              <a:defRPr/>
            </a:pPr>
            <a:endParaRPr lang="en-US" sz="2400">
              <a:latin typeface="Times New Roman" pitchFamily="18" charset="0"/>
            </a:endParaRPr>
          </a:p>
        </p:txBody>
      </p:sp>
      <p:sp>
        <p:nvSpPr>
          <p:cNvPr id="20" name="Line 149"/>
          <p:cNvSpPr>
            <a:spLocks noChangeShapeType="1"/>
          </p:cNvSpPr>
          <p:nvPr/>
        </p:nvSpPr>
        <p:spPr bwMode="auto">
          <a:xfrm flipV="1">
            <a:off x="5832475" y="4191000"/>
            <a:ext cx="0" cy="1563688"/>
          </a:xfrm>
          <a:prstGeom prst="line">
            <a:avLst/>
          </a:prstGeom>
          <a:noFill/>
          <a:ln w="190500">
            <a:solidFill>
              <a:schemeClr val="bg1">
                <a:lumMod val="65000"/>
                <a:lumOff val="35000"/>
              </a:schemeClr>
            </a:solidFill>
            <a:round/>
            <a:headEnd/>
            <a:tailEnd/>
          </a:ln>
        </p:spPr>
        <p:txBody>
          <a:bodyPr/>
          <a:lstStyle/>
          <a:p>
            <a:pPr algn="l">
              <a:defRPr/>
            </a:pPr>
            <a:endParaRPr lang="en-US" sz="2400">
              <a:latin typeface="Times New Roman" pitchFamily="18" charset="0"/>
            </a:endParaRPr>
          </a:p>
        </p:txBody>
      </p:sp>
      <p:sp>
        <p:nvSpPr>
          <p:cNvPr id="57364" name="Line 150"/>
          <p:cNvSpPr>
            <a:spLocks noChangeShapeType="1"/>
          </p:cNvSpPr>
          <p:nvPr/>
        </p:nvSpPr>
        <p:spPr bwMode="auto">
          <a:xfrm>
            <a:off x="4268789" y="4191000"/>
            <a:ext cx="1563687" cy="0"/>
          </a:xfrm>
          <a:prstGeom prst="line">
            <a:avLst/>
          </a:prstGeom>
          <a:noFill/>
          <a:ln w="3810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7365" name="AutoShape 153"/>
          <p:cNvSpPr>
            <a:spLocks noChangeArrowheads="1"/>
          </p:cNvSpPr>
          <p:nvPr/>
        </p:nvSpPr>
        <p:spPr bwMode="auto">
          <a:xfrm>
            <a:off x="5702300" y="5754688"/>
            <a:ext cx="260350" cy="260350"/>
          </a:xfrm>
          <a:prstGeom prst="triangle">
            <a:avLst>
              <a:gd name="adj" fmla="val 50000"/>
            </a:avLst>
          </a:prstGeom>
          <a:solidFill>
            <a:schemeClr val="accent1"/>
          </a:solidFill>
          <a:ln w="38100">
            <a:solidFill>
              <a:schemeClr val="bg1"/>
            </a:solidFill>
            <a:miter lim="800000"/>
            <a:headEnd/>
            <a:tailEnd/>
          </a:ln>
        </p:spPr>
        <p:txBody>
          <a:bodyPr wrap="none" anchor="ct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endParaRPr lang="en-US" altLang="en-US" sz="2400">
              <a:latin typeface="Times New Roman" panose="02020603050405020304" pitchFamily="18" charset="0"/>
            </a:endParaRPr>
          </a:p>
        </p:txBody>
      </p:sp>
      <p:sp>
        <p:nvSpPr>
          <p:cNvPr id="57366" name="AutoShape 154"/>
          <p:cNvSpPr>
            <a:spLocks noChangeArrowheads="1"/>
          </p:cNvSpPr>
          <p:nvPr/>
        </p:nvSpPr>
        <p:spPr bwMode="auto">
          <a:xfrm rot="-5400000">
            <a:off x="5962650" y="4060825"/>
            <a:ext cx="260350" cy="260350"/>
          </a:xfrm>
          <a:prstGeom prst="triangle">
            <a:avLst>
              <a:gd name="adj" fmla="val 50000"/>
            </a:avLst>
          </a:prstGeom>
          <a:solidFill>
            <a:schemeClr val="accent1"/>
          </a:solidFill>
          <a:ln w="38100">
            <a:solidFill>
              <a:schemeClr val="bg1"/>
            </a:solidFill>
            <a:miter lim="800000"/>
            <a:headEnd/>
            <a:tailEnd/>
          </a:ln>
        </p:spPr>
        <p:txBody>
          <a:bodyPr rot="10800000" wrap="none" anchor="ct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endParaRPr lang="en-US" altLang="en-US" sz="2400">
              <a:latin typeface="Times New Roman" panose="02020603050405020304" pitchFamily="18" charset="0"/>
            </a:endParaRPr>
          </a:p>
        </p:txBody>
      </p:sp>
      <p:sp>
        <p:nvSpPr>
          <p:cNvPr id="57367" name="Line 155"/>
          <p:cNvSpPr>
            <a:spLocks noChangeShapeType="1"/>
          </p:cNvSpPr>
          <p:nvPr/>
        </p:nvSpPr>
        <p:spPr bwMode="auto">
          <a:xfrm>
            <a:off x="3876675" y="6015038"/>
            <a:ext cx="2476500" cy="0"/>
          </a:xfrm>
          <a:prstGeom prst="line">
            <a:avLst/>
          </a:prstGeom>
          <a:noFill/>
          <a:ln w="3810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7368" name="Line 156"/>
          <p:cNvSpPr>
            <a:spLocks noChangeShapeType="1"/>
          </p:cNvSpPr>
          <p:nvPr/>
        </p:nvSpPr>
        <p:spPr bwMode="auto">
          <a:xfrm>
            <a:off x="6223000" y="3800476"/>
            <a:ext cx="0" cy="650875"/>
          </a:xfrm>
          <a:prstGeom prst="line">
            <a:avLst/>
          </a:prstGeom>
          <a:noFill/>
          <a:ln w="3810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7369" name="Rectangle 157"/>
          <p:cNvSpPr>
            <a:spLocks noChangeArrowheads="1"/>
          </p:cNvSpPr>
          <p:nvPr/>
        </p:nvSpPr>
        <p:spPr bwMode="auto">
          <a:xfrm>
            <a:off x="4006850" y="5754688"/>
            <a:ext cx="522288" cy="260350"/>
          </a:xfrm>
          <a:prstGeom prst="rect">
            <a:avLst/>
          </a:prstGeom>
          <a:solidFill>
            <a:schemeClr val="accent1"/>
          </a:solidFill>
          <a:ln w="38100">
            <a:solidFill>
              <a:schemeClr val="bg1"/>
            </a:solidFill>
            <a:miter lim="800000"/>
            <a:headEnd/>
            <a:tailEnd/>
          </a:ln>
        </p:spPr>
        <p:txBody>
          <a:bodyPr wrap="none" anchor="ct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endParaRPr lang="en-US" altLang="en-US" sz="2400">
              <a:latin typeface="Times New Roman" panose="02020603050405020304" pitchFamily="18" charset="0"/>
            </a:endParaRPr>
          </a:p>
        </p:txBody>
      </p:sp>
      <p:sp>
        <p:nvSpPr>
          <p:cNvPr id="57370" name="Freeform 158"/>
          <p:cNvSpPr>
            <a:spLocks/>
          </p:cNvSpPr>
          <p:nvPr/>
        </p:nvSpPr>
        <p:spPr bwMode="auto">
          <a:xfrm>
            <a:off x="5832475" y="4191000"/>
            <a:ext cx="319088" cy="1563688"/>
          </a:xfrm>
          <a:custGeom>
            <a:avLst/>
            <a:gdLst>
              <a:gd name="T0" fmla="*/ 0 w 118"/>
              <a:gd name="T1" fmla="*/ 2147483647 h 576"/>
              <a:gd name="T2" fmla="*/ 2147483647 w 118"/>
              <a:gd name="T3" fmla="*/ 2147483647 h 576"/>
              <a:gd name="T4" fmla="*/ 2147483647 w 118"/>
              <a:gd name="T5" fmla="*/ 2147483647 h 576"/>
              <a:gd name="T6" fmla="*/ 2147483647 w 118"/>
              <a:gd name="T7" fmla="*/ 2147483647 h 576"/>
              <a:gd name="T8" fmla="*/ 2147483647 w 118"/>
              <a:gd name="T9" fmla="*/ 2147483647 h 576"/>
              <a:gd name="T10" fmla="*/ 0 w 118"/>
              <a:gd name="T11" fmla="*/ 0 h 576"/>
              <a:gd name="T12" fmla="*/ 0 60000 65536"/>
              <a:gd name="T13" fmla="*/ 0 60000 65536"/>
              <a:gd name="T14" fmla="*/ 0 60000 65536"/>
              <a:gd name="T15" fmla="*/ 0 60000 65536"/>
              <a:gd name="T16" fmla="*/ 0 60000 65536"/>
              <a:gd name="T17" fmla="*/ 0 60000 65536"/>
              <a:gd name="T18" fmla="*/ 0 w 118"/>
              <a:gd name="T19" fmla="*/ 0 h 576"/>
              <a:gd name="T20" fmla="*/ 118 w 118"/>
              <a:gd name="T21" fmla="*/ 576 h 576"/>
            </a:gdLst>
            <a:ahLst/>
            <a:cxnLst>
              <a:cxn ang="T12">
                <a:pos x="T0" y="T1"/>
              </a:cxn>
              <a:cxn ang="T13">
                <a:pos x="T2" y="T3"/>
              </a:cxn>
              <a:cxn ang="T14">
                <a:pos x="T4" y="T5"/>
              </a:cxn>
              <a:cxn ang="T15">
                <a:pos x="T6" y="T7"/>
              </a:cxn>
              <a:cxn ang="T16">
                <a:pos x="T8" y="T9"/>
              </a:cxn>
              <a:cxn ang="T17">
                <a:pos x="T10" y="T11"/>
              </a:cxn>
            </a:cxnLst>
            <a:rect l="T18" t="T19" r="T20" b="T21"/>
            <a:pathLst>
              <a:path w="118" h="576">
                <a:moveTo>
                  <a:pt x="0" y="576"/>
                </a:moveTo>
                <a:cubicBezTo>
                  <a:pt x="13" y="558"/>
                  <a:pt x="58" y="510"/>
                  <a:pt x="77" y="470"/>
                </a:cubicBezTo>
                <a:cubicBezTo>
                  <a:pt x="96" y="430"/>
                  <a:pt x="112" y="382"/>
                  <a:pt x="115" y="336"/>
                </a:cubicBezTo>
                <a:cubicBezTo>
                  <a:pt x="118" y="290"/>
                  <a:pt x="107" y="232"/>
                  <a:pt x="96" y="192"/>
                </a:cubicBezTo>
                <a:cubicBezTo>
                  <a:pt x="85" y="152"/>
                  <a:pt x="64" y="128"/>
                  <a:pt x="48" y="96"/>
                </a:cubicBezTo>
                <a:cubicBezTo>
                  <a:pt x="32" y="64"/>
                  <a:pt x="16" y="32"/>
                  <a:pt x="0" y="0"/>
                </a:cubicBezTo>
              </a:path>
            </a:pathLst>
          </a:custGeom>
          <a:noFill/>
          <a:ln w="38100">
            <a:solidFill>
              <a:schemeClr val="bg1"/>
            </a:solidFill>
            <a:prstDash val="dash"/>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7371" name="Freeform 159"/>
          <p:cNvSpPr>
            <a:spLocks/>
          </p:cNvSpPr>
          <p:nvPr/>
        </p:nvSpPr>
        <p:spPr bwMode="auto">
          <a:xfrm>
            <a:off x="4006850" y="4191000"/>
            <a:ext cx="280988" cy="1563688"/>
          </a:xfrm>
          <a:custGeom>
            <a:avLst/>
            <a:gdLst>
              <a:gd name="T0" fmla="*/ 2147483647 w 103"/>
              <a:gd name="T1" fmla="*/ 2147483647 h 576"/>
              <a:gd name="T2" fmla="*/ 2147483647 w 103"/>
              <a:gd name="T3" fmla="*/ 2147483647 h 576"/>
              <a:gd name="T4" fmla="*/ 2147483647 w 103"/>
              <a:gd name="T5" fmla="*/ 2147483647 h 576"/>
              <a:gd name="T6" fmla="*/ 2147483647 w 103"/>
              <a:gd name="T7" fmla="*/ 2147483647 h 576"/>
              <a:gd name="T8" fmla="*/ 2147483647 w 103"/>
              <a:gd name="T9" fmla="*/ 2147483647 h 576"/>
              <a:gd name="T10" fmla="*/ 2147483647 w 103"/>
              <a:gd name="T11" fmla="*/ 0 h 576"/>
              <a:gd name="T12" fmla="*/ 0 60000 65536"/>
              <a:gd name="T13" fmla="*/ 0 60000 65536"/>
              <a:gd name="T14" fmla="*/ 0 60000 65536"/>
              <a:gd name="T15" fmla="*/ 0 60000 65536"/>
              <a:gd name="T16" fmla="*/ 0 60000 65536"/>
              <a:gd name="T17" fmla="*/ 0 60000 65536"/>
              <a:gd name="T18" fmla="*/ 0 w 103"/>
              <a:gd name="T19" fmla="*/ 0 h 576"/>
              <a:gd name="T20" fmla="*/ 103 w 103"/>
              <a:gd name="T21" fmla="*/ 576 h 576"/>
            </a:gdLst>
            <a:ahLst/>
            <a:cxnLst>
              <a:cxn ang="T12">
                <a:pos x="T0" y="T1"/>
              </a:cxn>
              <a:cxn ang="T13">
                <a:pos x="T2" y="T3"/>
              </a:cxn>
              <a:cxn ang="T14">
                <a:pos x="T4" y="T5"/>
              </a:cxn>
              <a:cxn ang="T15">
                <a:pos x="T6" y="T7"/>
              </a:cxn>
              <a:cxn ang="T16">
                <a:pos x="T8" y="T9"/>
              </a:cxn>
              <a:cxn ang="T17">
                <a:pos x="T10" y="T11"/>
              </a:cxn>
            </a:cxnLst>
            <a:rect l="T18" t="T19" r="T20" b="T21"/>
            <a:pathLst>
              <a:path w="103" h="576">
                <a:moveTo>
                  <a:pt x="103" y="576"/>
                </a:moveTo>
                <a:cubicBezTo>
                  <a:pt x="98" y="557"/>
                  <a:pt x="86" y="501"/>
                  <a:pt x="71" y="461"/>
                </a:cubicBezTo>
                <a:cubicBezTo>
                  <a:pt x="56" y="421"/>
                  <a:pt x="25" y="381"/>
                  <a:pt x="14" y="336"/>
                </a:cubicBezTo>
                <a:cubicBezTo>
                  <a:pt x="3" y="291"/>
                  <a:pt x="0" y="232"/>
                  <a:pt x="7" y="192"/>
                </a:cubicBezTo>
                <a:cubicBezTo>
                  <a:pt x="14" y="152"/>
                  <a:pt x="39" y="128"/>
                  <a:pt x="55" y="96"/>
                </a:cubicBezTo>
                <a:cubicBezTo>
                  <a:pt x="71" y="64"/>
                  <a:pt x="87" y="32"/>
                  <a:pt x="103" y="0"/>
                </a:cubicBezTo>
              </a:path>
            </a:pathLst>
          </a:custGeom>
          <a:noFill/>
          <a:ln w="38100">
            <a:solidFill>
              <a:schemeClr val="bg1"/>
            </a:solidFill>
            <a:prstDash val="dash"/>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7372" name="Line 160"/>
          <p:cNvSpPr>
            <a:spLocks noChangeShapeType="1"/>
          </p:cNvSpPr>
          <p:nvPr/>
        </p:nvSpPr>
        <p:spPr bwMode="auto">
          <a:xfrm>
            <a:off x="4268788" y="3654425"/>
            <a:ext cx="0" cy="520700"/>
          </a:xfrm>
          <a:prstGeom prst="line">
            <a:avLst/>
          </a:prstGeom>
          <a:noFill/>
          <a:ln w="38100">
            <a:solidFill>
              <a:schemeClr val="bg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57373" name="Line 161"/>
          <p:cNvSpPr>
            <a:spLocks noChangeShapeType="1"/>
          </p:cNvSpPr>
          <p:nvPr/>
        </p:nvSpPr>
        <p:spPr bwMode="auto">
          <a:xfrm>
            <a:off x="5832475" y="3654425"/>
            <a:ext cx="0" cy="520700"/>
          </a:xfrm>
          <a:prstGeom prst="line">
            <a:avLst/>
          </a:prstGeom>
          <a:noFill/>
          <a:ln w="38100">
            <a:solidFill>
              <a:schemeClr val="bg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57374" name="Text Box 162"/>
          <p:cNvSpPr txBox="1">
            <a:spLocks noChangeArrowheads="1"/>
          </p:cNvSpPr>
          <p:nvPr/>
        </p:nvSpPr>
        <p:spPr bwMode="auto">
          <a:xfrm>
            <a:off x="6216651" y="4851400"/>
            <a:ext cx="1173163"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a:spAutoFit/>
          </a:bodyP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spcBef>
                <a:spcPct val="50000"/>
              </a:spcBef>
            </a:pPr>
            <a:r>
              <a:rPr lang="en-US" altLang="en-US" sz="1600" i="1">
                <a:solidFill>
                  <a:schemeClr val="bg1"/>
                </a:solidFill>
                <a:latin typeface="Times New Roman" panose="02020603050405020304" pitchFamily="18" charset="0"/>
              </a:rPr>
              <a:t>K</a:t>
            </a:r>
            <a:r>
              <a:rPr lang="en-US" altLang="en-US" sz="1600">
                <a:solidFill>
                  <a:schemeClr val="bg1"/>
                </a:solidFill>
                <a:latin typeface="Times New Roman" panose="02020603050405020304" pitchFamily="18" charset="0"/>
              </a:rPr>
              <a:t>=1</a:t>
            </a:r>
          </a:p>
        </p:txBody>
      </p:sp>
      <p:sp>
        <p:nvSpPr>
          <p:cNvPr id="57375" name="Text Box 163"/>
          <p:cNvSpPr txBox="1">
            <a:spLocks noChangeArrowheads="1"/>
          </p:cNvSpPr>
          <p:nvPr/>
        </p:nvSpPr>
        <p:spPr bwMode="auto">
          <a:xfrm>
            <a:off x="3227388" y="4854575"/>
            <a:ext cx="1433512"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a:spAutoFit/>
          </a:bodyP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spcBef>
                <a:spcPct val="50000"/>
              </a:spcBef>
            </a:pPr>
            <a:r>
              <a:rPr lang="en-US" altLang="en-US" sz="1600" i="1">
                <a:solidFill>
                  <a:schemeClr val="bg1"/>
                </a:solidFill>
                <a:latin typeface="Times New Roman" panose="02020603050405020304" pitchFamily="18" charset="0"/>
              </a:rPr>
              <a:t>K</a:t>
            </a:r>
            <a:r>
              <a:rPr lang="en-US" altLang="en-US" sz="1600">
                <a:solidFill>
                  <a:schemeClr val="bg1"/>
                </a:solidFill>
                <a:latin typeface="Times New Roman" panose="02020603050405020304" pitchFamily="18" charset="0"/>
              </a:rPr>
              <a:t>=0.7</a:t>
            </a:r>
          </a:p>
        </p:txBody>
      </p:sp>
      <p:sp>
        <p:nvSpPr>
          <p:cNvPr id="57376" name="Freeform 164"/>
          <p:cNvSpPr>
            <a:spLocks/>
          </p:cNvSpPr>
          <p:nvPr/>
        </p:nvSpPr>
        <p:spPr bwMode="auto">
          <a:xfrm rot="5400000">
            <a:off x="4890295" y="3569495"/>
            <a:ext cx="320675" cy="1563687"/>
          </a:xfrm>
          <a:custGeom>
            <a:avLst/>
            <a:gdLst>
              <a:gd name="T0" fmla="*/ 0 w 118"/>
              <a:gd name="T1" fmla="*/ 2147483647 h 576"/>
              <a:gd name="T2" fmla="*/ 2147483647 w 118"/>
              <a:gd name="T3" fmla="*/ 2147483647 h 576"/>
              <a:gd name="T4" fmla="*/ 2147483647 w 118"/>
              <a:gd name="T5" fmla="*/ 2147483647 h 576"/>
              <a:gd name="T6" fmla="*/ 2147483647 w 118"/>
              <a:gd name="T7" fmla="*/ 2147483647 h 576"/>
              <a:gd name="T8" fmla="*/ 2147483647 w 118"/>
              <a:gd name="T9" fmla="*/ 2147483647 h 576"/>
              <a:gd name="T10" fmla="*/ 0 w 118"/>
              <a:gd name="T11" fmla="*/ 0 h 576"/>
              <a:gd name="T12" fmla="*/ 0 60000 65536"/>
              <a:gd name="T13" fmla="*/ 0 60000 65536"/>
              <a:gd name="T14" fmla="*/ 0 60000 65536"/>
              <a:gd name="T15" fmla="*/ 0 60000 65536"/>
              <a:gd name="T16" fmla="*/ 0 60000 65536"/>
              <a:gd name="T17" fmla="*/ 0 60000 65536"/>
              <a:gd name="T18" fmla="*/ 0 w 118"/>
              <a:gd name="T19" fmla="*/ 0 h 576"/>
              <a:gd name="T20" fmla="*/ 118 w 118"/>
              <a:gd name="T21" fmla="*/ 576 h 576"/>
            </a:gdLst>
            <a:ahLst/>
            <a:cxnLst>
              <a:cxn ang="T12">
                <a:pos x="T0" y="T1"/>
              </a:cxn>
              <a:cxn ang="T13">
                <a:pos x="T2" y="T3"/>
              </a:cxn>
              <a:cxn ang="T14">
                <a:pos x="T4" y="T5"/>
              </a:cxn>
              <a:cxn ang="T15">
                <a:pos x="T6" y="T7"/>
              </a:cxn>
              <a:cxn ang="T16">
                <a:pos x="T8" y="T9"/>
              </a:cxn>
              <a:cxn ang="T17">
                <a:pos x="T10" y="T11"/>
              </a:cxn>
            </a:cxnLst>
            <a:rect l="T18" t="T19" r="T20" b="T21"/>
            <a:pathLst>
              <a:path w="118" h="576">
                <a:moveTo>
                  <a:pt x="0" y="576"/>
                </a:moveTo>
                <a:cubicBezTo>
                  <a:pt x="13" y="558"/>
                  <a:pt x="58" y="510"/>
                  <a:pt x="77" y="470"/>
                </a:cubicBezTo>
                <a:cubicBezTo>
                  <a:pt x="96" y="430"/>
                  <a:pt x="112" y="382"/>
                  <a:pt x="115" y="336"/>
                </a:cubicBezTo>
                <a:cubicBezTo>
                  <a:pt x="118" y="290"/>
                  <a:pt x="107" y="232"/>
                  <a:pt x="96" y="192"/>
                </a:cubicBezTo>
                <a:cubicBezTo>
                  <a:pt x="85" y="152"/>
                  <a:pt x="64" y="128"/>
                  <a:pt x="48" y="96"/>
                </a:cubicBezTo>
                <a:cubicBezTo>
                  <a:pt x="32" y="64"/>
                  <a:pt x="16" y="32"/>
                  <a:pt x="0" y="0"/>
                </a:cubicBezTo>
              </a:path>
            </a:pathLst>
          </a:custGeom>
          <a:noFill/>
          <a:ln w="38100">
            <a:solidFill>
              <a:schemeClr val="bg1"/>
            </a:solidFill>
            <a:prstDash val="dash"/>
            <a:round/>
            <a:headEnd/>
            <a:tailEnd/>
          </a:ln>
          <a:extLst>
            <a:ext uri="{909E8E84-426E-40DD-AFC4-6F175D3DCCD1}">
              <a14:hiddenFill xmlns:a14="http://schemas.microsoft.com/office/drawing/2010/main">
                <a:solidFill>
                  <a:srgbClr val="FFFFFF"/>
                </a:solidFill>
              </a14:hiddenFill>
            </a:ext>
          </a:extLst>
        </p:spPr>
        <p:txBody>
          <a:bodyPr rot="10800000" vert="eaVert"/>
          <a:lstStyle/>
          <a:p>
            <a:endParaRPr lang="en-US"/>
          </a:p>
        </p:txBody>
      </p:sp>
      <p:sp>
        <p:nvSpPr>
          <p:cNvPr id="57377" name="TextBox 28"/>
          <p:cNvSpPr txBox="1">
            <a:spLocks noChangeArrowheads="1"/>
          </p:cNvSpPr>
          <p:nvPr/>
        </p:nvSpPr>
        <p:spPr bwMode="auto">
          <a:xfrm>
            <a:off x="3770314" y="214314"/>
            <a:ext cx="4383087" cy="915987"/>
          </a:xfrm>
          <a:prstGeom prst="rect">
            <a:avLst/>
          </a:prstGeom>
          <a:solidFill>
            <a:srgbClr val="F2F2F2">
              <a:alpha val="61960"/>
            </a:srgbClr>
          </a:solidFill>
          <a:ln w="38100">
            <a:solidFill>
              <a:schemeClr val="bg1"/>
            </a:solidFill>
            <a:bevel/>
            <a:headEnd/>
            <a:tailEnd/>
          </a:ln>
        </p:spPr>
        <p:txBody>
          <a:bodyPr anchor="ctr" anchorCtr="1"/>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spcBef>
                <a:spcPct val="50000"/>
              </a:spcBef>
            </a:pPr>
            <a:r>
              <a:rPr lang="en-US" altLang="en-US" sz="3600" b="1">
                <a:solidFill>
                  <a:schemeClr val="bg1"/>
                </a:solidFill>
                <a:latin typeface="Times New Roman" panose="02020603050405020304" pitchFamily="18" charset="0"/>
              </a:rPr>
              <a:t>Sidesway Prevented</a:t>
            </a:r>
          </a:p>
        </p:txBody>
      </p:sp>
      <p:sp>
        <p:nvSpPr>
          <p:cNvPr id="36" name="Slide Number Placeholder 35"/>
          <p:cNvSpPr>
            <a:spLocks noGrp="1"/>
          </p:cNvSpPr>
          <p:nvPr>
            <p:ph type="sldNum" sz="quarter" idx="11"/>
          </p:nvPr>
        </p:nvSpPr>
        <p:spPr/>
        <p:txBody>
          <a:bodyP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eaLnBrk="1" hangingPunct="1"/>
            <a:fld id="{074187F3-A9C4-4F2C-881B-71B3E2E2BF29}" type="slidenum">
              <a:rPr lang="en-US" altLang="en-US" sz="1200">
                <a:solidFill>
                  <a:srgbClr val="BCBCBC"/>
                </a:solidFill>
                <a:latin typeface="Times New Roman" panose="02020603050405020304" pitchFamily="18" charset="0"/>
              </a:rPr>
              <a:pPr eaLnBrk="1" hangingPunct="1"/>
              <a:t>53</a:t>
            </a:fld>
            <a:endParaRPr lang="en-US" altLang="en-US" sz="1200">
              <a:solidFill>
                <a:srgbClr val="BCBCBC"/>
              </a:solidFill>
              <a:latin typeface="Times New Roman" panose="02020603050405020304" pitchFamily="18" charset="0"/>
            </a:endParaRPr>
          </a:p>
        </p:txBody>
      </p:sp>
      <p:sp>
        <p:nvSpPr>
          <p:cNvPr id="37" name="Footer Placeholder 36"/>
          <p:cNvSpPr>
            <a:spLocks noGrp="1"/>
          </p:cNvSpPr>
          <p:nvPr>
            <p:ph type="ftr" sz="quarter" idx="10"/>
          </p:nvPr>
        </p:nvSpPr>
        <p:spPr/>
        <p:txBody>
          <a:bodyPr/>
          <a:lstStyle/>
          <a:p>
            <a:pPr>
              <a:defRPr/>
            </a:pPr>
            <a:r>
              <a:rPr lang="en-US"/>
              <a:t>Compression Theory</a:t>
            </a:r>
            <a:endParaRPr lang="en-US" dirty="0"/>
          </a:p>
        </p:txBody>
      </p:sp>
      <p:sp>
        <p:nvSpPr>
          <p:cNvPr id="57380" name="Line 39"/>
          <p:cNvSpPr>
            <a:spLocks noChangeShapeType="1"/>
          </p:cNvSpPr>
          <p:nvPr/>
        </p:nvSpPr>
        <p:spPr bwMode="auto">
          <a:xfrm>
            <a:off x="4429126" y="1866900"/>
            <a:ext cx="1419225" cy="0"/>
          </a:xfrm>
          <a:prstGeom prst="line">
            <a:avLst/>
          </a:prstGeom>
          <a:noFill/>
          <a:ln w="38100">
            <a:solidFill>
              <a:schemeClr val="bg1"/>
            </a:solidFill>
            <a:prstDash val="dash"/>
            <a:round/>
            <a:headEnd/>
            <a:tailEnd/>
          </a:ln>
          <a:extLst>
            <a:ext uri="{909E8E84-426E-40DD-AFC4-6F175D3DCCD1}">
              <a14:hiddenFill xmlns:a14="http://schemas.microsoft.com/office/drawing/2010/main">
                <a:noFill/>
              </a14:hiddenFill>
            </a:ext>
          </a:extLst>
        </p:spPr>
        <p:txBody>
          <a:bodyPr rot="10800000" wrap="none"/>
          <a:lstStyle/>
          <a:p>
            <a:endParaRPr lang="en-US"/>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 name="TextBox 80"/>
          <p:cNvSpPr txBox="1"/>
          <p:nvPr/>
        </p:nvSpPr>
        <p:spPr>
          <a:xfrm>
            <a:off x="6280151" y="1141414"/>
            <a:ext cx="4291013" cy="5310187"/>
          </a:xfrm>
          <a:prstGeom prst="rect">
            <a:avLst/>
          </a:prstGeom>
          <a:solidFill>
            <a:schemeClr val="tx1">
              <a:lumMod val="95000"/>
              <a:alpha val="62000"/>
            </a:schemeClr>
          </a:solidFill>
          <a:ln w="38100" cap="flat">
            <a:solidFill>
              <a:schemeClr val="bg1"/>
            </a:solidFill>
            <a:bevel/>
          </a:ln>
        </p:spPr>
        <p:txBody>
          <a:bodyPr anchor="ctr" anchorCtr="1"/>
          <a:lstStyle/>
          <a:p>
            <a:pPr algn="l">
              <a:defRPr/>
            </a:pPr>
            <a:endParaRPr lang="en-US" sz="2400">
              <a:solidFill>
                <a:schemeClr val="bg1"/>
              </a:solidFill>
              <a:latin typeface="Times New Roman" pitchFamily="18" charset="0"/>
            </a:endParaRPr>
          </a:p>
        </p:txBody>
      </p:sp>
      <p:sp>
        <p:nvSpPr>
          <p:cNvPr id="58371" name="Line 54"/>
          <p:cNvSpPr>
            <a:spLocks noChangeShapeType="1"/>
          </p:cNvSpPr>
          <p:nvPr/>
        </p:nvSpPr>
        <p:spPr bwMode="auto">
          <a:xfrm>
            <a:off x="6840538" y="5295900"/>
            <a:ext cx="3446462" cy="7938"/>
          </a:xfrm>
          <a:prstGeom prst="line">
            <a:avLst/>
          </a:prstGeom>
          <a:noFill/>
          <a:ln w="3810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06" name="TextBox 105"/>
          <p:cNvSpPr txBox="1"/>
          <p:nvPr/>
        </p:nvSpPr>
        <p:spPr>
          <a:xfrm>
            <a:off x="1652589" y="1141414"/>
            <a:ext cx="4586287" cy="3673475"/>
          </a:xfrm>
          <a:prstGeom prst="rect">
            <a:avLst/>
          </a:prstGeom>
          <a:solidFill>
            <a:schemeClr val="tx1">
              <a:lumMod val="95000"/>
              <a:alpha val="62000"/>
            </a:schemeClr>
          </a:solidFill>
          <a:ln w="38100" cap="flat">
            <a:solidFill>
              <a:schemeClr val="bg1"/>
            </a:solidFill>
            <a:bevel/>
          </a:ln>
        </p:spPr>
        <p:txBody>
          <a:bodyPr anchor="ctr" anchorCtr="1"/>
          <a:lstStyle/>
          <a:p>
            <a:pPr algn="l">
              <a:defRPr/>
            </a:pPr>
            <a:endParaRPr lang="en-US" sz="2400">
              <a:solidFill>
                <a:schemeClr val="bg1"/>
              </a:solidFill>
              <a:latin typeface="Times New Roman" pitchFamily="18" charset="0"/>
            </a:endParaRPr>
          </a:p>
        </p:txBody>
      </p:sp>
      <p:sp>
        <p:nvSpPr>
          <p:cNvPr id="58373" name="Line 35"/>
          <p:cNvSpPr>
            <a:spLocks noChangeShapeType="1"/>
          </p:cNvSpPr>
          <p:nvPr/>
        </p:nvSpPr>
        <p:spPr bwMode="auto">
          <a:xfrm>
            <a:off x="6800851" y="2014539"/>
            <a:ext cx="3362325" cy="3175"/>
          </a:xfrm>
          <a:prstGeom prst="line">
            <a:avLst/>
          </a:prstGeom>
          <a:noFill/>
          <a:ln w="3810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8374" name="Line 39"/>
          <p:cNvSpPr>
            <a:spLocks noChangeShapeType="1"/>
          </p:cNvSpPr>
          <p:nvPr/>
        </p:nvSpPr>
        <p:spPr bwMode="auto">
          <a:xfrm>
            <a:off x="6780214" y="1998663"/>
            <a:ext cx="1673225" cy="836612"/>
          </a:xfrm>
          <a:prstGeom prst="line">
            <a:avLst/>
          </a:prstGeom>
          <a:noFill/>
          <a:ln w="3810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8375" name="Line 40"/>
          <p:cNvSpPr>
            <a:spLocks noChangeShapeType="1"/>
          </p:cNvSpPr>
          <p:nvPr/>
        </p:nvSpPr>
        <p:spPr bwMode="auto">
          <a:xfrm>
            <a:off x="6780214" y="2835276"/>
            <a:ext cx="1673225" cy="836613"/>
          </a:xfrm>
          <a:prstGeom prst="line">
            <a:avLst/>
          </a:prstGeom>
          <a:noFill/>
          <a:ln w="3810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8376" name="Line 21"/>
          <p:cNvSpPr>
            <a:spLocks noChangeShapeType="1"/>
          </p:cNvSpPr>
          <p:nvPr/>
        </p:nvSpPr>
        <p:spPr bwMode="auto">
          <a:xfrm flipV="1">
            <a:off x="6780213" y="1998664"/>
            <a:ext cx="0" cy="1673225"/>
          </a:xfrm>
          <a:prstGeom prst="line">
            <a:avLst/>
          </a:prstGeom>
          <a:noFill/>
          <a:ln w="3810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8377" name="Line 22"/>
          <p:cNvSpPr>
            <a:spLocks noChangeShapeType="1"/>
          </p:cNvSpPr>
          <p:nvPr/>
        </p:nvSpPr>
        <p:spPr bwMode="auto">
          <a:xfrm flipV="1">
            <a:off x="8453438" y="1998664"/>
            <a:ext cx="0" cy="1673225"/>
          </a:xfrm>
          <a:prstGeom prst="line">
            <a:avLst/>
          </a:prstGeom>
          <a:noFill/>
          <a:ln w="3810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8378" name="Line 23"/>
          <p:cNvSpPr>
            <a:spLocks noChangeShapeType="1"/>
          </p:cNvSpPr>
          <p:nvPr/>
        </p:nvSpPr>
        <p:spPr bwMode="auto">
          <a:xfrm flipV="1">
            <a:off x="10125075" y="1998664"/>
            <a:ext cx="0" cy="1673225"/>
          </a:xfrm>
          <a:prstGeom prst="line">
            <a:avLst/>
          </a:prstGeom>
          <a:noFill/>
          <a:ln w="3810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8379" name="Oval 25"/>
          <p:cNvSpPr>
            <a:spLocks noChangeArrowheads="1"/>
          </p:cNvSpPr>
          <p:nvPr/>
        </p:nvSpPr>
        <p:spPr bwMode="auto">
          <a:xfrm>
            <a:off x="6642101" y="1858963"/>
            <a:ext cx="277813" cy="279400"/>
          </a:xfrm>
          <a:prstGeom prst="ellipse">
            <a:avLst/>
          </a:prstGeom>
          <a:solidFill>
            <a:schemeClr val="accent1"/>
          </a:solidFill>
          <a:ln w="38100">
            <a:solidFill>
              <a:schemeClr val="bg1"/>
            </a:solidFill>
            <a:round/>
            <a:headEnd/>
            <a:tailEnd/>
          </a:ln>
        </p:spPr>
        <p:txBody>
          <a:bodyPr wrap="none" anchor="ct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endParaRPr lang="en-US" altLang="en-US" sz="2400">
              <a:latin typeface="Times New Roman" panose="02020603050405020304" pitchFamily="18" charset="0"/>
            </a:endParaRPr>
          </a:p>
        </p:txBody>
      </p:sp>
      <p:sp>
        <p:nvSpPr>
          <p:cNvPr id="58380" name="Oval 26"/>
          <p:cNvSpPr>
            <a:spLocks noChangeArrowheads="1"/>
          </p:cNvSpPr>
          <p:nvPr/>
        </p:nvSpPr>
        <p:spPr bwMode="auto">
          <a:xfrm>
            <a:off x="9985375" y="1858963"/>
            <a:ext cx="279400" cy="279400"/>
          </a:xfrm>
          <a:prstGeom prst="ellipse">
            <a:avLst/>
          </a:prstGeom>
          <a:solidFill>
            <a:schemeClr val="accent1"/>
          </a:solidFill>
          <a:ln w="38100">
            <a:solidFill>
              <a:schemeClr val="bg1"/>
            </a:solidFill>
            <a:round/>
            <a:headEnd/>
            <a:tailEnd/>
          </a:ln>
        </p:spPr>
        <p:txBody>
          <a:bodyPr wrap="none" anchor="ct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endParaRPr lang="en-US" altLang="en-US" sz="2400">
              <a:latin typeface="Times New Roman" panose="02020603050405020304" pitchFamily="18" charset="0"/>
            </a:endParaRPr>
          </a:p>
        </p:txBody>
      </p:sp>
      <p:sp>
        <p:nvSpPr>
          <p:cNvPr id="58381" name="Oval 27"/>
          <p:cNvSpPr>
            <a:spLocks noChangeArrowheads="1"/>
          </p:cNvSpPr>
          <p:nvPr/>
        </p:nvSpPr>
        <p:spPr bwMode="auto">
          <a:xfrm>
            <a:off x="8313738" y="1858963"/>
            <a:ext cx="279400" cy="279400"/>
          </a:xfrm>
          <a:prstGeom prst="ellipse">
            <a:avLst/>
          </a:prstGeom>
          <a:solidFill>
            <a:schemeClr val="accent1"/>
          </a:solidFill>
          <a:ln w="38100">
            <a:solidFill>
              <a:schemeClr val="bg1"/>
            </a:solidFill>
            <a:round/>
            <a:headEnd/>
            <a:tailEnd/>
          </a:ln>
        </p:spPr>
        <p:txBody>
          <a:bodyPr wrap="none" anchor="ct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endParaRPr lang="en-US" altLang="en-US" sz="2400">
              <a:latin typeface="Times New Roman" panose="02020603050405020304" pitchFamily="18" charset="0"/>
            </a:endParaRPr>
          </a:p>
        </p:txBody>
      </p:sp>
      <p:sp>
        <p:nvSpPr>
          <p:cNvPr id="58382" name="AutoShape 28"/>
          <p:cNvSpPr>
            <a:spLocks noChangeArrowheads="1"/>
          </p:cNvSpPr>
          <p:nvPr/>
        </p:nvSpPr>
        <p:spPr bwMode="auto">
          <a:xfrm>
            <a:off x="6642101" y="3671888"/>
            <a:ext cx="277813" cy="277812"/>
          </a:xfrm>
          <a:prstGeom prst="triangle">
            <a:avLst>
              <a:gd name="adj" fmla="val 50000"/>
            </a:avLst>
          </a:prstGeom>
          <a:solidFill>
            <a:schemeClr val="accent1"/>
          </a:solidFill>
          <a:ln w="38100">
            <a:solidFill>
              <a:schemeClr val="bg1"/>
            </a:solidFill>
            <a:miter lim="800000"/>
            <a:headEnd/>
            <a:tailEnd/>
          </a:ln>
        </p:spPr>
        <p:txBody>
          <a:bodyPr wrap="none" anchor="ct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endParaRPr lang="en-US" altLang="en-US" sz="2400">
              <a:latin typeface="Times New Roman" panose="02020603050405020304" pitchFamily="18" charset="0"/>
            </a:endParaRPr>
          </a:p>
        </p:txBody>
      </p:sp>
      <p:sp>
        <p:nvSpPr>
          <p:cNvPr id="58383" name="AutoShape 29"/>
          <p:cNvSpPr>
            <a:spLocks noChangeArrowheads="1"/>
          </p:cNvSpPr>
          <p:nvPr/>
        </p:nvSpPr>
        <p:spPr bwMode="auto">
          <a:xfrm>
            <a:off x="8313738" y="3671888"/>
            <a:ext cx="279400" cy="277812"/>
          </a:xfrm>
          <a:prstGeom prst="triangle">
            <a:avLst>
              <a:gd name="adj" fmla="val 50000"/>
            </a:avLst>
          </a:prstGeom>
          <a:solidFill>
            <a:schemeClr val="accent1"/>
          </a:solidFill>
          <a:ln w="38100">
            <a:solidFill>
              <a:schemeClr val="bg1"/>
            </a:solidFill>
            <a:miter lim="800000"/>
            <a:headEnd/>
            <a:tailEnd/>
          </a:ln>
        </p:spPr>
        <p:txBody>
          <a:bodyPr wrap="none" anchor="ct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endParaRPr lang="en-US" altLang="en-US" sz="2400">
              <a:latin typeface="Times New Roman" panose="02020603050405020304" pitchFamily="18" charset="0"/>
            </a:endParaRPr>
          </a:p>
        </p:txBody>
      </p:sp>
      <p:sp>
        <p:nvSpPr>
          <p:cNvPr id="58384" name="AutoShape 30"/>
          <p:cNvSpPr>
            <a:spLocks noChangeArrowheads="1"/>
          </p:cNvSpPr>
          <p:nvPr/>
        </p:nvSpPr>
        <p:spPr bwMode="auto">
          <a:xfrm>
            <a:off x="9985375" y="3671888"/>
            <a:ext cx="279400" cy="277812"/>
          </a:xfrm>
          <a:prstGeom prst="triangle">
            <a:avLst>
              <a:gd name="adj" fmla="val 50000"/>
            </a:avLst>
          </a:prstGeom>
          <a:solidFill>
            <a:schemeClr val="accent1"/>
          </a:solidFill>
          <a:ln w="38100">
            <a:solidFill>
              <a:schemeClr val="bg1"/>
            </a:solidFill>
            <a:miter lim="800000"/>
            <a:headEnd/>
            <a:tailEnd/>
          </a:ln>
        </p:spPr>
        <p:txBody>
          <a:bodyPr wrap="none" anchor="ct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endParaRPr lang="en-US" altLang="en-US" sz="2400">
              <a:latin typeface="Times New Roman" panose="02020603050405020304" pitchFamily="18" charset="0"/>
            </a:endParaRPr>
          </a:p>
        </p:txBody>
      </p:sp>
      <p:sp>
        <p:nvSpPr>
          <p:cNvPr id="58385" name="Line 33"/>
          <p:cNvSpPr>
            <a:spLocks noChangeShapeType="1"/>
          </p:cNvSpPr>
          <p:nvPr/>
        </p:nvSpPr>
        <p:spPr bwMode="auto">
          <a:xfrm>
            <a:off x="6362701" y="3949701"/>
            <a:ext cx="4016375" cy="9525"/>
          </a:xfrm>
          <a:prstGeom prst="line">
            <a:avLst/>
          </a:prstGeom>
          <a:noFill/>
          <a:ln w="3810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8386" name="Line 35"/>
          <p:cNvSpPr>
            <a:spLocks noChangeShapeType="1"/>
          </p:cNvSpPr>
          <p:nvPr/>
        </p:nvSpPr>
        <p:spPr bwMode="auto">
          <a:xfrm>
            <a:off x="6780213" y="2835276"/>
            <a:ext cx="3363912" cy="3175"/>
          </a:xfrm>
          <a:prstGeom prst="line">
            <a:avLst/>
          </a:prstGeom>
          <a:noFill/>
          <a:ln w="3810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8387" name="Oval 36"/>
          <p:cNvSpPr>
            <a:spLocks noChangeArrowheads="1"/>
          </p:cNvSpPr>
          <p:nvPr/>
        </p:nvSpPr>
        <p:spPr bwMode="auto">
          <a:xfrm>
            <a:off x="6642101" y="2695575"/>
            <a:ext cx="277813" cy="279400"/>
          </a:xfrm>
          <a:prstGeom prst="ellipse">
            <a:avLst/>
          </a:prstGeom>
          <a:solidFill>
            <a:schemeClr val="accent1"/>
          </a:solidFill>
          <a:ln w="38100">
            <a:solidFill>
              <a:schemeClr val="bg1"/>
            </a:solidFill>
            <a:round/>
            <a:headEnd/>
            <a:tailEnd/>
          </a:ln>
        </p:spPr>
        <p:txBody>
          <a:bodyPr wrap="none" anchor="ct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endParaRPr lang="en-US" altLang="en-US" sz="2400">
              <a:latin typeface="Times New Roman" panose="02020603050405020304" pitchFamily="18" charset="0"/>
            </a:endParaRPr>
          </a:p>
        </p:txBody>
      </p:sp>
      <p:sp>
        <p:nvSpPr>
          <p:cNvPr id="58388" name="Oval 37"/>
          <p:cNvSpPr>
            <a:spLocks noChangeArrowheads="1"/>
          </p:cNvSpPr>
          <p:nvPr/>
        </p:nvSpPr>
        <p:spPr bwMode="auto">
          <a:xfrm>
            <a:off x="9985375" y="2695575"/>
            <a:ext cx="279400" cy="279400"/>
          </a:xfrm>
          <a:prstGeom prst="ellipse">
            <a:avLst/>
          </a:prstGeom>
          <a:solidFill>
            <a:schemeClr val="accent1"/>
          </a:solidFill>
          <a:ln w="38100">
            <a:solidFill>
              <a:schemeClr val="bg1"/>
            </a:solidFill>
            <a:round/>
            <a:headEnd/>
            <a:tailEnd/>
          </a:ln>
        </p:spPr>
        <p:txBody>
          <a:bodyPr wrap="none" anchor="ct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endParaRPr lang="en-US" altLang="en-US" sz="2400">
              <a:latin typeface="Times New Roman" panose="02020603050405020304" pitchFamily="18" charset="0"/>
            </a:endParaRPr>
          </a:p>
        </p:txBody>
      </p:sp>
      <p:sp>
        <p:nvSpPr>
          <p:cNvPr id="58389" name="Oval 38"/>
          <p:cNvSpPr>
            <a:spLocks noChangeArrowheads="1"/>
          </p:cNvSpPr>
          <p:nvPr/>
        </p:nvSpPr>
        <p:spPr bwMode="auto">
          <a:xfrm>
            <a:off x="8313738" y="2695575"/>
            <a:ext cx="279400" cy="279400"/>
          </a:xfrm>
          <a:prstGeom prst="ellipse">
            <a:avLst/>
          </a:prstGeom>
          <a:solidFill>
            <a:schemeClr val="accent1"/>
          </a:solidFill>
          <a:ln w="38100">
            <a:solidFill>
              <a:schemeClr val="bg1"/>
            </a:solidFill>
            <a:round/>
            <a:headEnd/>
            <a:tailEnd/>
          </a:ln>
        </p:spPr>
        <p:txBody>
          <a:bodyPr wrap="none" anchor="ct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endParaRPr lang="en-US" altLang="en-US" sz="2400">
              <a:latin typeface="Times New Roman" panose="02020603050405020304" pitchFamily="18" charset="0"/>
            </a:endParaRPr>
          </a:p>
        </p:txBody>
      </p:sp>
      <p:sp>
        <p:nvSpPr>
          <p:cNvPr id="58390" name="Line 53"/>
          <p:cNvSpPr>
            <a:spLocks noChangeShapeType="1"/>
          </p:cNvSpPr>
          <p:nvPr/>
        </p:nvSpPr>
        <p:spPr bwMode="auto">
          <a:xfrm flipV="1">
            <a:off x="10261600" y="4438651"/>
            <a:ext cx="0" cy="1724025"/>
          </a:xfrm>
          <a:prstGeom prst="line">
            <a:avLst/>
          </a:prstGeom>
          <a:noFill/>
          <a:ln w="3810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8391" name="Line 54"/>
          <p:cNvSpPr>
            <a:spLocks noChangeShapeType="1"/>
          </p:cNvSpPr>
          <p:nvPr/>
        </p:nvSpPr>
        <p:spPr bwMode="auto">
          <a:xfrm>
            <a:off x="6813550" y="4438650"/>
            <a:ext cx="3448050" cy="7938"/>
          </a:xfrm>
          <a:prstGeom prst="line">
            <a:avLst/>
          </a:prstGeom>
          <a:noFill/>
          <a:ln w="3810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8392" name="Oval 55"/>
          <p:cNvSpPr>
            <a:spLocks noChangeArrowheads="1"/>
          </p:cNvSpPr>
          <p:nvPr/>
        </p:nvSpPr>
        <p:spPr bwMode="auto">
          <a:xfrm>
            <a:off x="6670675" y="4294189"/>
            <a:ext cx="287338" cy="288925"/>
          </a:xfrm>
          <a:prstGeom prst="ellipse">
            <a:avLst/>
          </a:prstGeom>
          <a:solidFill>
            <a:schemeClr val="accent1"/>
          </a:solidFill>
          <a:ln w="38100">
            <a:solidFill>
              <a:schemeClr val="bg1"/>
            </a:solidFill>
            <a:round/>
            <a:headEnd/>
            <a:tailEnd/>
          </a:ln>
        </p:spPr>
        <p:txBody>
          <a:bodyPr wrap="none" anchor="ct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endParaRPr lang="en-US" altLang="en-US" sz="2400">
              <a:latin typeface="Times New Roman" panose="02020603050405020304" pitchFamily="18" charset="0"/>
            </a:endParaRPr>
          </a:p>
        </p:txBody>
      </p:sp>
      <p:sp>
        <p:nvSpPr>
          <p:cNvPr id="58393" name="Oval 56"/>
          <p:cNvSpPr>
            <a:spLocks noChangeArrowheads="1"/>
          </p:cNvSpPr>
          <p:nvPr/>
        </p:nvSpPr>
        <p:spPr bwMode="auto">
          <a:xfrm>
            <a:off x="10118725" y="4294189"/>
            <a:ext cx="287338" cy="288925"/>
          </a:xfrm>
          <a:prstGeom prst="ellipse">
            <a:avLst/>
          </a:prstGeom>
          <a:solidFill>
            <a:schemeClr val="accent1"/>
          </a:solidFill>
          <a:ln w="38100">
            <a:solidFill>
              <a:schemeClr val="bg1"/>
            </a:solidFill>
            <a:round/>
            <a:headEnd/>
            <a:tailEnd/>
          </a:ln>
        </p:spPr>
        <p:txBody>
          <a:bodyPr wrap="none" anchor="ct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endParaRPr lang="en-US" altLang="en-US" sz="2400">
              <a:latin typeface="Times New Roman" panose="02020603050405020304" pitchFamily="18" charset="0"/>
            </a:endParaRPr>
          </a:p>
        </p:txBody>
      </p:sp>
      <p:sp>
        <p:nvSpPr>
          <p:cNvPr id="58394" name="Oval 57"/>
          <p:cNvSpPr>
            <a:spLocks noChangeArrowheads="1"/>
          </p:cNvSpPr>
          <p:nvPr/>
        </p:nvSpPr>
        <p:spPr bwMode="auto">
          <a:xfrm>
            <a:off x="8394700" y="4294189"/>
            <a:ext cx="287338" cy="288925"/>
          </a:xfrm>
          <a:prstGeom prst="ellipse">
            <a:avLst/>
          </a:prstGeom>
          <a:solidFill>
            <a:schemeClr val="accent1"/>
          </a:solidFill>
          <a:ln w="38100">
            <a:solidFill>
              <a:schemeClr val="bg1"/>
            </a:solidFill>
            <a:round/>
            <a:headEnd/>
            <a:tailEnd/>
          </a:ln>
        </p:spPr>
        <p:txBody>
          <a:bodyPr wrap="none" anchor="ct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endParaRPr lang="en-US" altLang="en-US" sz="2400">
              <a:latin typeface="Times New Roman" panose="02020603050405020304" pitchFamily="18" charset="0"/>
            </a:endParaRPr>
          </a:p>
        </p:txBody>
      </p:sp>
      <p:sp>
        <p:nvSpPr>
          <p:cNvPr id="58395" name="AutoShape 58"/>
          <p:cNvSpPr>
            <a:spLocks noChangeArrowheads="1"/>
          </p:cNvSpPr>
          <p:nvPr/>
        </p:nvSpPr>
        <p:spPr bwMode="auto">
          <a:xfrm>
            <a:off x="6670675" y="6162675"/>
            <a:ext cx="287338" cy="287338"/>
          </a:xfrm>
          <a:prstGeom prst="triangle">
            <a:avLst>
              <a:gd name="adj" fmla="val 50000"/>
            </a:avLst>
          </a:prstGeom>
          <a:solidFill>
            <a:schemeClr val="accent1"/>
          </a:solidFill>
          <a:ln w="38100">
            <a:solidFill>
              <a:schemeClr val="bg1"/>
            </a:solidFill>
            <a:miter lim="800000"/>
            <a:headEnd/>
            <a:tailEnd/>
          </a:ln>
        </p:spPr>
        <p:txBody>
          <a:bodyPr wrap="none" anchor="ct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endParaRPr lang="en-US" altLang="en-US" sz="2400">
              <a:latin typeface="Times New Roman" panose="02020603050405020304" pitchFamily="18" charset="0"/>
            </a:endParaRPr>
          </a:p>
        </p:txBody>
      </p:sp>
      <p:sp>
        <p:nvSpPr>
          <p:cNvPr id="58396" name="AutoShape 59"/>
          <p:cNvSpPr>
            <a:spLocks noChangeArrowheads="1"/>
          </p:cNvSpPr>
          <p:nvPr/>
        </p:nvSpPr>
        <p:spPr bwMode="auto">
          <a:xfrm>
            <a:off x="8394700" y="6162675"/>
            <a:ext cx="287338" cy="287338"/>
          </a:xfrm>
          <a:prstGeom prst="triangle">
            <a:avLst>
              <a:gd name="adj" fmla="val 50000"/>
            </a:avLst>
          </a:prstGeom>
          <a:solidFill>
            <a:schemeClr val="accent1"/>
          </a:solidFill>
          <a:ln w="38100">
            <a:solidFill>
              <a:schemeClr val="bg1"/>
            </a:solidFill>
            <a:miter lim="800000"/>
            <a:headEnd/>
            <a:tailEnd/>
          </a:ln>
        </p:spPr>
        <p:txBody>
          <a:bodyPr wrap="none" anchor="ct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endParaRPr lang="en-US" altLang="en-US" sz="2400">
              <a:latin typeface="Times New Roman" panose="02020603050405020304" pitchFamily="18" charset="0"/>
            </a:endParaRPr>
          </a:p>
        </p:txBody>
      </p:sp>
      <p:sp>
        <p:nvSpPr>
          <p:cNvPr id="58397" name="AutoShape 60"/>
          <p:cNvSpPr>
            <a:spLocks noChangeArrowheads="1"/>
          </p:cNvSpPr>
          <p:nvPr/>
        </p:nvSpPr>
        <p:spPr bwMode="auto">
          <a:xfrm>
            <a:off x="10118725" y="6162675"/>
            <a:ext cx="287338" cy="287338"/>
          </a:xfrm>
          <a:prstGeom prst="triangle">
            <a:avLst>
              <a:gd name="adj" fmla="val 50000"/>
            </a:avLst>
          </a:prstGeom>
          <a:solidFill>
            <a:schemeClr val="accent1"/>
          </a:solidFill>
          <a:ln w="38100">
            <a:solidFill>
              <a:schemeClr val="bg1"/>
            </a:solidFill>
            <a:miter lim="800000"/>
            <a:headEnd/>
            <a:tailEnd/>
          </a:ln>
        </p:spPr>
        <p:txBody>
          <a:bodyPr wrap="none" anchor="ct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endParaRPr lang="en-US" altLang="en-US" sz="2400">
              <a:latin typeface="Times New Roman" panose="02020603050405020304" pitchFamily="18" charset="0"/>
            </a:endParaRPr>
          </a:p>
        </p:txBody>
      </p:sp>
      <p:sp>
        <p:nvSpPr>
          <p:cNvPr id="58398" name="Line 61"/>
          <p:cNvSpPr>
            <a:spLocks noChangeShapeType="1"/>
          </p:cNvSpPr>
          <p:nvPr/>
        </p:nvSpPr>
        <p:spPr bwMode="auto">
          <a:xfrm>
            <a:off x="6383339" y="6450014"/>
            <a:ext cx="4187825" cy="1587"/>
          </a:xfrm>
          <a:prstGeom prst="line">
            <a:avLst/>
          </a:prstGeom>
          <a:noFill/>
          <a:ln w="3810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8399" name="Oval 63"/>
          <p:cNvSpPr>
            <a:spLocks noChangeArrowheads="1"/>
          </p:cNvSpPr>
          <p:nvPr/>
        </p:nvSpPr>
        <p:spPr bwMode="auto">
          <a:xfrm>
            <a:off x="6670675" y="5157789"/>
            <a:ext cx="287338" cy="287337"/>
          </a:xfrm>
          <a:prstGeom prst="ellipse">
            <a:avLst/>
          </a:prstGeom>
          <a:solidFill>
            <a:schemeClr val="accent1"/>
          </a:solidFill>
          <a:ln w="38100">
            <a:solidFill>
              <a:schemeClr val="bg1"/>
            </a:solidFill>
            <a:round/>
            <a:headEnd/>
            <a:tailEnd/>
          </a:ln>
        </p:spPr>
        <p:txBody>
          <a:bodyPr wrap="none" anchor="ct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endParaRPr lang="en-US" altLang="en-US" sz="2400">
              <a:latin typeface="Times New Roman" panose="02020603050405020304" pitchFamily="18" charset="0"/>
            </a:endParaRPr>
          </a:p>
        </p:txBody>
      </p:sp>
      <p:sp>
        <p:nvSpPr>
          <p:cNvPr id="58400" name="Oval 64"/>
          <p:cNvSpPr>
            <a:spLocks noChangeArrowheads="1"/>
          </p:cNvSpPr>
          <p:nvPr/>
        </p:nvSpPr>
        <p:spPr bwMode="auto">
          <a:xfrm>
            <a:off x="10118725" y="5157789"/>
            <a:ext cx="287338" cy="287337"/>
          </a:xfrm>
          <a:prstGeom prst="ellipse">
            <a:avLst/>
          </a:prstGeom>
          <a:solidFill>
            <a:schemeClr val="accent1"/>
          </a:solidFill>
          <a:ln w="38100">
            <a:solidFill>
              <a:schemeClr val="bg1"/>
            </a:solidFill>
            <a:round/>
            <a:headEnd/>
            <a:tailEnd/>
          </a:ln>
        </p:spPr>
        <p:txBody>
          <a:bodyPr wrap="none" anchor="ct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endParaRPr lang="en-US" altLang="en-US" sz="2400">
              <a:latin typeface="Times New Roman" panose="02020603050405020304" pitchFamily="18" charset="0"/>
            </a:endParaRPr>
          </a:p>
        </p:txBody>
      </p:sp>
      <p:sp>
        <p:nvSpPr>
          <p:cNvPr id="58401" name="Oval 65"/>
          <p:cNvSpPr>
            <a:spLocks noChangeArrowheads="1"/>
          </p:cNvSpPr>
          <p:nvPr/>
        </p:nvSpPr>
        <p:spPr bwMode="auto">
          <a:xfrm>
            <a:off x="8394700" y="5157789"/>
            <a:ext cx="287338" cy="287337"/>
          </a:xfrm>
          <a:prstGeom prst="ellipse">
            <a:avLst/>
          </a:prstGeom>
          <a:solidFill>
            <a:schemeClr val="accent1"/>
          </a:solidFill>
          <a:ln w="38100">
            <a:solidFill>
              <a:schemeClr val="bg1"/>
            </a:solidFill>
            <a:round/>
            <a:headEnd/>
            <a:tailEnd/>
          </a:ln>
        </p:spPr>
        <p:txBody>
          <a:bodyPr wrap="none" anchor="ct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endParaRPr lang="en-US" altLang="en-US" sz="2400">
              <a:latin typeface="Times New Roman" panose="02020603050405020304" pitchFamily="18" charset="0"/>
            </a:endParaRPr>
          </a:p>
        </p:txBody>
      </p:sp>
      <p:sp>
        <p:nvSpPr>
          <p:cNvPr id="58402" name="Rectangle 74" descr="Wide upward diagonal"/>
          <p:cNvSpPr>
            <a:spLocks noChangeArrowheads="1"/>
          </p:cNvSpPr>
          <p:nvPr/>
        </p:nvSpPr>
        <p:spPr bwMode="auto">
          <a:xfrm>
            <a:off x="6813551" y="4438651"/>
            <a:ext cx="1724025" cy="1724025"/>
          </a:xfrm>
          <a:prstGeom prst="rect">
            <a:avLst/>
          </a:prstGeom>
          <a:pattFill prst="wdUpDiag">
            <a:fgClr>
              <a:schemeClr val="bg2">
                <a:alpha val="76077"/>
              </a:schemeClr>
            </a:fgClr>
            <a:bgClr>
              <a:schemeClr val="bg1">
                <a:alpha val="76077"/>
              </a:schemeClr>
            </a:bgClr>
          </a:pattFill>
          <a:ln w="38100">
            <a:solidFill>
              <a:schemeClr val="bg1"/>
            </a:solidFill>
            <a:miter lim="800000"/>
            <a:headEnd/>
            <a:tailEnd/>
          </a:ln>
        </p:spPr>
        <p:txBody>
          <a:bodyPr wrap="none" anchor="ct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endParaRPr lang="en-US" altLang="en-US" sz="2400">
              <a:latin typeface="Times New Roman" panose="02020603050405020304" pitchFamily="18" charset="0"/>
            </a:endParaRPr>
          </a:p>
        </p:txBody>
      </p:sp>
      <p:sp>
        <p:nvSpPr>
          <p:cNvPr id="58403" name="Text Box 75"/>
          <p:cNvSpPr txBox="1">
            <a:spLocks noChangeArrowheads="1"/>
          </p:cNvSpPr>
          <p:nvPr/>
        </p:nvSpPr>
        <p:spPr bwMode="auto">
          <a:xfrm>
            <a:off x="6896100" y="4738688"/>
            <a:ext cx="1581150" cy="1077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a:spAutoFit/>
          </a:bodyP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eaLnBrk="1" hangingPunct="1">
              <a:spcBef>
                <a:spcPct val="50000"/>
              </a:spcBef>
            </a:pPr>
            <a:r>
              <a:rPr lang="en-US" altLang="en-US" sz="3200">
                <a:latin typeface="Times New Roman" panose="02020603050405020304" pitchFamily="18" charset="0"/>
              </a:rPr>
              <a:t>Shear Wall</a:t>
            </a:r>
          </a:p>
        </p:txBody>
      </p:sp>
      <p:grpSp>
        <p:nvGrpSpPr>
          <p:cNvPr id="58404" name="Group 115"/>
          <p:cNvGrpSpPr>
            <a:grpSpLocks/>
          </p:cNvGrpSpPr>
          <p:nvPr/>
        </p:nvGrpSpPr>
        <p:grpSpPr bwMode="auto">
          <a:xfrm>
            <a:off x="1652589" y="1570038"/>
            <a:ext cx="4410075" cy="2565400"/>
            <a:chOff x="432" y="288"/>
            <a:chExt cx="1488" cy="816"/>
          </a:xfrm>
        </p:grpSpPr>
        <p:sp>
          <p:nvSpPr>
            <p:cNvPr id="58410" name="Line 5"/>
            <p:cNvSpPr>
              <a:spLocks noChangeShapeType="1"/>
            </p:cNvSpPr>
            <p:nvPr/>
          </p:nvSpPr>
          <p:spPr bwMode="auto">
            <a:xfrm flipV="1">
              <a:off x="576" y="432"/>
              <a:ext cx="0" cy="576"/>
            </a:xfrm>
            <a:prstGeom prst="line">
              <a:avLst/>
            </a:prstGeom>
            <a:noFill/>
            <a:ln w="3810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8411" name="Line 6"/>
            <p:cNvSpPr>
              <a:spLocks noChangeShapeType="1"/>
            </p:cNvSpPr>
            <p:nvPr/>
          </p:nvSpPr>
          <p:spPr bwMode="auto">
            <a:xfrm flipV="1">
              <a:off x="1152" y="432"/>
              <a:ext cx="0" cy="576"/>
            </a:xfrm>
            <a:prstGeom prst="line">
              <a:avLst/>
            </a:prstGeom>
            <a:noFill/>
            <a:ln w="3810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8412" name="Line 7"/>
            <p:cNvSpPr>
              <a:spLocks noChangeShapeType="1"/>
            </p:cNvSpPr>
            <p:nvPr/>
          </p:nvSpPr>
          <p:spPr bwMode="auto">
            <a:xfrm flipV="1">
              <a:off x="1728" y="432"/>
              <a:ext cx="0" cy="576"/>
            </a:xfrm>
            <a:prstGeom prst="line">
              <a:avLst/>
            </a:prstGeom>
            <a:noFill/>
            <a:ln w="3810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8413" name="Line 8"/>
            <p:cNvSpPr>
              <a:spLocks noChangeShapeType="1"/>
            </p:cNvSpPr>
            <p:nvPr/>
          </p:nvSpPr>
          <p:spPr bwMode="auto">
            <a:xfrm>
              <a:off x="576" y="432"/>
              <a:ext cx="1152" cy="0"/>
            </a:xfrm>
            <a:prstGeom prst="line">
              <a:avLst/>
            </a:prstGeom>
            <a:noFill/>
            <a:ln w="3810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8414" name="Oval 9"/>
            <p:cNvSpPr>
              <a:spLocks noChangeArrowheads="1"/>
            </p:cNvSpPr>
            <p:nvPr/>
          </p:nvSpPr>
          <p:spPr bwMode="auto">
            <a:xfrm>
              <a:off x="528" y="384"/>
              <a:ext cx="96" cy="96"/>
            </a:xfrm>
            <a:prstGeom prst="ellipse">
              <a:avLst/>
            </a:prstGeom>
            <a:solidFill>
              <a:schemeClr val="accent1"/>
            </a:solidFill>
            <a:ln w="38100">
              <a:solidFill>
                <a:schemeClr val="bg1"/>
              </a:solidFill>
              <a:round/>
              <a:headEnd/>
              <a:tailEnd/>
            </a:ln>
          </p:spPr>
          <p:txBody>
            <a:bodyPr wrap="none" anchor="ct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endParaRPr lang="en-US" altLang="en-US" sz="2400">
                <a:latin typeface="Times New Roman" panose="02020603050405020304" pitchFamily="18" charset="0"/>
              </a:endParaRPr>
            </a:p>
          </p:txBody>
        </p:sp>
        <p:sp>
          <p:nvSpPr>
            <p:cNvPr id="58415" name="Oval 10"/>
            <p:cNvSpPr>
              <a:spLocks noChangeArrowheads="1"/>
            </p:cNvSpPr>
            <p:nvPr/>
          </p:nvSpPr>
          <p:spPr bwMode="auto">
            <a:xfrm>
              <a:off x="1680" y="384"/>
              <a:ext cx="96" cy="96"/>
            </a:xfrm>
            <a:prstGeom prst="ellipse">
              <a:avLst/>
            </a:prstGeom>
            <a:solidFill>
              <a:schemeClr val="accent1"/>
            </a:solidFill>
            <a:ln w="38100">
              <a:solidFill>
                <a:schemeClr val="bg1"/>
              </a:solidFill>
              <a:round/>
              <a:headEnd/>
              <a:tailEnd/>
            </a:ln>
          </p:spPr>
          <p:txBody>
            <a:bodyPr wrap="none" anchor="ct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endParaRPr lang="en-US" altLang="en-US" sz="2400">
                <a:latin typeface="Times New Roman" panose="02020603050405020304" pitchFamily="18" charset="0"/>
              </a:endParaRPr>
            </a:p>
          </p:txBody>
        </p:sp>
        <p:sp>
          <p:nvSpPr>
            <p:cNvPr id="58416" name="Oval 11"/>
            <p:cNvSpPr>
              <a:spLocks noChangeArrowheads="1"/>
            </p:cNvSpPr>
            <p:nvPr/>
          </p:nvSpPr>
          <p:spPr bwMode="auto">
            <a:xfrm>
              <a:off x="1104" y="384"/>
              <a:ext cx="96" cy="96"/>
            </a:xfrm>
            <a:prstGeom prst="ellipse">
              <a:avLst/>
            </a:prstGeom>
            <a:solidFill>
              <a:schemeClr val="accent1"/>
            </a:solidFill>
            <a:ln w="38100">
              <a:solidFill>
                <a:schemeClr val="bg1"/>
              </a:solidFill>
              <a:round/>
              <a:headEnd/>
              <a:tailEnd/>
            </a:ln>
          </p:spPr>
          <p:txBody>
            <a:bodyPr wrap="none" anchor="ct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endParaRPr lang="en-US" altLang="en-US" sz="2400">
                <a:latin typeface="Times New Roman" panose="02020603050405020304" pitchFamily="18" charset="0"/>
              </a:endParaRPr>
            </a:p>
          </p:txBody>
        </p:sp>
        <p:sp>
          <p:nvSpPr>
            <p:cNvPr id="58417" name="AutoShape 12"/>
            <p:cNvSpPr>
              <a:spLocks noChangeArrowheads="1"/>
            </p:cNvSpPr>
            <p:nvPr/>
          </p:nvSpPr>
          <p:spPr bwMode="auto">
            <a:xfrm>
              <a:off x="528" y="1008"/>
              <a:ext cx="96" cy="96"/>
            </a:xfrm>
            <a:prstGeom prst="triangle">
              <a:avLst>
                <a:gd name="adj" fmla="val 50000"/>
              </a:avLst>
            </a:prstGeom>
            <a:solidFill>
              <a:schemeClr val="accent1"/>
            </a:solidFill>
            <a:ln w="38100">
              <a:solidFill>
                <a:schemeClr val="bg1"/>
              </a:solidFill>
              <a:miter lim="800000"/>
              <a:headEnd/>
              <a:tailEnd/>
            </a:ln>
          </p:spPr>
          <p:txBody>
            <a:bodyPr wrap="none" anchor="ct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endParaRPr lang="en-US" altLang="en-US" sz="2400">
                <a:latin typeface="Times New Roman" panose="02020603050405020304" pitchFamily="18" charset="0"/>
              </a:endParaRPr>
            </a:p>
          </p:txBody>
        </p:sp>
        <p:sp>
          <p:nvSpPr>
            <p:cNvPr id="58418" name="AutoShape 13"/>
            <p:cNvSpPr>
              <a:spLocks noChangeArrowheads="1"/>
            </p:cNvSpPr>
            <p:nvPr/>
          </p:nvSpPr>
          <p:spPr bwMode="auto">
            <a:xfrm>
              <a:off x="1104" y="1008"/>
              <a:ext cx="96" cy="96"/>
            </a:xfrm>
            <a:prstGeom prst="triangle">
              <a:avLst>
                <a:gd name="adj" fmla="val 50000"/>
              </a:avLst>
            </a:prstGeom>
            <a:solidFill>
              <a:schemeClr val="accent1"/>
            </a:solidFill>
            <a:ln w="38100">
              <a:solidFill>
                <a:schemeClr val="bg1"/>
              </a:solidFill>
              <a:miter lim="800000"/>
              <a:headEnd/>
              <a:tailEnd/>
            </a:ln>
          </p:spPr>
          <p:txBody>
            <a:bodyPr wrap="none" anchor="ct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endParaRPr lang="en-US" altLang="en-US" sz="2400">
                <a:latin typeface="Times New Roman" panose="02020603050405020304" pitchFamily="18" charset="0"/>
              </a:endParaRPr>
            </a:p>
          </p:txBody>
        </p:sp>
        <p:sp>
          <p:nvSpPr>
            <p:cNvPr id="58419" name="AutoShape 14"/>
            <p:cNvSpPr>
              <a:spLocks noChangeArrowheads="1"/>
            </p:cNvSpPr>
            <p:nvPr/>
          </p:nvSpPr>
          <p:spPr bwMode="auto">
            <a:xfrm>
              <a:off x="1680" y="1008"/>
              <a:ext cx="96" cy="96"/>
            </a:xfrm>
            <a:prstGeom prst="triangle">
              <a:avLst>
                <a:gd name="adj" fmla="val 50000"/>
              </a:avLst>
            </a:prstGeom>
            <a:solidFill>
              <a:schemeClr val="accent1"/>
            </a:solidFill>
            <a:ln w="38100">
              <a:solidFill>
                <a:schemeClr val="bg1"/>
              </a:solidFill>
              <a:miter lim="800000"/>
              <a:headEnd/>
              <a:tailEnd/>
            </a:ln>
          </p:spPr>
          <p:txBody>
            <a:bodyPr wrap="none" anchor="ct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endParaRPr lang="en-US" altLang="en-US" sz="2400">
                <a:latin typeface="Times New Roman" panose="02020603050405020304" pitchFamily="18" charset="0"/>
              </a:endParaRPr>
            </a:p>
          </p:txBody>
        </p:sp>
        <p:sp>
          <p:nvSpPr>
            <p:cNvPr id="58420" name="AutoShape 15"/>
            <p:cNvSpPr>
              <a:spLocks noChangeArrowheads="1"/>
            </p:cNvSpPr>
            <p:nvPr/>
          </p:nvSpPr>
          <p:spPr bwMode="auto">
            <a:xfrm rot="-5400000">
              <a:off x="1776" y="384"/>
              <a:ext cx="96" cy="96"/>
            </a:xfrm>
            <a:prstGeom prst="triangle">
              <a:avLst>
                <a:gd name="adj" fmla="val 50000"/>
              </a:avLst>
            </a:prstGeom>
            <a:solidFill>
              <a:schemeClr val="accent1"/>
            </a:solidFill>
            <a:ln w="38100">
              <a:solidFill>
                <a:schemeClr val="bg1"/>
              </a:solidFill>
              <a:miter lim="800000"/>
              <a:headEnd/>
              <a:tailEnd/>
            </a:ln>
          </p:spPr>
          <p:txBody>
            <a:bodyPr wrap="none" anchor="ct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endParaRPr lang="en-US" altLang="en-US" sz="2400">
                <a:latin typeface="Times New Roman" panose="02020603050405020304" pitchFamily="18" charset="0"/>
              </a:endParaRPr>
            </a:p>
          </p:txBody>
        </p:sp>
        <p:sp>
          <p:nvSpPr>
            <p:cNvPr id="58421" name="Line 17"/>
            <p:cNvSpPr>
              <a:spLocks noChangeShapeType="1"/>
            </p:cNvSpPr>
            <p:nvPr/>
          </p:nvSpPr>
          <p:spPr bwMode="auto">
            <a:xfrm>
              <a:off x="432" y="1104"/>
              <a:ext cx="1488" cy="0"/>
            </a:xfrm>
            <a:prstGeom prst="line">
              <a:avLst/>
            </a:prstGeom>
            <a:noFill/>
            <a:ln w="3810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8422" name="Line 18"/>
            <p:cNvSpPr>
              <a:spLocks noChangeShapeType="1"/>
            </p:cNvSpPr>
            <p:nvPr/>
          </p:nvSpPr>
          <p:spPr bwMode="auto">
            <a:xfrm>
              <a:off x="1872" y="288"/>
              <a:ext cx="0" cy="240"/>
            </a:xfrm>
            <a:prstGeom prst="line">
              <a:avLst/>
            </a:prstGeom>
            <a:noFill/>
            <a:ln w="3810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8423" name="Line 109"/>
            <p:cNvSpPr>
              <a:spLocks noChangeShapeType="1"/>
            </p:cNvSpPr>
            <p:nvPr/>
          </p:nvSpPr>
          <p:spPr bwMode="auto">
            <a:xfrm>
              <a:off x="576" y="720"/>
              <a:ext cx="1152" cy="0"/>
            </a:xfrm>
            <a:prstGeom prst="line">
              <a:avLst/>
            </a:prstGeom>
            <a:noFill/>
            <a:ln w="3810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8424" name="Oval 110"/>
            <p:cNvSpPr>
              <a:spLocks noChangeArrowheads="1"/>
            </p:cNvSpPr>
            <p:nvPr/>
          </p:nvSpPr>
          <p:spPr bwMode="auto">
            <a:xfrm>
              <a:off x="528" y="672"/>
              <a:ext cx="96" cy="96"/>
            </a:xfrm>
            <a:prstGeom prst="ellipse">
              <a:avLst/>
            </a:prstGeom>
            <a:solidFill>
              <a:schemeClr val="accent1"/>
            </a:solidFill>
            <a:ln w="38100">
              <a:solidFill>
                <a:schemeClr val="bg1"/>
              </a:solidFill>
              <a:round/>
              <a:headEnd/>
              <a:tailEnd/>
            </a:ln>
          </p:spPr>
          <p:txBody>
            <a:bodyPr wrap="none" anchor="ct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endParaRPr lang="en-US" altLang="en-US" sz="2400">
                <a:latin typeface="Times New Roman" panose="02020603050405020304" pitchFamily="18" charset="0"/>
              </a:endParaRPr>
            </a:p>
          </p:txBody>
        </p:sp>
        <p:sp>
          <p:nvSpPr>
            <p:cNvPr id="58425" name="Oval 111"/>
            <p:cNvSpPr>
              <a:spLocks noChangeArrowheads="1"/>
            </p:cNvSpPr>
            <p:nvPr/>
          </p:nvSpPr>
          <p:spPr bwMode="auto">
            <a:xfrm>
              <a:off x="1680" y="672"/>
              <a:ext cx="96" cy="96"/>
            </a:xfrm>
            <a:prstGeom prst="ellipse">
              <a:avLst/>
            </a:prstGeom>
            <a:solidFill>
              <a:schemeClr val="accent1"/>
            </a:solidFill>
            <a:ln w="38100">
              <a:solidFill>
                <a:schemeClr val="bg1"/>
              </a:solidFill>
              <a:round/>
              <a:headEnd/>
              <a:tailEnd/>
            </a:ln>
          </p:spPr>
          <p:txBody>
            <a:bodyPr wrap="none" anchor="ct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endParaRPr lang="en-US" altLang="en-US" sz="2400">
                <a:latin typeface="Times New Roman" panose="02020603050405020304" pitchFamily="18" charset="0"/>
              </a:endParaRPr>
            </a:p>
          </p:txBody>
        </p:sp>
        <p:sp>
          <p:nvSpPr>
            <p:cNvPr id="58426" name="Oval 112"/>
            <p:cNvSpPr>
              <a:spLocks noChangeArrowheads="1"/>
            </p:cNvSpPr>
            <p:nvPr/>
          </p:nvSpPr>
          <p:spPr bwMode="auto">
            <a:xfrm>
              <a:off x="1104" y="672"/>
              <a:ext cx="96" cy="96"/>
            </a:xfrm>
            <a:prstGeom prst="ellipse">
              <a:avLst/>
            </a:prstGeom>
            <a:solidFill>
              <a:schemeClr val="accent1"/>
            </a:solidFill>
            <a:ln w="38100">
              <a:solidFill>
                <a:schemeClr val="bg1"/>
              </a:solidFill>
              <a:round/>
              <a:headEnd/>
              <a:tailEnd/>
            </a:ln>
          </p:spPr>
          <p:txBody>
            <a:bodyPr wrap="none" anchor="ct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endParaRPr lang="en-US" altLang="en-US" sz="2400">
                <a:latin typeface="Times New Roman" panose="02020603050405020304" pitchFamily="18" charset="0"/>
              </a:endParaRPr>
            </a:p>
          </p:txBody>
        </p:sp>
        <p:sp>
          <p:nvSpPr>
            <p:cNvPr id="58427" name="AutoShape 113"/>
            <p:cNvSpPr>
              <a:spLocks noChangeArrowheads="1"/>
            </p:cNvSpPr>
            <p:nvPr/>
          </p:nvSpPr>
          <p:spPr bwMode="auto">
            <a:xfrm rot="-5400000">
              <a:off x="1776" y="672"/>
              <a:ext cx="96" cy="96"/>
            </a:xfrm>
            <a:prstGeom prst="triangle">
              <a:avLst>
                <a:gd name="adj" fmla="val 50000"/>
              </a:avLst>
            </a:prstGeom>
            <a:solidFill>
              <a:schemeClr val="accent1"/>
            </a:solidFill>
            <a:ln w="38100">
              <a:solidFill>
                <a:schemeClr val="bg1"/>
              </a:solidFill>
              <a:miter lim="800000"/>
              <a:headEnd/>
              <a:tailEnd/>
            </a:ln>
          </p:spPr>
          <p:txBody>
            <a:bodyPr wrap="none" anchor="ct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endParaRPr lang="en-US" altLang="en-US" sz="2400">
                <a:latin typeface="Times New Roman" panose="02020603050405020304" pitchFamily="18" charset="0"/>
              </a:endParaRPr>
            </a:p>
          </p:txBody>
        </p:sp>
        <p:sp>
          <p:nvSpPr>
            <p:cNvPr id="58428" name="Line 114"/>
            <p:cNvSpPr>
              <a:spLocks noChangeShapeType="1"/>
            </p:cNvSpPr>
            <p:nvPr/>
          </p:nvSpPr>
          <p:spPr bwMode="auto">
            <a:xfrm>
              <a:off x="1872" y="576"/>
              <a:ext cx="0" cy="240"/>
            </a:xfrm>
            <a:prstGeom prst="line">
              <a:avLst/>
            </a:prstGeom>
            <a:noFill/>
            <a:ln w="3810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grpSp>
      <p:sp>
        <p:nvSpPr>
          <p:cNvPr id="58405" name="TextBox 28"/>
          <p:cNvSpPr txBox="1">
            <a:spLocks noChangeArrowheads="1"/>
          </p:cNvSpPr>
          <p:nvPr/>
        </p:nvSpPr>
        <p:spPr bwMode="auto">
          <a:xfrm>
            <a:off x="2693988" y="1147763"/>
            <a:ext cx="2571750" cy="614362"/>
          </a:xfrm>
          <a:prstGeom prst="rect">
            <a:avLst/>
          </a:prstGeom>
          <a:solidFill>
            <a:srgbClr val="F2F2F2">
              <a:alpha val="61960"/>
            </a:srgbClr>
          </a:solidFill>
          <a:ln w="38100">
            <a:solidFill>
              <a:schemeClr val="bg1"/>
            </a:solidFill>
            <a:bevel/>
            <a:headEnd/>
            <a:tailEnd/>
          </a:ln>
        </p:spPr>
        <p:txBody>
          <a:bodyPr anchor="ctr" anchorCtr="1"/>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r>
              <a:rPr lang="en-US" altLang="en-US" sz="2400">
                <a:solidFill>
                  <a:schemeClr val="bg1"/>
                </a:solidFill>
                <a:latin typeface="Times New Roman" panose="02020603050405020304" pitchFamily="18" charset="0"/>
              </a:rPr>
              <a:t>Idealized</a:t>
            </a:r>
          </a:p>
        </p:txBody>
      </p:sp>
      <p:sp>
        <p:nvSpPr>
          <p:cNvPr id="58406" name="TextBox 28"/>
          <p:cNvSpPr txBox="1">
            <a:spLocks noChangeArrowheads="1"/>
          </p:cNvSpPr>
          <p:nvPr/>
        </p:nvSpPr>
        <p:spPr bwMode="auto">
          <a:xfrm>
            <a:off x="7164388" y="1138239"/>
            <a:ext cx="2571750" cy="612775"/>
          </a:xfrm>
          <a:prstGeom prst="rect">
            <a:avLst/>
          </a:prstGeom>
          <a:solidFill>
            <a:srgbClr val="F2F2F2">
              <a:alpha val="61960"/>
            </a:srgbClr>
          </a:solidFill>
          <a:ln w="38100">
            <a:solidFill>
              <a:schemeClr val="bg1"/>
            </a:solidFill>
            <a:bevel/>
            <a:headEnd/>
            <a:tailEnd/>
          </a:ln>
        </p:spPr>
        <p:txBody>
          <a:bodyPr anchor="ctr" anchorCtr="1"/>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r>
              <a:rPr lang="en-US" altLang="en-US" sz="2400">
                <a:solidFill>
                  <a:schemeClr val="bg1"/>
                </a:solidFill>
                <a:latin typeface="Times New Roman" panose="02020603050405020304" pitchFamily="18" charset="0"/>
              </a:rPr>
              <a:t>Equivalent</a:t>
            </a:r>
          </a:p>
        </p:txBody>
      </p:sp>
      <p:sp>
        <p:nvSpPr>
          <p:cNvPr id="71" name="Slide Number Placeholder 70"/>
          <p:cNvSpPr>
            <a:spLocks noGrp="1"/>
          </p:cNvSpPr>
          <p:nvPr>
            <p:ph type="sldNum" sz="quarter" idx="11"/>
          </p:nvPr>
        </p:nvSpPr>
        <p:spPr/>
        <p:txBody>
          <a:bodyP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eaLnBrk="1" hangingPunct="1"/>
            <a:fld id="{63F55032-CA71-4D27-8FFF-177A740C9DC2}" type="slidenum">
              <a:rPr lang="en-US" altLang="en-US" sz="1200">
                <a:solidFill>
                  <a:srgbClr val="BCBCBC"/>
                </a:solidFill>
                <a:latin typeface="Times New Roman" panose="02020603050405020304" pitchFamily="18" charset="0"/>
              </a:rPr>
              <a:pPr eaLnBrk="1" hangingPunct="1"/>
              <a:t>54</a:t>
            </a:fld>
            <a:endParaRPr lang="en-US" altLang="en-US" sz="1200">
              <a:solidFill>
                <a:srgbClr val="BCBCBC"/>
              </a:solidFill>
              <a:latin typeface="Times New Roman" panose="02020603050405020304" pitchFamily="18" charset="0"/>
            </a:endParaRPr>
          </a:p>
        </p:txBody>
      </p:sp>
      <p:sp>
        <p:nvSpPr>
          <p:cNvPr id="72" name="Footer Placeholder 71"/>
          <p:cNvSpPr>
            <a:spLocks noGrp="1"/>
          </p:cNvSpPr>
          <p:nvPr>
            <p:ph type="ftr" sz="quarter" idx="10"/>
          </p:nvPr>
        </p:nvSpPr>
        <p:spPr/>
        <p:txBody>
          <a:bodyPr/>
          <a:lstStyle/>
          <a:p>
            <a:pPr>
              <a:defRPr/>
            </a:pPr>
            <a:r>
              <a:rPr lang="en-US"/>
              <a:t>Compression Theory</a:t>
            </a:r>
            <a:endParaRPr lang="en-US" dirty="0"/>
          </a:p>
        </p:txBody>
      </p:sp>
      <p:sp>
        <p:nvSpPr>
          <p:cNvPr id="58409" name="TextBox 28"/>
          <p:cNvSpPr txBox="1">
            <a:spLocks noChangeArrowheads="1"/>
          </p:cNvSpPr>
          <p:nvPr/>
        </p:nvSpPr>
        <p:spPr bwMode="auto">
          <a:xfrm>
            <a:off x="3770314" y="214314"/>
            <a:ext cx="4383087" cy="915987"/>
          </a:xfrm>
          <a:prstGeom prst="rect">
            <a:avLst/>
          </a:prstGeom>
          <a:solidFill>
            <a:srgbClr val="F2F2F2">
              <a:alpha val="61960"/>
            </a:srgbClr>
          </a:solidFill>
          <a:ln w="38100">
            <a:solidFill>
              <a:schemeClr val="bg1"/>
            </a:solidFill>
            <a:bevel/>
            <a:headEnd/>
            <a:tailEnd/>
          </a:ln>
        </p:spPr>
        <p:txBody>
          <a:bodyPr anchor="ctr" anchorCtr="1"/>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spcBef>
                <a:spcPct val="50000"/>
              </a:spcBef>
            </a:pPr>
            <a:r>
              <a:rPr lang="en-US" altLang="en-US" sz="3600" b="1">
                <a:solidFill>
                  <a:schemeClr val="bg1"/>
                </a:solidFill>
                <a:latin typeface="Times New Roman" panose="02020603050405020304" pitchFamily="18" charset="0"/>
              </a:rPr>
              <a:t>Sidesway Prevented</a:t>
            </a:r>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 name="TextBox 80"/>
          <p:cNvSpPr txBox="1"/>
          <p:nvPr/>
        </p:nvSpPr>
        <p:spPr>
          <a:xfrm>
            <a:off x="6280151" y="1141414"/>
            <a:ext cx="4291013" cy="5310187"/>
          </a:xfrm>
          <a:prstGeom prst="rect">
            <a:avLst/>
          </a:prstGeom>
          <a:solidFill>
            <a:schemeClr val="tx1">
              <a:lumMod val="95000"/>
              <a:alpha val="62000"/>
            </a:schemeClr>
          </a:solidFill>
          <a:ln w="38100" cap="flat">
            <a:solidFill>
              <a:schemeClr val="bg1"/>
            </a:solidFill>
            <a:bevel/>
          </a:ln>
        </p:spPr>
        <p:txBody>
          <a:bodyPr anchor="ctr" anchorCtr="1"/>
          <a:lstStyle/>
          <a:p>
            <a:pPr algn="l">
              <a:defRPr/>
            </a:pPr>
            <a:endParaRPr lang="en-US" sz="2400">
              <a:solidFill>
                <a:schemeClr val="bg1"/>
              </a:solidFill>
              <a:latin typeface="Times New Roman" pitchFamily="18" charset="0"/>
            </a:endParaRPr>
          </a:p>
        </p:txBody>
      </p:sp>
      <p:sp>
        <p:nvSpPr>
          <p:cNvPr id="59395" name="Line 54"/>
          <p:cNvSpPr>
            <a:spLocks noChangeShapeType="1"/>
          </p:cNvSpPr>
          <p:nvPr/>
        </p:nvSpPr>
        <p:spPr bwMode="auto">
          <a:xfrm>
            <a:off x="6840538" y="5295900"/>
            <a:ext cx="3446462" cy="7938"/>
          </a:xfrm>
          <a:prstGeom prst="line">
            <a:avLst/>
          </a:prstGeom>
          <a:noFill/>
          <a:ln w="3810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06" name="TextBox 105"/>
          <p:cNvSpPr txBox="1"/>
          <p:nvPr/>
        </p:nvSpPr>
        <p:spPr>
          <a:xfrm>
            <a:off x="1652589" y="1141414"/>
            <a:ext cx="4586287" cy="3673475"/>
          </a:xfrm>
          <a:prstGeom prst="rect">
            <a:avLst/>
          </a:prstGeom>
          <a:solidFill>
            <a:schemeClr val="tx1">
              <a:lumMod val="95000"/>
              <a:alpha val="62000"/>
            </a:schemeClr>
          </a:solidFill>
          <a:ln w="38100" cap="flat">
            <a:solidFill>
              <a:schemeClr val="bg1"/>
            </a:solidFill>
            <a:bevel/>
          </a:ln>
        </p:spPr>
        <p:txBody>
          <a:bodyPr anchor="ctr" anchorCtr="1"/>
          <a:lstStyle/>
          <a:p>
            <a:pPr algn="l">
              <a:defRPr/>
            </a:pPr>
            <a:endParaRPr lang="en-US" sz="2400">
              <a:solidFill>
                <a:schemeClr val="bg1"/>
              </a:solidFill>
              <a:latin typeface="Times New Roman" pitchFamily="18" charset="0"/>
            </a:endParaRPr>
          </a:p>
        </p:txBody>
      </p:sp>
      <p:sp>
        <p:nvSpPr>
          <p:cNvPr id="59397" name="Line 35"/>
          <p:cNvSpPr>
            <a:spLocks noChangeShapeType="1"/>
          </p:cNvSpPr>
          <p:nvPr/>
        </p:nvSpPr>
        <p:spPr bwMode="auto">
          <a:xfrm>
            <a:off x="6800851" y="2014539"/>
            <a:ext cx="3362325" cy="3175"/>
          </a:xfrm>
          <a:prstGeom prst="line">
            <a:avLst/>
          </a:prstGeom>
          <a:noFill/>
          <a:ln w="3810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9398" name="Line 39"/>
          <p:cNvSpPr>
            <a:spLocks noChangeShapeType="1"/>
          </p:cNvSpPr>
          <p:nvPr/>
        </p:nvSpPr>
        <p:spPr bwMode="auto">
          <a:xfrm>
            <a:off x="6780214" y="1998663"/>
            <a:ext cx="1673225" cy="836612"/>
          </a:xfrm>
          <a:prstGeom prst="line">
            <a:avLst/>
          </a:prstGeom>
          <a:noFill/>
          <a:ln w="3810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9399" name="Line 40"/>
          <p:cNvSpPr>
            <a:spLocks noChangeShapeType="1"/>
          </p:cNvSpPr>
          <p:nvPr/>
        </p:nvSpPr>
        <p:spPr bwMode="auto">
          <a:xfrm>
            <a:off x="6780214" y="2835276"/>
            <a:ext cx="1673225" cy="836613"/>
          </a:xfrm>
          <a:prstGeom prst="line">
            <a:avLst/>
          </a:prstGeom>
          <a:noFill/>
          <a:ln w="3810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9400" name="Line 21"/>
          <p:cNvSpPr>
            <a:spLocks noChangeShapeType="1"/>
          </p:cNvSpPr>
          <p:nvPr/>
        </p:nvSpPr>
        <p:spPr bwMode="auto">
          <a:xfrm flipV="1">
            <a:off x="6780213" y="1998664"/>
            <a:ext cx="0" cy="1673225"/>
          </a:xfrm>
          <a:prstGeom prst="line">
            <a:avLst/>
          </a:prstGeom>
          <a:noFill/>
          <a:ln w="3810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9401" name="Line 22"/>
          <p:cNvSpPr>
            <a:spLocks noChangeShapeType="1"/>
          </p:cNvSpPr>
          <p:nvPr/>
        </p:nvSpPr>
        <p:spPr bwMode="auto">
          <a:xfrm flipV="1">
            <a:off x="8453438" y="1998664"/>
            <a:ext cx="0" cy="1673225"/>
          </a:xfrm>
          <a:prstGeom prst="line">
            <a:avLst/>
          </a:prstGeom>
          <a:noFill/>
          <a:ln w="3810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9402" name="Line 23"/>
          <p:cNvSpPr>
            <a:spLocks noChangeShapeType="1"/>
          </p:cNvSpPr>
          <p:nvPr/>
        </p:nvSpPr>
        <p:spPr bwMode="auto">
          <a:xfrm flipV="1">
            <a:off x="10125075" y="1998664"/>
            <a:ext cx="0" cy="1673225"/>
          </a:xfrm>
          <a:prstGeom prst="line">
            <a:avLst/>
          </a:prstGeom>
          <a:noFill/>
          <a:ln w="3810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9403" name="Oval 25"/>
          <p:cNvSpPr>
            <a:spLocks noChangeArrowheads="1"/>
          </p:cNvSpPr>
          <p:nvPr/>
        </p:nvSpPr>
        <p:spPr bwMode="auto">
          <a:xfrm>
            <a:off x="6642101" y="1858963"/>
            <a:ext cx="277813" cy="279400"/>
          </a:xfrm>
          <a:prstGeom prst="ellipse">
            <a:avLst/>
          </a:prstGeom>
          <a:solidFill>
            <a:schemeClr val="accent1"/>
          </a:solidFill>
          <a:ln w="38100">
            <a:solidFill>
              <a:schemeClr val="bg1"/>
            </a:solidFill>
            <a:round/>
            <a:headEnd/>
            <a:tailEnd/>
          </a:ln>
        </p:spPr>
        <p:txBody>
          <a:bodyPr wrap="none" anchor="ct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endParaRPr lang="en-US" altLang="en-US" sz="2400">
              <a:latin typeface="Times New Roman" panose="02020603050405020304" pitchFamily="18" charset="0"/>
            </a:endParaRPr>
          </a:p>
        </p:txBody>
      </p:sp>
      <p:sp>
        <p:nvSpPr>
          <p:cNvPr id="59404" name="Oval 26"/>
          <p:cNvSpPr>
            <a:spLocks noChangeArrowheads="1"/>
          </p:cNvSpPr>
          <p:nvPr/>
        </p:nvSpPr>
        <p:spPr bwMode="auto">
          <a:xfrm>
            <a:off x="9985375" y="1858963"/>
            <a:ext cx="279400" cy="279400"/>
          </a:xfrm>
          <a:prstGeom prst="ellipse">
            <a:avLst/>
          </a:prstGeom>
          <a:solidFill>
            <a:schemeClr val="accent1"/>
          </a:solidFill>
          <a:ln w="38100">
            <a:solidFill>
              <a:schemeClr val="bg1"/>
            </a:solidFill>
            <a:round/>
            <a:headEnd/>
            <a:tailEnd/>
          </a:ln>
        </p:spPr>
        <p:txBody>
          <a:bodyPr wrap="none" anchor="ct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endParaRPr lang="en-US" altLang="en-US" sz="2400">
              <a:latin typeface="Times New Roman" panose="02020603050405020304" pitchFamily="18" charset="0"/>
            </a:endParaRPr>
          </a:p>
        </p:txBody>
      </p:sp>
      <p:sp>
        <p:nvSpPr>
          <p:cNvPr id="59405" name="Oval 27"/>
          <p:cNvSpPr>
            <a:spLocks noChangeArrowheads="1"/>
          </p:cNvSpPr>
          <p:nvPr/>
        </p:nvSpPr>
        <p:spPr bwMode="auto">
          <a:xfrm>
            <a:off x="8313738" y="1858963"/>
            <a:ext cx="279400" cy="279400"/>
          </a:xfrm>
          <a:prstGeom prst="ellipse">
            <a:avLst/>
          </a:prstGeom>
          <a:solidFill>
            <a:schemeClr val="accent1"/>
          </a:solidFill>
          <a:ln w="38100">
            <a:solidFill>
              <a:schemeClr val="bg1"/>
            </a:solidFill>
            <a:round/>
            <a:headEnd/>
            <a:tailEnd/>
          </a:ln>
        </p:spPr>
        <p:txBody>
          <a:bodyPr wrap="none" anchor="ct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endParaRPr lang="en-US" altLang="en-US" sz="2400">
              <a:latin typeface="Times New Roman" panose="02020603050405020304" pitchFamily="18" charset="0"/>
            </a:endParaRPr>
          </a:p>
        </p:txBody>
      </p:sp>
      <p:sp>
        <p:nvSpPr>
          <p:cNvPr id="59406" name="AutoShape 28"/>
          <p:cNvSpPr>
            <a:spLocks noChangeArrowheads="1"/>
          </p:cNvSpPr>
          <p:nvPr/>
        </p:nvSpPr>
        <p:spPr bwMode="auto">
          <a:xfrm>
            <a:off x="6642101" y="3671888"/>
            <a:ext cx="277813" cy="277812"/>
          </a:xfrm>
          <a:prstGeom prst="triangle">
            <a:avLst>
              <a:gd name="adj" fmla="val 50000"/>
            </a:avLst>
          </a:prstGeom>
          <a:solidFill>
            <a:schemeClr val="accent1"/>
          </a:solidFill>
          <a:ln w="38100">
            <a:solidFill>
              <a:schemeClr val="bg1"/>
            </a:solidFill>
            <a:miter lim="800000"/>
            <a:headEnd/>
            <a:tailEnd/>
          </a:ln>
        </p:spPr>
        <p:txBody>
          <a:bodyPr wrap="none" anchor="ct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endParaRPr lang="en-US" altLang="en-US" sz="2400">
              <a:latin typeface="Times New Roman" panose="02020603050405020304" pitchFamily="18" charset="0"/>
            </a:endParaRPr>
          </a:p>
        </p:txBody>
      </p:sp>
      <p:sp>
        <p:nvSpPr>
          <p:cNvPr id="59407" name="AutoShape 29"/>
          <p:cNvSpPr>
            <a:spLocks noChangeArrowheads="1"/>
          </p:cNvSpPr>
          <p:nvPr/>
        </p:nvSpPr>
        <p:spPr bwMode="auto">
          <a:xfrm>
            <a:off x="8313738" y="3671888"/>
            <a:ext cx="279400" cy="277812"/>
          </a:xfrm>
          <a:prstGeom prst="triangle">
            <a:avLst>
              <a:gd name="adj" fmla="val 50000"/>
            </a:avLst>
          </a:prstGeom>
          <a:solidFill>
            <a:schemeClr val="accent1"/>
          </a:solidFill>
          <a:ln w="38100">
            <a:solidFill>
              <a:schemeClr val="bg1"/>
            </a:solidFill>
            <a:miter lim="800000"/>
            <a:headEnd/>
            <a:tailEnd/>
          </a:ln>
        </p:spPr>
        <p:txBody>
          <a:bodyPr wrap="none" anchor="ct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endParaRPr lang="en-US" altLang="en-US" sz="2400">
              <a:latin typeface="Times New Roman" panose="02020603050405020304" pitchFamily="18" charset="0"/>
            </a:endParaRPr>
          </a:p>
        </p:txBody>
      </p:sp>
      <p:sp>
        <p:nvSpPr>
          <p:cNvPr id="59408" name="AutoShape 30"/>
          <p:cNvSpPr>
            <a:spLocks noChangeArrowheads="1"/>
          </p:cNvSpPr>
          <p:nvPr/>
        </p:nvSpPr>
        <p:spPr bwMode="auto">
          <a:xfrm>
            <a:off x="9985375" y="3671888"/>
            <a:ext cx="279400" cy="277812"/>
          </a:xfrm>
          <a:prstGeom prst="triangle">
            <a:avLst>
              <a:gd name="adj" fmla="val 50000"/>
            </a:avLst>
          </a:prstGeom>
          <a:solidFill>
            <a:schemeClr val="accent1"/>
          </a:solidFill>
          <a:ln w="38100">
            <a:solidFill>
              <a:schemeClr val="bg1"/>
            </a:solidFill>
            <a:miter lim="800000"/>
            <a:headEnd/>
            <a:tailEnd/>
          </a:ln>
        </p:spPr>
        <p:txBody>
          <a:bodyPr wrap="none" anchor="ct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endParaRPr lang="en-US" altLang="en-US" sz="2400">
              <a:latin typeface="Times New Roman" panose="02020603050405020304" pitchFamily="18" charset="0"/>
            </a:endParaRPr>
          </a:p>
        </p:txBody>
      </p:sp>
      <p:sp>
        <p:nvSpPr>
          <p:cNvPr id="59409" name="Line 33"/>
          <p:cNvSpPr>
            <a:spLocks noChangeShapeType="1"/>
          </p:cNvSpPr>
          <p:nvPr/>
        </p:nvSpPr>
        <p:spPr bwMode="auto">
          <a:xfrm>
            <a:off x="6362701" y="3949701"/>
            <a:ext cx="4016375" cy="9525"/>
          </a:xfrm>
          <a:prstGeom prst="line">
            <a:avLst/>
          </a:prstGeom>
          <a:noFill/>
          <a:ln w="3810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9410" name="Line 35"/>
          <p:cNvSpPr>
            <a:spLocks noChangeShapeType="1"/>
          </p:cNvSpPr>
          <p:nvPr/>
        </p:nvSpPr>
        <p:spPr bwMode="auto">
          <a:xfrm>
            <a:off x="6780213" y="2835276"/>
            <a:ext cx="3363912" cy="3175"/>
          </a:xfrm>
          <a:prstGeom prst="line">
            <a:avLst/>
          </a:prstGeom>
          <a:noFill/>
          <a:ln w="3810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9411" name="Oval 36"/>
          <p:cNvSpPr>
            <a:spLocks noChangeArrowheads="1"/>
          </p:cNvSpPr>
          <p:nvPr/>
        </p:nvSpPr>
        <p:spPr bwMode="auto">
          <a:xfrm>
            <a:off x="6642101" y="2695575"/>
            <a:ext cx="277813" cy="279400"/>
          </a:xfrm>
          <a:prstGeom prst="ellipse">
            <a:avLst/>
          </a:prstGeom>
          <a:solidFill>
            <a:schemeClr val="accent1"/>
          </a:solidFill>
          <a:ln w="38100">
            <a:solidFill>
              <a:schemeClr val="bg1"/>
            </a:solidFill>
            <a:round/>
            <a:headEnd/>
            <a:tailEnd/>
          </a:ln>
        </p:spPr>
        <p:txBody>
          <a:bodyPr wrap="none" anchor="ct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endParaRPr lang="en-US" altLang="en-US" sz="2400">
              <a:latin typeface="Times New Roman" panose="02020603050405020304" pitchFamily="18" charset="0"/>
            </a:endParaRPr>
          </a:p>
        </p:txBody>
      </p:sp>
      <p:sp>
        <p:nvSpPr>
          <p:cNvPr id="59412" name="Oval 37"/>
          <p:cNvSpPr>
            <a:spLocks noChangeArrowheads="1"/>
          </p:cNvSpPr>
          <p:nvPr/>
        </p:nvSpPr>
        <p:spPr bwMode="auto">
          <a:xfrm>
            <a:off x="9985375" y="2695575"/>
            <a:ext cx="279400" cy="279400"/>
          </a:xfrm>
          <a:prstGeom prst="ellipse">
            <a:avLst/>
          </a:prstGeom>
          <a:solidFill>
            <a:schemeClr val="accent1"/>
          </a:solidFill>
          <a:ln w="38100">
            <a:solidFill>
              <a:schemeClr val="bg1"/>
            </a:solidFill>
            <a:round/>
            <a:headEnd/>
            <a:tailEnd/>
          </a:ln>
        </p:spPr>
        <p:txBody>
          <a:bodyPr wrap="none" anchor="ct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endParaRPr lang="en-US" altLang="en-US" sz="2400">
              <a:latin typeface="Times New Roman" panose="02020603050405020304" pitchFamily="18" charset="0"/>
            </a:endParaRPr>
          </a:p>
        </p:txBody>
      </p:sp>
      <p:sp>
        <p:nvSpPr>
          <p:cNvPr id="59413" name="Oval 38"/>
          <p:cNvSpPr>
            <a:spLocks noChangeArrowheads="1"/>
          </p:cNvSpPr>
          <p:nvPr/>
        </p:nvSpPr>
        <p:spPr bwMode="auto">
          <a:xfrm>
            <a:off x="8313738" y="2695575"/>
            <a:ext cx="279400" cy="279400"/>
          </a:xfrm>
          <a:prstGeom prst="ellipse">
            <a:avLst/>
          </a:prstGeom>
          <a:solidFill>
            <a:schemeClr val="accent1"/>
          </a:solidFill>
          <a:ln w="38100">
            <a:solidFill>
              <a:schemeClr val="bg1"/>
            </a:solidFill>
            <a:round/>
            <a:headEnd/>
            <a:tailEnd/>
          </a:ln>
        </p:spPr>
        <p:txBody>
          <a:bodyPr wrap="none" anchor="ct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endParaRPr lang="en-US" altLang="en-US" sz="2400">
              <a:latin typeface="Times New Roman" panose="02020603050405020304" pitchFamily="18" charset="0"/>
            </a:endParaRPr>
          </a:p>
        </p:txBody>
      </p:sp>
      <p:sp>
        <p:nvSpPr>
          <p:cNvPr id="59414" name="Line 53"/>
          <p:cNvSpPr>
            <a:spLocks noChangeShapeType="1"/>
          </p:cNvSpPr>
          <p:nvPr/>
        </p:nvSpPr>
        <p:spPr bwMode="auto">
          <a:xfrm flipV="1">
            <a:off x="10261600" y="4438651"/>
            <a:ext cx="0" cy="1724025"/>
          </a:xfrm>
          <a:prstGeom prst="line">
            <a:avLst/>
          </a:prstGeom>
          <a:noFill/>
          <a:ln w="3810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9415" name="Line 54"/>
          <p:cNvSpPr>
            <a:spLocks noChangeShapeType="1"/>
          </p:cNvSpPr>
          <p:nvPr/>
        </p:nvSpPr>
        <p:spPr bwMode="auto">
          <a:xfrm>
            <a:off x="6813550" y="4438650"/>
            <a:ext cx="3448050" cy="7938"/>
          </a:xfrm>
          <a:prstGeom prst="line">
            <a:avLst/>
          </a:prstGeom>
          <a:noFill/>
          <a:ln w="3810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9416" name="Oval 55"/>
          <p:cNvSpPr>
            <a:spLocks noChangeArrowheads="1"/>
          </p:cNvSpPr>
          <p:nvPr/>
        </p:nvSpPr>
        <p:spPr bwMode="auto">
          <a:xfrm>
            <a:off x="6670675" y="4294189"/>
            <a:ext cx="287338" cy="288925"/>
          </a:xfrm>
          <a:prstGeom prst="ellipse">
            <a:avLst/>
          </a:prstGeom>
          <a:solidFill>
            <a:schemeClr val="accent1"/>
          </a:solidFill>
          <a:ln w="38100">
            <a:solidFill>
              <a:schemeClr val="bg1"/>
            </a:solidFill>
            <a:round/>
            <a:headEnd/>
            <a:tailEnd/>
          </a:ln>
        </p:spPr>
        <p:txBody>
          <a:bodyPr wrap="none" anchor="ct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endParaRPr lang="en-US" altLang="en-US" sz="2400">
              <a:latin typeface="Times New Roman" panose="02020603050405020304" pitchFamily="18" charset="0"/>
            </a:endParaRPr>
          </a:p>
        </p:txBody>
      </p:sp>
      <p:sp>
        <p:nvSpPr>
          <p:cNvPr id="59417" name="Oval 56"/>
          <p:cNvSpPr>
            <a:spLocks noChangeArrowheads="1"/>
          </p:cNvSpPr>
          <p:nvPr/>
        </p:nvSpPr>
        <p:spPr bwMode="auto">
          <a:xfrm>
            <a:off x="10118725" y="4294189"/>
            <a:ext cx="287338" cy="288925"/>
          </a:xfrm>
          <a:prstGeom prst="ellipse">
            <a:avLst/>
          </a:prstGeom>
          <a:solidFill>
            <a:schemeClr val="accent1"/>
          </a:solidFill>
          <a:ln w="38100">
            <a:solidFill>
              <a:schemeClr val="bg1"/>
            </a:solidFill>
            <a:round/>
            <a:headEnd/>
            <a:tailEnd/>
          </a:ln>
        </p:spPr>
        <p:txBody>
          <a:bodyPr wrap="none" anchor="ct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endParaRPr lang="en-US" altLang="en-US" sz="2400">
              <a:latin typeface="Times New Roman" panose="02020603050405020304" pitchFamily="18" charset="0"/>
            </a:endParaRPr>
          </a:p>
        </p:txBody>
      </p:sp>
      <p:sp>
        <p:nvSpPr>
          <p:cNvPr id="59418" name="Oval 57"/>
          <p:cNvSpPr>
            <a:spLocks noChangeArrowheads="1"/>
          </p:cNvSpPr>
          <p:nvPr/>
        </p:nvSpPr>
        <p:spPr bwMode="auto">
          <a:xfrm>
            <a:off x="8394700" y="4294189"/>
            <a:ext cx="287338" cy="288925"/>
          </a:xfrm>
          <a:prstGeom prst="ellipse">
            <a:avLst/>
          </a:prstGeom>
          <a:solidFill>
            <a:schemeClr val="accent1"/>
          </a:solidFill>
          <a:ln w="38100">
            <a:solidFill>
              <a:schemeClr val="bg1"/>
            </a:solidFill>
            <a:round/>
            <a:headEnd/>
            <a:tailEnd/>
          </a:ln>
        </p:spPr>
        <p:txBody>
          <a:bodyPr wrap="none" anchor="ct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endParaRPr lang="en-US" altLang="en-US" sz="2400">
              <a:latin typeface="Times New Roman" panose="02020603050405020304" pitchFamily="18" charset="0"/>
            </a:endParaRPr>
          </a:p>
        </p:txBody>
      </p:sp>
      <p:sp>
        <p:nvSpPr>
          <p:cNvPr id="59419" name="AutoShape 58"/>
          <p:cNvSpPr>
            <a:spLocks noChangeArrowheads="1"/>
          </p:cNvSpPr>
          <p:nvPr/>
        </p:nvSpPr>
        <p:spPr bwMode="auto">
          <a:xfrm>
            <a:off x="6670675" y="6162675"/>
            <a:ext cx="287338" cy="287338"/>
          </a:xfrm>
          <a:prstGeom prst="triangle">
            <a:avLst>
              <a:gd name="adj" fmla="val 50000"/>
            </a:avLst>
          </a:prstGeom>
          <a:solidFill>
            <a:schemeClr val="accent1"/>
          </a:solidFill>
          <a:ln w="38100">
            <a:solidFill>
              <a:schemeClr val="bg1"/>
            </a:solidFill>
            <a:miter lim="800000"/>
            <a:headEnd/>
            <a:tailEnd/>
          </a:ln>
        </p:spPr>
        <p:txBody>
          <a:bodyPr wrap="none" anchor="ct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endParaRPr lang="en-US" altLang="en-US" sz="2400">
              <a:latin typeface="Times New Roman" panose="02020603050405020304" pitchFamily="18" charset="0"/>
            </a:endParaRPr>
          </a:p>
        </p:txBody>
      </p:sp>
      <p:sp>
        <p:nvSpPr>
          <p:cNvPr id="59420" name="AutoShape 59"/>
          <p:cNvSpPr>
            <a:spLocks noChangeArrowheads="1"/>
          </p:cNvSpPr>
          <p:nvPr/>
        </p:nvSpPr>
        <p:spPr bwMode="auto">
          <a:xfrm>
            <a:off x="8394700" y="6162675"/>
            <a:ext cx="287338" cy="287338"/>
          </a:xfrm>
          <a:prstGeom prst="triangle">
            <a:avLst>
              <a:gd name="adj" fmla="val 50000"/>
            </a:avLst>
          </a:prstGeom>
          <a:solidFill>
            <a:schemeClr val="accent1"/>
          </a:solidFill>
          <a:ln w="38100">
            <a:solidFill>
              <a:schemeClr val="bg1"/>
            </a:solidFill>
            <a:miter lim="800000"/>
            <a:headEnd/>
            <a:tailEnd/>
          </a:ln>
        </p:spPr>
        <p:txBody>
          <a:bodyPr wrap="none" anchor="ct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endParaRPr lang="en-US" altLang="en-US" sz="2400">
              <a:latin typeface="Times New Roman" panose="02020603050405020304" pitchFamily="18" charset="0"/>
            </a:endParaRPr>
          </a:p>
        </p:txBody>
      </p:sp>
      <p:sp>
        <p:nvSpPr>
          <p:cNvPr id="59421" name="AutoShape 60"/>
          <p:cNvSpPr>
            <a:spLocks noChangeArrowheads="1"/>
          </p:cNvSpPr>
          <p:nvPr/>
        </p:nvSpPr>
        <p:spPr bwMode="auto">
          <a:xfrm>
            <a:off x="10118725" y="6162675"/>
            <a:ext cx="287338" cy="287338"/>
          </a:xfrm>
          <a:prstGeom prst="triangle">
            <a:avLst>
              <a:gd name="adj" fmla="val 50000"/>
            </a:avLst>
          </a:prstGeom>
          <a:solidFill>
            <a:schemeClr val="accent1"/>
          </a:solidFill>
          <a:ln w="38100">
            <a:solidFill>
              <a:schemeClr val="bg1"/>
            </a:solidFill>
            <a:miter lim="800000"/>
            <a:headEnd/>
            <a:tailEnd/>
          </a:ln>
        </p:spPr>
        <p:txBody>
          <a:bodyPr wrap="none" anchor="ct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endParaRPr lang="en-US" altLang="en-US" sz="2400">
              <a:latin typeface="Times New Roman" panose="02020603050405020304" pitchFamily="18" charset="0"/>
            </a:endParaRPr>
          </a:p>
        </p:txBody>
      </p:sp>
      <p:sp>
        <p:nvSpPr>
          <p:cNvPr id="59422" name="Line 61"/>
          <p:cNvSpPr>
            <a:spLocks noChangeShapeType="1"/>
          </p:cNvSpPr>
          <p:nvPr/>
        </p:nvSpPr>
        <p:spPr bwMode="auto">
          <a:xfrm>
            <a:off x="6383339" y="6450014"/>
            <a:ext cx="4187825" cy="1587"/>
          </a:xfrm>
          <a:prstGeom prst="line">
            <a:avLst/>
          </a:prstGeom>
          <a:noFill/>
          <a:ln w="3810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9423" name="Oval 63"/>
          <p:cNvSpPr>
            <a:spLocks noChangeArrowheads="1"/>
          </p:cNvSpPr>
          <p:nvPr/>
        </p:nvSpPr>
        <p:spPr bwMode="auto">
          <a:xfrm>
            <a:off x="6670675" y="5157789"/>
            <a:ext cx="287338" cy="287337"/>
          </a:xfrm>
          <a:prstGeom prst="ellipse">
            <a:avLst/>
          </a:prstGeom>
          <a:solidFill>
            <a:schemeClr val="accent1"/>
          </a:solidFill>
          <a:ln w="38100">
            <a:solidFill>
              <a:schemeClr val="bg1"/>
            </a:solidFill>
            <a:round/>
            <a:headEnd/>
            <a:tailEnd/>
          </a:ln>
        </p:spPr>
        <p:txBody>
          <a:bodyPr wrap="none" anchor="ct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endParaRPr lang="en-US" altLang="en-US" sz="2400">
              <a:latin typeface="Times New Roman" panose="02020603050405020304" pitchFamily="18" charset="0"/>
            </a:endParaRPr>
          </a:p>
        </p:txBody>
      </p:sp>
      <p:sp>
        <p:nvSpPr>
          <p:cNvPr id="59424" name="Oval 64"/>
          <p:cNvSpPr>
            <a:spLocks noChangeArrowheads="1"/>
          </p:cNvSpPr>
          <p:nvPr/>
        </p:nvSpPr>
        <p:spPr bwMode="auto">
          <a:xfrm>
            <a:off x="10118725" y="5157789"/>
            <a:ext cx="287338" cy="287337"/>
          </a:xfrm>
          <a:prstGeom prst="ellipse">
            <a:avLst/>
          </a:prstGeom>
          <a:solidFill>
            <a:schemeClr val="accent1"/>
          </a:solidFill>
          <a:ln w="38100">
            <a:solidFill>
              <a:schemeClr val="bg1"/>
            </a:solidFill>
            <a:round/>
            <a:headEnd/>
            <a:tailEnd/>
          </a:ln>
        </p:spPr>
        <p:txBody>
          <a:bodyPr wrap="none" anchor="ct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endParaRPr lang="en-US" altLang="en-US" sz="2400">
              <a:latin typeface="Times New Roman" panose="02020603050405020304" pitchFamily="18" charset="0"/>
            </a:endParaRPr>
          </a:p>
        </p:txBody>
      </p:sp>
      <p:sp>
        <p:nvSpPr>
          <p:cNvPr id="59425" name="Oval 65"/>
          <p:cNvSpPr>
            <a:spLocks noChangeArrowheads="1"/>
          </p:cNvSpPr>
          <p:nvPr/>
        </p:nvSpPr>
        <p:spPr bwMode="auto">
          <a:xfrm>
            <a:off x="8394700" y="5157789"/>
            <a:ext cx="287338" cy="287337"/>
          </a:xfrm>
          <a:prstGeom prst="ellipse">
            <a:avLst/>
          </a:prstGeom>
          <a:solidFill>
            <a:schemeClr val="accent1"/>
          </a:solidFill>
          <a:ln w="38100">
            <a:solidFill>
              <a:schemeClr val="bg1"/>
            </a:solidFill>
            <a:round/>
            <a:headEnd/>
            <a:tailEnd/>
          </a:ln>
        </p:spPr>
        <p:txBody>
          <a:bodyPr wrap="none" anchor="ct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endParaRPr lang="en-US" altLang="en-US" sz="2400">
              <a:latin typeface="Times New Roman" panose="02020603050405020304" pitchFamily="18" charset="0"/>
            </a:endParaRPr>
          </a:p>
        </p:txBody>
      </p:sp>
      <p:sp>
        <p:nvSpPr>
          <p:cNvPr id="59426" name="Rectangle 74" descr="Wide upward diagonal"/>
          <p:cNvSpPr>
            <a:spLocks noChangeArrowheads="1"/>
          </p:cNvSpPr>
          <p:nvPr/>
        </p:nvSpPr>
        <p:spPr bwMode="auto">
          <a:xfrm>
            <a:off x="6813551" y="4438651"/>
            <a:ext cx="1724025" cy="1724025"/>
          </a:xfrm>
          <a:prstGeom prst="rect">
            <a:avLst/>
          </a:prstGeom>
          <a:pattFill prst="wdUpDiag">
            <a:fgClr>
              <a:schemeClr val="bg2">
                <a:alpha val="76077"/>
              </a:schemeClr>
            </a:fgClr>
            <a:bgClr>
              <a:schemeClr val="bg1">
                <a:alpha val="76077"/>
              </a:schemeClr>
            </a:bgClr>
          </a:pattFill>
          <a:ln w="38100">
            <a:solidFill>
              <a:schemeClr val="bg1"/>
            </a:solidFill>
            <a:miter lim="800000"/>
            <a:headEnd/>
            <a:tailEnd/>
          </a:ln>
        </p:spPr>
        <p:txBody>
          <a:bodyPr wrap="none" anchor="ct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endParaRPr lang="en-US" altLang="en-US" sz="2400">
              <a:latin typeface="Times New Roman" panose="02020603050405020304" pitchFamily="18" charset="0"/>
            </a:endParaRPr>
          </a:p>
        </p:txBody>
      </p:sp>
      <p:sp>
        <p:nvSpPr>
          <p:cNvPr id="59427" name="Text Box 75"/>
          <p:cNvSpPr txBox="1">
            <a:spLocks noChangeArrowheads="1"/>
          </p:cNvSpPr>
          <p:nvPr/>
        </p:nvSpPr>
        <p:spPr bwMode="auto">
          <a:xfrm>
            <a:off x="6896100" y="4738688"/>
            <a:ext cx="1581150" cy="1077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a:spAutoFit/>
          </a:bodyP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eaLnBrk="1" hangingPunct="1">
              <a:spcBef>
                <a:spcPct val="50000"/>
              </a:spcBef>
            </a:pPr>
            <a:r>
              <a:rPr lang="en-US" altLang="en-US" sz="3200">
                <a:latin typeface="Times New Roman" panose="02020603050405020304" pitchFamily="18" charset="0"/>
              </a:rPr>
              <a:t>Shear Wall</a:t>
            </a:r>
          </a:p>
        </p:txBody>
      </p:sp>
      <p:grpSp>
        <p:nvGrpSpPr>
          <p:cNvPr id="59428" name="Group 115"/>
          <p:cNvGrpSpPr>
            <a:grpSpLocks/>
          </p:cNvGrpSpPr>
          <p:nvPr/>
        </p:nvGrpSpPr>
        <p:grpSpPr bwMode="auto">
          <a:xfrm>
            <a:off x="1652589" y="1570038"/>
            <a:ext cx="4410075" cy="2565400"/>
            <a:chOff x="432" y="288"/>
            <a:chExt cx="1488" cy="816"/>
          </a:xfrm>
        </p:grpSpPr>
        <p:sp>
          <p:nvSpPr>
            <p:cNvPr id="59440" name="Line 5"/>
            <p:cNvSpPr>
              <a:spLocks noChangeShapeType="1"/>
            </p:cNvSpPr>
            <p:nvPr/>
          </p:nvSpPr>
          <p:spPr bwMode="auto">
            <a:xfrm flipV="1">
              <a:off x="576" y="432"/>
              <a:ext cx="0" cy="576"/>
            </a:xfrm>
            <a:prstGeom prst="line">
              <a:avLst/>
            </a:prstGeom>
            <a:noFill/>
            <a:ln w="3810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9441" name="Line 6"/>
            <p:cNvSpPr>
              <a:spLocks noChangeShapeType="1"/>
            </p:cNvSpPr>
            <p:nvPr/>
          </p:nvSpPr>
          <p:spPr bwMode="auto">
            <a:xfrm flipV="1">
              <a:off x="1152" y="432"/>
              <a:ext cx="0" cy="576"/>
            </a:xfrm>
            <a:prstGeom prst="line">
              <a:avLst/>
            </a:prstGeom>
            <a:noFill/>
            <a:ln w="3810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9442" name="Line 7"/>
            <p:cNvSpPr>
              <a:spLocks noChangeShapeType="1"/>
            </p:cNvSpPr>
            <p:nvPr/>
          </p:nvSpPr>
          <p:spPr bwMode="auto">
            <a:xfrm flipV="1">
              <a:off x="1728" y="432"/>
              <a:ext cx="0" cy="576"/>
            </a:xfrm>
            <a:prstGeom prst="line">
              <a:avLst/>
            </a:prstGeom>
            <a:noFill/>
            <a:ln w="3810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9443" name="Line 8"/>
            <p:cNvSpPr>
              <a:spLocks noChangeShapeType="1"/>
            </p:cNvSpPr>
            <p:nvPr/>
          </p:nvSpPr>
          <p:spPr bwMode="auto">
            <a:xfrm>
              <a:off x="576" y="432"/>
              <a:ext cx="1152" cy="0"/>
            </a:xfrm>
            <a:prstGeom prst="line">
              <a:avLst/>
            </a:prstGeom>
            <a:noFill/>
            <a:ln w="3810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9444" name="Oval 9"/>
            <p:cNvSpPr>
              <a:spLocks noChangeArrowheads="1"/>
            </p:cNvSpPr>
            <p:nvPr/>
          </p:nvSpPr>
          <p:spPr bwMode="auto">
            <a:xfrm>
              <a:off x="528" y="384"/>
              <a:ext cx="96" cy="96"/>
            </a:xfrm>
            <a:prstGeom prst="ellipse">
              <a:avLst/>
            </a:prstGeom>
            <a:solidFill>
              <a:schemeClr val="accent1"/>
            </a:solidFill>
            <a:ln w="38100">
              <a:solidFill>
                <a:schemeClr val="bg1"/>
              </a:solidFill>
              <a:round/>
              <a:headEnd/>
              <a:tailEnd/>
            </a:ln>
          </p:spPr>
          <p:txBody>
            <a:bodyPr wrap="none" anchor="ct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endParaRPr lang="en-US" altLang="en-US" sz="2400">
                <a:latin typeface="Times New Roman" panose="02020603050405020304" pitchFamily="18" charset="0"/>
              </a:endParaRPr>
            </a:p>
          </p:txBody>
        </p:sp>
        <p:sp>
          <p:nvSpPr>
            <p:cNvPr id="59445" name="Oval 10"/>
            <p:cNvSpPr>
              <a:spLocks noChangeArrowheads="1"/>
            </p:cNvSpPr>
            <p:nvPr/>
          </p:nvSpPr>
          <p:spPr bwMode="auto">
            <a:xfrm>
              <a:off x="1680" y="384"/>
              <a:ext cx="96" cy="96"/>
            </a:xfrm>
            <a:prstGeom prst="ellipse">
              <a:avLst/>
            </a:prstGeom>
            <a:solidFill>
              <a:schemeClr val="accent1"/>
            </a:solidFill>
            <a:ln w="38100">
              <a:solidFill>
                <a:schemeClr val="bg1"/>
              </a:solidFill>
              <a:round/>
              <a:headEnd/>
              <a:tailEnd/>
            </a:ln>
          </p:spPr>
          <p:txBody>
            <a:bodyPr wrap="none" anchor="ct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endParaRPr lang="en-US" altLang="en-US" sz="2400">
                <a:latin typeface="Times New Roman" panose="02020603050405020304" pitchFamily="18" charset="0"/>
              </a:endParaRPr>
            </a:p>
          </p:txBody>
        </p:sp>
        <p:sp>
          <p:nvSpPr>
            <p:cNvPr id="59446" name="Oval 11"/>
            <p:cNvSpPr>
              <a:spLocks noChangeArrowheads="1"/>
            </p:cNvSpPr>
            <p:nvPr/>
          </p:nvSpPr>
          <p:spPr bwMode="auto">
            <a:xfrm>
              <a:off x="1104" y="384"/>
              <a:ext cx="96" cy="96"/>
            </a:xfrm>
            <a:prstGeom prst="ellipse">
              <a:avLst/>
            </a:prstGeom>
            <a:solidFill>
              <a:schemeClr val="accent1"/>
            </a:solidFill>
            <a:ln w="38100">
              <a:solidFill>
                <a:schemeClr val="bg1"/>
              </a:solidFill>
              <a:round/>
              <a:headEnd/>
              <a:tailEnd/>
            </a:ln>
          </p:spPr>
          <p:txBody>
            <a:bodyPr wrap="none" anchor="ct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endParaRPr lang="en-US" altLang="en-US" sz="2400">
                <a:latin typeface="Times New Roman" panose="02020603050405020304" pitchFamily="18" charset="0"/>
              </a:endParaRPr>
            </a:p>
          </p:txBody>
        </p:sp>
        <p:sp>
          <p:nvSpPr>
            <p:cNvPr id="59447" name="AutoShape 12"/>
            <p:cNvSpPr>
              <a:spLocks noChangeArrowheads="1"/>
            </p:cNvSpPr>
            <p:nvPr/>
          </p:nvSpPr>
          <p:spPr bwMode="auto">
            <a:xfrm>
              <a:off x="528" y="1008"/>
              <a:ext cx="96" cy="96"/>
            </a:xfrm>
            <a:prstGeom prst="triangle">
              <a:avLst>
                <a:gd name="adj" fmla="val 50000"/>
              </a:avLst>
            </a:prstGeom>
            <a:solidFill>
              <a:schemeClr val="accent1"/>
            </a:solidFill>
            <a:ln w="38100">
              <a:solidFill>
                <a:schemeClr val="bg1"/>
              </a:solidFill>
              <a:miter lim="800000"/>
              <a:headEnd/>
              <a:tailEnd/>
            </a:ln>
          </p:spPr>
          <p:txBody>
            <a:bodyPr wrap="none" anchor="ct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endParaRPr lang="en-US" altLang="en-US" sz="2400">
                <a:latin typeface="Times New Roman" panose="02020603050405020304" pitchFamily="18" charset="0"/>
              </a:endParaRPr>
            </a:p>
          </p:txBody>
        </p:sp>
        <p:sp>
          <p:nvSpPr>
            <p:cNvPr id="59448" name="AutoShape 13"/>
            <p:cNvSpPr>
              <a:spLocks noChangeArrowheads="1"/>
            </p:cNvSpPr>
            <p:nvPr/>
          </p:nvSpPr>
          <p:spPr bwMode="auto">
            <a:xfrm>
              <a:off x="1104" y="1008"/>
              <a:ext cx="96" cy="96"/>
            </a:xfrm>
            <a:prstGeom prst="triangle">
              <a:avLst>
                <a:gd name="adj" fmla="val 50000"/>
              </a:avLst>
            </a:prstGeom>
            <a:solidFill>
              <a:schemeClr val="accent1"/>
            </a:solidFill>
            <a:ln w="38100">
              <a:solidFill>
                <a:schemeClr val="bg1"/>
              </a:solidFill>
              <a:miter lim="800000"/>
              <a:headEnd/>
              <a:tailEnd/>
            </a:ln>
          </p:spPr>
          <p:txBody>
            <a:bodyPr wrap="none" anchor="ct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endParaRPr lang="en-US" altLang="en-US" sz="2400">
                <a:latin typeface="Times New Roman" panose="02020603050405020304" pitchFamily="18" charset="0"/>
              </a:endParaRPr>
            </a:p>
          </p:txBody>
        </p:sp>
        <p:sp>
          <p:nvSpPr>
            <p:cNvPr id="59449" name="AutoShape 14"/>
            <p:cNvSpPr>
              <a:spLocks noChangeArrowheads="1"/>
            </p:cNvSpPr>
            <p:nvPr/>
          </p:nvSpPr>
          <p:spPr bwMode="auto">
            <a:xfrm>
              <a:off x="1680" y="1008"/>
              <a:ext cx="96" cy="96"/>
            </a:xfrm>
            <a:prstGeom prst="triangle">
              <a:avLst>
                <a:gd name="adj" fmla="val 50000"/>
              </a:avLst>
            </a:prstGeom>
            <a:solidFill>
              <a:schemeClr val="accent1"/>
            </a:solidFill>
            <a:ln w="38100">
              <a:solidFill>
                <a:schemeClr val="bg1"/>
              </a:solidFill>
              <a:miter lim="800000"/>
              <a:headEnd/>
              <a:tailEnd/>
            </a:ln>
          </p:spPr>
          <p:txBody>
            <a:bodyPr wrap="none" anchor="ct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endParaRPr lang="en-US" altLang="en-US" sz="2400">
                <a:latin typeface="Times New Roman" panose="02020603050405020304" pitchFamily="18" charset="0"/>
              </a:endParaRPr>
            </a:p>
          </p:txBody>
        </p:sp>
        <p:sp>
          <p:nvSpPr>
            <p:cNvPr id="59450" name="AutoShape 15"/>
            <p:cNvSpPr>
              <a:spLocks noChangeArrowheads="1"/>
            </p:cNvSpPr>
            <p:nvPr/>
          </p:nvSpPr>
          <p:spPr bwMode="auto">
            <a:xfrm rot="-5400000">
              <a:off x="1776" y="384"/>
              <a:ext cx="96" cy="96"/>
            </a:xfrm>
            <a:prstGeom prst="triangle">
              <a:avLst>
                <a:gd name="adj" fmla="val 50000"/>
              </a:avLst>
            </a:prstGeom>
            <a:solidFill>
              <a:schemeClr val="accent1"/>
            </a:solidFill>
            <a:ln w="38100">
              <a:solidFill>
                <a:schemeClr val="bg1"/>
              </a:solidFill>
              <a:miter lim="800000"/>
              <a:headEnd/>
              <a:tailEnd/>
            </a:ln>
          </p:spPr>
          <p:txBody>
            <a:bodyPr wrap="none" anchor="ct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endParaRPr lang="en-US" altLang="en-US" sz="2400">
                <a:latin typeface="Times New Roman" panose="02020603050405020304" pitchFamily="18" charset="0"/>
              </a:endParaRPr>
            </a:p>
          </p:txBody>
        </p:sp>
        <p:sp>
          <p:nvSpPr>
            <p:cNvPr id="59451" name="Line 17"/>
            <p:cNvSpPr>
              <a:spLocks noChangeShapeType="1"/>
            </p:cNvSpPr>
            <p:nvPr/>
          </p:nvSpPr>
          <p:spPr bwMode="auto">
            <a:xfrm>
              <a:off x="432" y="1104"/>
              <a:ext cx="1488" cy="0"/>
            </a:xfrm>
            <a:prstGeom prst="line">
              <a:avLst/>
            </a:prstGeom>
            <a:noFill/>
            <a:ln w="3810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9452" name="Line 18"/>
            <p:cNvSpPr>
              <a:spLocks noChangeShapeType="1"/>
            </p:cNvSpPr>
            <p:nvPr/>
          </p:nvSpPr>
          <p:spPr bwMode="auto">
            <a:xfrm>
              <a:off x="1872" y="288"/>
              <a:ext cx="0" cy="240"/>
            </a:xfrm>
            <a:prstGeom prst="line">
              <a:avLst/>
            </a:prstGeom>
            <a:noFill/>
            <a:ln w="3810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9453" name="Line 109"/>
            <p:cNvSpPr>
              <a:spLocks noChangeShapeType="1"/>
            </p:cNvSpPr>
            <p:nvPr/>
          </p:nvSpPr>
          <p:spPr bwMode="auto">
            <a:xfrm>
              <a:off x="576" y="720"/>
              <a:ext cx="1152" cy="0"/>
            </a:xfrm>
            <a:prstGeom prst="line">
              <a:avLst/>
            </a:prstGeom>
            <a:noFill/>
            <a:ln w="3810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9454" name="Oval 110"/>
            <p:cNvSpPr>
              <a:spLocks noChangeArrowheads="1"/>
            </p:cNvSpPr>
            <p:nvPr/>
          </p:nvSpPr>
          <p:spPr bwMode="auto">
            <a:xfrm>
              <a:off x="528" y="672"/>
              <a:ext cx="96" cy="96"/>
            </a:xfrm>
            <a:prstGeom prst="ellipse">
              <a:avLst/>
            </a:prstGeom>
            <a:solidFill>
              <a:schemeClr val="accent1"/>
            </a:solidFill>
            <a:ln w="38100">
              <a:solidFill>
                <a:schemeClr val="bg1"/>
              </a:solidFill>
              <a:round/>
              <a:headEnd/>
              <a:tailEnd/>
            </a:ln>
          </p:spPr>
          <p:txBody>
            <a:bodyPr wrap="none" anchor="ct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endParaRPr lang="en-US" altLang="en-US" sz="2400">
                <a:latin typeface="Times New Roman" panose="02020603050405020304" pitchFamily="18" charset="0"/>
              </a:endParaRPr>
            </a:p>
          </p:txBody>
        </p:sp>
        <p:sp>
          <p:nvSpPr>
            <p:cNvPr id="59455" name="Oval 111"/>
            <p:cNvSpPr>
              <a:spLocks noChangeArrowheads="1"/>
            </p:cNvSpPr>
            <p:nvPr/>
          </p:nvSpPr>
          <p:spPr bwMode="auto">
            <a:xfrm>
              <a:off x="1680" y="672"/>
              <a:ext cx="96" cy="96"/>
            </a:xfrm>
            <a:prstGeom prst="ellipse">
              <a:avLst/>
            </a:prstGeom>
            <a:solidFill>
              <a:schemeClr val="accent1"/>
            </a:solidFill>
            <a:ln w="38100">
              <a:solidFill>
                <a:schemeClr val="bg1"/>
              </a:solidFill>
              <a:round/>
              <a:headEnd/>
              <a:tailEnd/>
            </a:ln>
          </p:spPr>
          <p:txBody>
            <a:bodyPr wrap="none" anchor="ct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endParaRPr lang="en-US" altLang="en-US" sz="2400">
                <a:latin typeface="Times New Roman" panose="02020603050405020304" pitchFamily="18" charset="0"/>
              </a:endParaRPr>
            </a:p>
          </p:txBody>
        </p:sp>
        <p:sp>
          <p:nvSpPr>
            <p:cNvPr id="59456" name="Oval 112"/>
            <p:cNvSpPr>
              <a:spLocks noChangeArrowheads="1"/>
            </p:cNvSpPr>
            <p:nvPr/>
          </p:nvSpPr>
          <p:spPr bwMode="auto">
            <a:xfrm>
              <a:off x="1104" y="672"/>
              <a:ext cx="96" cy="96"/>
            </a:xfrm>
            <a:prstGeom prst="ellipse">
              <a:avLst/>
            </a:prstGeom>
            <a:solidFill>
              <a:schemeClr val="accent1"/>
            </a:solidFill>
            <a:ln w="38100">
              <a:solidFill>
                <a:schemeClr val="bg1"/>
              </a:solidFill>
              <a:round/>
              <a:headEnd/>
              <a:tailEnd/>
            </a:ln>
          </p:spPr>
          <p:txBody>
            <a:bodyPr wrap="none" anchor="ct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endParaRPr lang="en-US" altLang="en-US" sz="2400">
                <a:latin typeface="Times New Roman" panose="02020603050405020304" pitchFamily="18" charset="0"/>
              </a:endParaRPr>
            </a:p>
          </p:txBody>
        </p:sp>
        <p:sp>
          <p:nvSpPr>
            <p:cNvPr id="59457" name="AutoShape 113"/>
            <p:cNvSpPr>
              <a:spLocks noChangeArrowheads="1"/>
            </p:cNvSpPr>
            <p:nvPr/>
          </p:nvSpPr>
          <p:spPr bwMode="auto">
            <a:xfrm rot="-5400000">
              <a:off x="1776" y="672"/>
              <a:ext cx="96" cy="96"/>
            </a:xfrm>
            <a:prstGeom prst="triangle">
              <a:avLst>
                <a:gd name="adj" fmla="val 50000"/>
              </a:avLst>
            </a:prstGeom>
            <a:solidFill>
              <a:schemeClr val="accent1"/>
            </a:solidFill>
            <a:ln w="38100">
              <a:solidFill>
                <a:schemeClr val="bg1"/>
              </a:solidFill>
              <a:miter lim="800000"/>
              <a:headEnd/>
              <a:tailEnd/>
            </a:ln>
          </p:spPr>
          <p:txBody>
            <a:bodyPr wrap="none" anchor="ct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endParaRPr lang="en-US" altLang="en-US" sz="2400">
                <a:latin typeface="Times New Roman" panose="02020603050405020304" pitchFamily="18" charset="0"/>
              </a:endParaRPr>
            </a:p>
          </p:txBody>
        </p:sp>
        <p:sp>
          <p:nvSpPr>
            <p:cNvPr id="59458" name="Line 114"/>
            <p:cNvSpPr>
              <a:spLocks noChangeShapeType="1"/>
            </p:cNvSpPr>
            <p:nvPr/>
          </p:nvSpPr>
          <p:spPr bwMode="auto">
            <a:xfrm>
              <a:off x="1872" y="576"/>
              <a:ext cx="0" cy="240"/>
            </a:xfrm>
            <a:prstGeom prst="line">
              <a:avLst/>
            </a:prstGeom>
            <a:noFill/>
            <a:ln w="3810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grpSp>
      <p:sp>
        <p:nvSpPr>
          <p:cNvPr id="59429" name="TextBox 28"/>
          <p:cNvSpPr txBox="1">
            <a:spLocks noChangeArrowheads="1"/>
          </p:cNvSpPr>
          <p:nvPr/>
        </p:nvSpPr>
        <p:spPr bwMode="auto">
          <a:xfrm>
            <a:off x="2693988" y="1147763"/>
            <a:ext cx="2571750" cy="614362"/>
          </a:xfrm>
          <a:prstGeom prst="rect">
            <a:avLst/>
          </a:prstGeom>
          <a:solidFill>
            <a:srgbClr val="F2F2F2">
              <a:alpha val="61960"/>
            </a:srgbClr>
          </a:solidFill>
          <a:ln w="38100">
            <a:solidFill>
              <a:schemeClr val="bg1"/>
            </a:solidFill>
            <a:bevel/>
            <a:headEnd/>
            <a:tailEnd/>
          </a:ln>
        </p:spPr>
        <p:txBody>
          <a:bodyPr anchor="ctr" anchorCtr="1"/>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r>
              <a:rPr lang="en-US" altLang="en-US" sz="2400">
                <a:solidFill>
                  <a:schemeClr val="bg1"/>
                </a:solidFill>
                <a:latin typeface="Times New Roman" panose="02020603050405020304" pitchFamily="18" charset="0"/>
              </a:rPr>
              <a:t>Idealized</a:t>
            </a:r>
          </a:p>
        </p:txBody>
      </p:sp>
      <p:sp>
        <p:nvSpPr>
          <p:cNvPr id="59430" name="TextBox 28"/>
          <p:cNvSpPr txBox="1">
            <a:spLocks noChangeArrowheads="1"/>
          </p:cNvSpPr>
          <p:nvPr/>
        </p:nvSpPr>
        <p:spPr bwMode="auto">
          <a:xfrm>
            <a:off x="7164388" y="1138239"/>
            <a:ext cx="2571750" cy="612775"/>
          </a:xfrm>
          <a:prstGeom prst="rect">
            <a:avLst/>
          </a:prstGeom>
          <a:solidFill>
            <a:srgbClr val="F2F2F2">
              <a:alpha val="61960"/>
            </a:srgbClr>
          </a:solidFill>
          <a:ln w="38100">
            <a:solidFill>
              <a:schemeClr val="bg1"/>
            </a:solidFill>
            <a:bevel/>
            <a:headEnd/>
            <a:tailEnd/>
          </a:ln>
        </p:spPr>
        <p:txBody>
          <a:bodyPr anchor="ctr" anchorCtr="1"/>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r>
              <a:rPr lang="en-US" altLang="en-US" sz="2400">
                <a:solidFill>
                  <a:schemeClr val="bg1"/>
                </a:solidFill>
                <a:latin typeface="Times New Roman" panose="02020603050405020304" pitchFamily="18" charset="0"/>
              </a:rPr>
              <a:t>Equivalent</a:t>
            </a:r>
          </a:p>
        </p:txBody>
      </p:sp>
      <p:sp>
        <p:nvSpPr>
          <p:cNvPr id="71" name="Slide Number Placeholder 70"/>
          <p:cNvSpPr txBox="1">
            <a:spLocks noGrp="1"/>
          </p:cNvSpPr>
          <p:nvPr/>
        </p:nvSpPr>
        <p:spPr>
          <a:xfrm>
            <a:off x="10961688" y="6416675"/>
            <a:ext cx="762000" cy="365125"/>
          </a:xfrm>
          <a:prstGeom prst="rect">
            <a:avLst/>
          </a:prstGeom>
          <a:noFill/>
        </p:spPr>
        <p:txBody>
          <a:bodyPr lIns="0" rIns="0" anchor="b"/>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r" eaLnBrk="1" hangingPunct="1"/>
            <a:fld id="{5B0AE7C6-F589-4D51-9B7C-12DA0775B292}" type="slidenum">
              <a:rPr lang="en-US" altLang="en-US" sz="1200">
                <a:solidFill>
                  <a:srgbClr val="BCBCBC"/>
                </a:solidFill>
                <a:latin typeface="Times New Roman" panose="02020603050405020304" pitchFamily="18" charset="0"/>
              </a:rPr>
              <a:pPr algn="r" eaLnBrk="1" hangingPunct="1"/>
              <a:t>55</a:t>
            </a:fld>
            <a:endParaRPr lang="en-US" altLang="en-US" sz="1200">
              <a:solidFill>
                <a:srgbClr val="BCBCBC"/>
              </a:solidFill>
              <a:latin typeface="Times New Roman" panose="02020603050405020304" pitchFamily="18" charset="0"/>
            </a:endParaRPr>
          </a:p>
        </p:txBody>
      </p:sp>
      <p:sp>
        <p:nvSpPr>
          <p:cNvPr id="72" name="Footer Placeholder 71"/>
          <p:cNvSpPr txBox="1">
            <a:spLocks noGrp="1"/>
          </p:cNvSpPr>
          <p:nvPr/>
        </p:nvSpPr>
        <p:spPr>
          <a:xfrm>
            <a:off x="4648200" y="6416676"/>
            <a:ext cx="2895600" cy="365125"/>
          </a:xfrm>
          <a:prstGeom prst="rect">
            <a:avLst/>
          </a:prstGeom>
          <a:noFill/>
        </p:spPr>
        <p:txBody>
          <a:bodyPr anchor="b"/>
          <a:lstStyle/>
          <a:p>
            <a:pPr>
              <a:defRPr/>
            </a:pPr>
            <a:r>
              <a:rPr lang="en-US" sz="1200">
                <a:solidFill>
                  <a:schemeClr val="tx1">
                    <a:shade val="50000"/>
                  </a:schemeClr>
                </a:solidFill>
                <a:latin typeface="Times New Roman" pitchFamily="18" charset="0"/>
                <a:cs typeface="+mn-cs"/>
              </a:rPr>
              <a:t>Compression Theory</a:t>
            </a:r>
            <a:endParaRPr lang="en-US" sz="1200" dirty="0">
              <a:solidFill>
                <a:schemeClr val="tx1">
                  <a:shade val="50000"/>
                </a:schemeClr>
              </a:solidFill>
              <a:latin typeface="Times New Roman" pitchFamily="18" charset="0"/>
              <a:cs typeface="+mn-cs"/>
            </a:endParaRPr>
          </a:p>
        </p:txBody>
      </p:sp>
      <p:sp>
        <p:nvSpPr>
          <p:cNvPr id="59433" name="TextBox 28"/>
          <p:cNvSpPr txBox="1">
            <a:spLocks noChangeArrowheads="1"/>
          </p:cNvSpPr>
          <p:nvPr/>
        </p:nvSpPr>
        <p:spPr bwMode="auto">
          <a:xfrm>
            <a:off x="3770314" y="214314"/>
            <a:ext cx="4383087" cy="915987"/>
          </a:xfrm>
          <a:prstGeom prst="rect">
            <a:avLst/>
          </a:prstGeom>
          <a:solidFill>
            <a:srgbClr val="F2F2F2">
              <a:alpha val="61960"/>
            </a:srgbClr>
          </a:solidFill>
          <a:ln w="38100">
            <a:solidFill>
              <a:schemeClr val="bg1"/>
            </a:solidFill>
            <a:bevel/>
            <a:headEnd/>
            <a:tailEnd/>
          </a:ln>
        </p:spPr>
        <p:txBody>
          <a:bodyPr anchor="ctr" anchorCtr="1"/>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spcBef>
                <a:spcPct val="50000"/>
              </a:spcBef>
            </a:pPr>
            <a:r>
              <a:rPr lang="en-US" altLang="en-US" sz="3600" b="1">
                <a:solidFill>
                  <a:schemeClr val="bg1"/>
                </a:solidFill>
                <a:latin typeface="Times New Roman" panose="02020603050405020304" pitchFamily="18" charset="0"/>
              </a:rPr>
              <a:t>Sidesway Prevented</a:t>
            </a:r>
          </a:p>
        </p:txBody>
      </p:sp>
      <p:sp>
        <p:nvSpPr>
          <p:cNvPr id="59434" name="Line 106"/>
          <p:cNvSpPr>
            <a:spLocks noChangeShapeType="1"/>
          </p:cNvSpPr>
          <p:nvPr/>
        </p:nvSpPr>
        <p:spPr bwMode="auto">
          <a:xfrm>
            <a:off x="6770688" y="1533525"/>
            <a:ext cx="0" cy="433388"/>
          </a:xfrm>
          <a:prstGeom prst="line">
            <a:avLst/>
          </a:prstGeom>
          <a:noFill/>
          <a:ln w="63500">
            <a:solidFill>
              <a:schemeClr val="bg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59435" name="Line 106"/>
          <p:cNvSpPr>
            <a:spLocks noChangeShapeType="1"/>
          </p:cNvSpPr>
          <p:nvPr/>
        </p:nvSpPr>
        <p:spPr bwMode="auto">
          <a:xfrm>
            <a:off x="8447088" y="1574801"/>
            <a:ext cx="0" cy="434975"/>
          </a:xfrm>
          <a:prstGeom prst="line">
            <a:avLst/>
          </a:prstGeom>
          <a:noFill/>
          <a:ln w="63500">
            <a:solidFill>
              <a:schemeClr val="bg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59436" name="Line 106"/>
          <p:cNvSpPr>
            <a:spLocks noChangeShapeType="1"/>
          </p:cNvSpPr>
          <p:nvPr/>
        </p:nvSpPr>
        <p:spPr bwMode="auto">
          <a:xfrm>
            <a:off x="10137775" y="1533525"/>
            <a:ext cx="0" cy="433388"/>
          </a:xfrm>
          <a:prstGeom prst="line">
            <a:avLst/>
          </a:prstGeom>
          <a:noFill/>
          <a:ln w="63500">
            <a:solidFill>
              <a:schemeClr val="bg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59437" name="Line 106"/>
          <p:cNvSpPr>
            <a:spLocks noChangeShapeType="1"/>
          </p:cNvSpPr>
          <p:nvPr/>
        </p:nvSpPr>
        <p:spPr bwMode="auto">
          <a:xfrm>
            <a:off x="6840538" y="3998914"/>
            <a:ext cx="0" cy="434975"/>
          </a:xfrm>
          <a:prstGeom prst="line">
            <a:avLst/>
          </a:prstGeom>
          <a:noFill/>
          <a:ln w="63500">
            <a:solidFill>
              <a:schemeClr val="bg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59438" name="Line 106"/>
          <p:cNvSpPr>
            <a:spLocks noChangeShapeType="1"/>
          </p:cNvSpPr>
          <p:nvPr/>
        </p:nvSpPr>
        <p:spPr bwMode="auto">
          <a:xfrm>
            <a:off x="8516938" y="4041775"/>
            <a:ext cx="0" cy="433388"/>
          </a:xfrm>
          <a:prstGeom prst="line">
            <a:avLst/>
          </a:prstGeom>
          <a:noFill/>
          <a:ln w="63500">
            <a:solidFill>
              <a:schemeClr val="bg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59439" name="Line 106"/>
          <p:cNvSpPr>
            <a:spLocks noChangeShapeType="1"/>
          </p:cNvSpPr>
          <p:nvPr/>
        </p:nvSpPr>
        <p:spPr bwMode="auto">
          <a:xfrm>
            <a:off x="10248900" y="3998914"/>
            <a:ext cx="0" cy="434975"/>
          </a:xfrm>
          <a:prstGeom prst="line">
            <a:avLst/>
          </a:prstGeom>
          <a:noFill/>
          <a:ln w="63500">
            <a:solidFill>
              <a:schemeClr val="bg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 name="TextBox 80"/>
          <p:cNvSpPr txBox="1"/>
          <p:nvPr/>
        </p:nvSpPr>
        <p:spPr>
          <a:xfrm>
            <a:off x="6280151" y="1141414"/>
            <a:ext cx="4291013" cy="5310187"/>
          </a:xfrm>
          <a:prstGeom prst="rect">
            <a:avLst/>
          </a:prstGeom>
          <a:solidFill>
            <a:schemeClr val="tx1">
              <a:lumMod val="95000"/>
              <a:alpha val="62000"/>
            </a:schemeClr>
          </a:solidFill>
          <a:ln w="38100" cap="flat">
            <a:solidFill>
              <a:schemeClr val="bg1"/>
            </a:solidFill>
            <a:bevel/>
          </a:ln>
        </p:spPr>
        <p:txBody>
          <a:bodyPr anchor="ctr" anchorCtr="1"/>
          <a:lstStyle/>
          <a:p>
            <a:pPr algn="l">
              <a:defRPr/>
            </a:pPr>
            <a:endParaRPr lang="en-US" sz="2400">
              <a:solidFill>
                <a:schemeClr val="bg1"/>
              </a:solidFill>
              <a:latin typeface="Times New Roman" pitchFamily="18" charset="0"/>
            </a:endParaRPr>
          </a:p>
        </p:txBody>
      </p:sp>
      <p:sp>
        <p:nvSpPr>
          <p:cNvPr id="60419" name="Line 54"/>
          <p:cNvSpPr>
            <a:spLocks noChangeShapeType="1"/>
          </p:cNvSpPr>
          <p:nvPr/>
        </p:nvSpPr>
        <p:spPr bwMode="auto">
          <a:xfrm>
            <a:off x="6840538" y="5295900"/>
            <a:ext cx="3446462" cy="7938"/>
          </a:xfrm>
          <a:prstGeom prst="line">
            <a:avLst/>
          </a:prstGeom>
          <a:noFill/>
          <a:ln w="3810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06" name="TextBox 105"/>
          <p:cNvSpPr txBox="1"/>
          <p:nvPr/>
        </p:nvSpPr>
        <p:spPr>
          <a:xfrm>
            <a:off x="1652589" y="1141414"/>
            <a:ext cx="4586287" cy="3673475"/>
          </a:xfrm>
          <a:prstGeom prst="rect">
            <a:avLst/>
          </a:prstGeom>
          <a:solidFill>
            <a:schemeClr val="tx1">
              <a:lumMod val="95000"/>
              <a:alpha val="62000"/>
            </a:schemeClr>
          </a:solidFill>
          <a:ln w="38100" cap="flat">
            <a:solidFill>
              <a:schemeClr val="bg1"/>
            </a:solidFill>
            <a:bevel/>
          </a:ln>
        </p:spPr>
        <p:txBody>
          <a:bodyPr anchor="ctr" anchorCtr="1"/>
          <a:lstStyle/>
          <a:p>
            <a:pPr algn="l">
              <a:defRPr/>
            </a:pPr>
            <a:endParaRPr lang="en-US" sz="2400">
              <a:solidFill>
                <a:schemeClr val="bg1"/>
              </a:solidFill>
              <a:latin typeface="Times New Roman" pitchFamily="18" charset="0"/>
            </a:endParaRPr>
          </a:p>
        </p:txBody>
      </p:sp>
      <p:sp>
        <p:nvSpPr>
          <p:cNvPr id="60421" name="Line 35"/>
          <p:cNvSpPr>
            <a:spLocks noChangeShapeType="1"/>
          </p:cNvSpPr>
          <p:nvPr/>
        </p:nvSpPr>
        <p:spPr bwMode="auto">
          <a:xfrm>
            <a:off x="6800851" y="2014539"/>
            <a:ext cx="3362325" cy="3175"/>
          </a:xfrm>
          <a:prstGeom prst="line">
            <a:avLst/>
          </a:prstGeom>
          <a:noFill/>
          <a:ln w="3810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0422" name="Line 39"/>
          <p:cNvSpPr>
            <a:spLocks noChangeShapeType="1"/>
          </p:cNvSpPr>
          <p:nvPr/>
        </p:nvSpPr>
        <p:spPr bwMode="auto">
          <a:xfrm>
            <a:off x="6780214" y="1998663"/>
            <a:ext cx="1673225" cy="836612"/>
          </a:xfrm>
          <a:prstGeom prst="line">
            <a:avLst/>
          </a:prstGeom>
          <a:noFill/>
          <a:ln w="3810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0423" name="Line 40"/>
          <p:cNvSpPr>
            <a:spLocks noChangeShapeType="1"/>
          </p:cNvSpPr>
          <p:nvPr/>
        </p:nvSpPr>
        <p:spPr bwMode="auto">
          <a:xfrm>
            <a:off x="6780214" y="2835276"/>
            <a:ext cx="1673225" cy="836613"/>
          </a:xfrm>
          <a:prstGeom prst="line">
            <a:avLst/>
          </a:prstGeom>
          <a:noFill/>
          <a:ln w="3810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0424" name="Line 21"/>
          <p:cNvSpPr>
            <a:spLocks noChangeShapeType="1"/>
          </p:cNvSpPr>
          <p:nvPr/>
        </p:nvSpPr>
        <p:spPr bwMode="auto">
          <a:xfrm flipV="1">
            <a:off x="6780213" y="1998664"/>
            <a:ext cx="0" cy="1673225"/>
          </a:xfrm>
          <a:prstGeom prst="line">
            <a:avLst/>
          </a:prstGeom>
          <a:noFill/>
          <a:ln w="3810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0425" name="Line 22"/>
          <p:cNvSpPr>
            <a:spLocks noChangeShapeType="1"/>
          </p:cNvSpPr>
          <p:nvPr/>
        </p:nvSpPr>
        <p:spPr bwMode="auto">
          <a:xfrm flipV="1">
            <a:off x="8453438" y="1998664"/>
            <a:ext cx="0" cy="1673225"/>
          </a:xfrm>
          <a:prstGeom prst="line">
            <a:avLst/>
          </a:prstGeom>
          <a:noFill/>
          <a:ln w="3810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0426" name="Line 23"/>
          <p:cNvSpPr>
            <a:spLocks noChangeShapeType="1"/>
          </p:cNvSpPr>
          <p:nvPr/>
        </p:nvSpPr>
        <p:spPr bwMode="auto">
          <a:xfrm flipV="1">
            <a:off x="10125075" y="1998664"/>
            <a:ext cx="0" cy="1673225"/>
          </a:xfrm>
          <a:prstGeom prst="line">
            <a:avLst/>
          </a:prstGeom>
          <a:noFill/>
          <a:ln w="3810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0427" name="Oval 25"/>
          <p:cNvSpPr>
            <a:spLocks noChangeArrowheads="1"/>
          </p:cNvSpPr>
          <p:nvPr/>
        </p:nvSpPr>
        <p:spPr bwMode="auto">
          <a:xfrm>
            <a:off x="6642101" y="1858963"/>
            <a:ext cx="277813" cy="279400"/>
          </a:xfrm>
          <a:prstGeom prst="ellipse">
            <a:avLst/>
          </a:prstGeom>
          <a:solidFill>
            <a:schemeClr val="accent1"/>
          </a:solidFill>
          <a:ln w="38100">
            <a:solidFill>
              <a:schemeClr val="bg1"/>
            </a:solidFill>
            <a:round/>
            <a:headEnd/>
            <a:tailEnd/>
          </a:ln>
        </p:spPr>
        <p:txBody>
          <a:bodyPr wrap="none" anchor="ct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endParaRPr lang="en-US" altLang="en-US" sz="2400">
              <a:latin typeface="Times New Roman" panose="02020603050405020304" pitchFamily="18" charset="0"/>
            </a:endParaRPr>
          </a:p>
        </p:txBody>
      </p:sp>
      <p:sp>
        <p:nvSpPr>
          <p:cNvPr id="60428" name="Oval 26"/>
          <p:cNvSpPr>
            <a:spLocks noChangeArrowheads="1"/>
          </p:cNvSpPr>
          <p:nvPr/>
        </p:nvSpPr>
        <p:spPr bwMode="auto">
          <a:xfrm>
            <a:off x="9985375" y="1858963"/>
            <a:ext cx="279400" cy="279400"/>
          </a:xfrm>
          <a:prstGeom prst="ellipse">
            <a:avLst/>
          </a:prstGeom>
          <a:solidFill>
            <a:schemeClr val="accent1"/>
          </a:solidFill>
          <a:ln w="38100">
            <a:solidFill>
              <a:schemeClr val="bg1"/>
            </a:solidFill>
            <a:round/>
            <a:headEnd/>
            <a:tailEnd/>
          </a:ln>
        </p:spPr>
        <p:txBody>
          <a:bodyPr wrap="none" anchor="ct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endParaRPr lang="en-US" altLang="en-US" sz="2400">
              <a:latin typeface="Times New Roman" panose="02020603050405020304" pitchFamily="18" charset="0"/>
            </a:endParaRPr>
          </a:p>
        </p:txBody>
      </p:sp>
      <p:sp>
        <p:nvSpPr>
          <p:cNvPr id="60429" name="Oval 27"/>
          <p:cNvSpPr>
            <a:spLocks noChangeArrowheads="1"/>
          </p:cNvSpPr>
          <p:nvPr/>
        </p:nvSpPr>
        <p:spPr bwMode="auto">
          <a:xfrm>
            <a:off x="8313738" y="1858963"/>
            <a:ext cx="279400" cy="279400"/>
          </a:xfrm>
          <a:prstGeom prst="ellipse">
            <a:avLst/>
          </a:prstGeom>
          <a:solidFill>
            <a:schemeClr val="accent1"/>
          </a:solidFill>
          <a:ln w="38100">
            <a:solidFill>
              <a:schemeClr val="bg1"/>
            </a:solidFill>
            <a:round/>
            <a:headEnd/>
            <a:tailEnd/>
          </a:ln>
        </p:spPr>
        <p:txBody>
          <a:bodyPr wrap="none" anchor="ct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endParaRPr lang="en-US" altLang="en-US" sz="2400">
              <a:latin typeface="Times New Roman" panose="02020603050405020304" pitchFamily="18" charset="0"/>
            </a:endParaRPr>
          </a:p>
        </p:txBody>
      </p:sp>
      <p:sp>
        <p:nvSpPr>
          <p:cNvPr id="60430" name="AutoShape 28"/>
          <p:cNvSpPr>
            <a:spLocks noChangeArrowheads="1"/>
          </p:cNvSpPr>
          <p:nvPr/>
        </p:nvSpPr>
        <p:spPr bwMode="auto">
          <a:xfrm>
            <a:off x="6642101" y="3671888"/>
            <a:ext cx="277813" cy="277812"/>
          </a:xfrm>
          <a:prstGeom prst="triangle">
            <a:avLst>
              <a:gd name="adj" fmla="val 50000"/>
            </a:avLst>
          </a:prstGeom>
          <a:solidFill>
            <a:schemeClr val="accent1"/>
          </a:solidFill>
          <a:ln w="38100">
            <a:solidFill>
              <a:schemeClr val="bg1"/>
            </a:solidFill>
            <a:miter lim="800000"/>
            <a:headEnd/>
            <a:tailEnd/>
          </a:ln>
        </p:spPr>
        <p:txBody>
          <a:bodyPr wrap="none" anchor="ct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endParaRPr lang="en-US" altLang="en-US" sz="2400">
              <a:latin typeface="Times New Roman" panose="02020603050405020304" pitchFamily="18" charset="0"/>
            </a:endParaRPr>
          </a:p>
        </p:txBody>
      </p:sp>
      <p:sp>
        <p:nvSpPr>
          <p:cNvPr id="60431" name="AutoShape 29"/>
          <p:cNvSpPr>
            <a:spLocks noChangeArrowheads="1"/>
          </p:cNvSpPr>
          <p:nvPr/>
        </p:nvSpPr>
        <p:spPr bwMode="auto">
          <a:xfrm>
            <a:off x="8313738" y="3671888"/>
            <a:ext cx="279400" cy="277812"/>
          </a:xfrm>
          <a:prstGeom prst="triangle">
            <a:avLst>
              <a:gd name="adj" fmla="val 50000"/>
            </a:avLst>
          </a:prstGeom>
          <a:solidFill>
            <a:schemeClr val="accent1"/>
          </a:solidFill>
          <a:ln w="38100">
            <a:solidFill>
              <a:schemeClr val="bg1"/>
            </a:solidFill>
            <a:miter lim="800000"/>
            <a:headEnd/>
            <a:tailEnd/>
          </a:ln>
        </p:spPr>
        <p:txBody>
          <a:bodyPr wrap="none" anchor="ct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endParaRPr lang="en-US" altLang="en-US" sz="2400">
              <a:latin typeface="Times New Roman" panose="02020603050405020304" pitchFamily="18" charset="0"/>
            </a:endParaRPr>
          </a:p>
        </p:txBody>
      </p:sp>
      <p:sp>
        <p:nvSpPr>
          <p:cNvPr id="60432" name="AutoShape 30"/>
          <p:cNvSpPr>
            <a:spLocks noChangeArrowheads="1"/>
          </p:cNvSpPr>
          <p:nvPr/>
        </p:nvSpPr>
        <p:spPr bwMode="auto">
          <a:xfrm>
            <a:off x="9985375" y="3671888"/>
            <a:ext cx="279400" cy="277812"/>
          </a:xfrm>
          <a:prstGeom prst="triangle">
            <a:avLst>
              <a:gd name="adj" fmla="val 50000"/>
            </a:avLst>
          </a:prstGeom>
          <a:solidFill>
            <a:schemeClr val="accent1"/>
          </a:solidFill>
          <a:ln w="38100">
            <a:solidFill>
              <a:schemeClr val="bg1"/>
            </a:solidFill>
            <a:miter lim="800000"/>
            <a:headEnd/>
            <a:tailEnd/>
          </a:ln>
        </p:spPr>
        <p:txBody>
          <a:bodyPr wrap="none" anchor="ct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endParaRPr lang="en-US" altLang="en-US" sz="2400">
              <a:latin typeface="Times New Roman" panose="02020603050405020304" pitchFamily="18" charset="0"/>
            </a:endParaRPr>
          </a:p>
        </p:txBody>
      </p:sp>
      <p:sp>
        <p:nvSpPr>
          <p:cNvPr id="60433" name="Line 33"/>
          <p:cNvSpPr>
            <a:spLocks noChangeShapeType="1"/>
          </p:cNvSpPr>
          <p:nvPr/>
        </p:nvSpPr>
        <p:spPr bwMode="auto">
          <a:xfrm>
            <a:off x="6362701" y="3949701"/>
            <a:ext cx="4016375" cy="9525"/>
          </a:xfrm>
          <a:prstGeom prst="line">
            <a:avLst/>
          </a:prstGeom>
          <a:noFill/>
          <a:ln w="3810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0434" name="Line 35"/>
          <p:cNvSpPr>
            <a:spLocks noChangeShapeType="1"/>
          </p:cNvSpPr>
          <p:nvPr/>
        </p:nvSpPr>
        <p:spPr bwMode="auto">
          <a:xfrm>
            <a:off x="6780213" y="2835276"/>
            <a:ext cx="3363912" cy="3175"/>
          </a:xfrm>
          <a:prstGeom prst="line">
            <a:avLst/>
          </a:prstGeom>
          <a:noFill/>
          <a:ln w="3810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0435" name="Oval 36"/>
          <p:cNvSpPr>
            <a:spLocks noChangeArrowheads="1"/>
          </p:cNvSpPr>
          <p:nvPr/>
        </p:nvSpPr>
        <p:spPr bwMode="auto">
          <a:xfrm>
            <a:off x="6642101" y="2695575"/>
            <a:ext cx="277813" cy="279400"/>
          </a:xfrm>
          <a:prstGeom prst="ellipse">
            <a:avLst/>
          </a:prstGeom>
          <a:solidFill>
            <a:schemeClr val="accent1"/>
          </a:solidFill>
          <a:ln w="38100">
            <a:solidFill>
              <a:schemeClr val="bg1"/>
            </a:solidFill>
            <a:round/>
            <a:headEnd/>
            <a:tailEnd/>
          </a:ln>
        </p:spPr>
        <p:txBody>
          <a:bodyPr wrap="none" anchor="ct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endParaRPr lang="en-US" altLang="en-US" sz="2400">
              <a:latin typeface="Times New Roman" panose="02020603050405020304" pitchFamily="18" charset="0"/>
            </a:endParaRPr>
          </a:p>
        </p:txBody>
      </p:sp>
      <p:sp>
        <p:nvSpPr>
          <p:cNvPr id="60436" name="Oval 37"/>
          <p:cNvSpPr>
            <a:spLocks noChangeArrowheads="1"/>
          </p:cNvSpPr>
          <p:nvPr/>
        </p:nvSpPr>
        <p:spPr bwMode="auto">
          <a:xfrm>
            <a:off x="9985375" y="2695575"/>
            <a:ext cx="279400" cy="279400"/>
          </a:xfrm>
          <a:prstGeom prst="ellipse">
            <a:avLst/>
          </a:prstGeom>
          <a:solidFill>
            <a:schemeClr val="accent1"/>
          </a:solidFill>
          <a:ln w="38100">
            <a:solidFill>
              <a:schemeClr val="bg1"/>
            </a:solidFill>
            <a:round/>
            <a:headEnd/>
            <a:tailEnd/>
          </a:ln>
        </p:spPr>
        <p:txBody>
          <a:bodyPr wrap="none" anchor="ct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endParaRPr lang="en-US" altLang="en-US" sz="2400">
              <a:latin typeface="Times New Roman" panose="02020603050405020304" pitchFamily="18" charset="0"/>
            </a:endParaRPr>
          </a:p>
        </p:txBody>
      </p:sp>
      <p:sp>
        <p:nvSpPr>
          <p:cNvPr id="60437" name="Oval 38"/>
          <p:cNvSpPr>
            <a:spLocks noChangeArrowheads="1"/>
          </p:cNvSpPr>
          <p:nvPr/>
        </p:nvSpPr>
        <p:spPr bwMode="auto">
          <a:xfrm>
            <a:off x="8313738" y="2695575"/>
            <a:ext cx="279400" cy="279400"/>
          </a:xfrm>
          <a:prstGeom prst="ellipse">
            <a:avLst/>
          </a:prstGeom>
          <a:solidFill>
            <a:schemeClr val="accent1"/>
          </a:solidFill>
          <a:ln w="38100">
            <a:solidFill>
              <a:schemeClr val="bg1"/>
            </a:solidFill>
            <a:round/>
            <a:headEnd/>
            <a:tailEnd/>
          </a:ln>
        </p:spPr>
        <p:txBody>
          <a:bodyPr wrap="none" anchor="ct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endParaRPr lang="en-US" altLang="en-US" sz="2400">
              <a:latin typeface="Times New Roman" panose="02020603050405020304" pitchFamily="18" charset="0"/>
            </a:endParaRPr>
          </a:p>
        </p:txBody>
      </p:sp>
      <p:sp>
        <p:nvSpPr>
          <p:cNvPr id="60438" name="Line 53"/>
          <p:cNvSpPr>
            <a:spLocks noChangeShapeType="1"/>
          </p:cNvSpPr>
          <p:nvPr/>
        </p:nvSpPr>
        <p:spPr bwMode="auto">
          <a:xfrm flipV="1">
            <a:off x="10261600" y="4438651"/>
            <a:ext cx="0" cy="1724025"/>
          </a:xfrm>
          <a:prstGeom prst="line">
            <a:avLst/>
          </a:prstGeom>
          <a:noFill/>
          <a:ln w="3810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0439" name="Line 54"/>
          <p:cNvSpPr>
            <a:spLocks noChangeShapeType="1"/>
          </p:cNvSpPr>
          <p:nvPr/>
        </p:nvSpPr>
        <p:spPr bwMode="auto">
          <a:xfrm>
            <a:off x="6813550" y="4438650"/>
            <a:ext cx="3448050" cy="7938"/>
          </a:xfrm>
          <a:prstGeom prst="line">
            <a:avLst/>
          </a:prstGeom>
          <a:noFill/>
          <a:ln w="3810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0440" name="Oval 55"/>
          <p:cNvSpPr>
            <a:spLocks noChangeArrowheads="1"/>
          </p:cNvSpPr>
          <p:nvPr/>
        </p:nvSpPr>
        <p:spPr bwMode="auto">
          <a:xfrm>
            <a:off x="6670675" y="4294189"/>
            <a:ext cx="287338" cy="288925"/>
          </a:xfrm>
          <a:prstGeom prst="ellipse">
            <a:avLst/>
          </a:prstGeom>
          <a:solidFill>
            <a:schemeClr val="accent1"/>
          </a:solidFill>
          <a:ln w="38100">
            <a:solidFill>
              <a:schemeClr val="bg1"/>
            </a:solidFill>
            <a:round/>
            <a:headEnd/>
            <a:tailEnd/>
          </a:ln>
        </p:spPr>
        <p:txBody>
          <a:bodyPr wrap="none" anchor="ct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endParaRPr lang="en-US" altLang="en-US" sz="2400">
              <a:latin typeface="Times New Roman" panose="02020603050405020304" pitchFamily="18" charset="0"/>
            </a:endParaRPr>
          </a:p>
        </p:txBody>
      </p:sp>
      <p:sp>
        <p:nvSpPr>
          <p:cNvPr id="60441" name="Oval 56"/>
          <p:cNvSpPr>
            <a:spLocks noChangeArrowheads="1"/>
          </p:cNvSpPr>
          <p:nvPr/>
        </p:nvSpPr>
        <p:spPr bwMode="auto">
          <a:xfrm>
            <a:off x="10118725" y="4294189"/>
            <a:ext cx="287338" cy="288925"/>
          </a:xfrm>
          <a:prstGeom prst="ellipse">
            <a:avLst/>
          </a:prstGeom>
          <a:solidFill>
            <a:schemeClr val="accent1"/>
          </a:solidFill>
          <a:ln w="38100">
            <a:solidFill>
              <a:schemeClr val="bg1"/>
            </a:solidFill>
            <a:round/>
            <a:headEnd/>
            <a:tailEnd/>
          </a:ln>
        </p:spPr>
        <p:txBody>
          <a:bodyPr wrap="none" anchor="ct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endParaRPr lang="en-US" altLang="en-US" sz="2400">
              <a:latin typeface="Times New Roman" panose="02020603050405020304" pitchFamily="18" charset="0"/>
            </a:endParaRPr>
          </a:p>
        </p:txBody>
      </p:sp>
      <p:sp>
        <p:nvSpPr>
          <p:cNvPr id="60442" name="Oval 57"/>
          <p:cNvSpPr>
            <a:spLocks noChangeArrowheads="1"/>
          </p:cNvSpPr>
          <p:nvPr/>
        </p:nvSpPr>
        <p:spPr bwMode="auto">
          <a:xfrm>
            <a:off x="8394700" y="4294189"/>
            <a:ext cx="287338" cy="288925"/>
          </a:xfrm>
          <a:prstGeom prst="ellipse">
            <a:avLst/>
          </a:prstGeom>
          <a:solidFill>
            <a:schemeClr val="accent1"/>
          </a:solidFill>
          <a:ln w="38100">
            <a:solidFill>
              <a:schemeClr val="bg1"/>
            </a:solidFill>
            <a:round/>
            <a:headEnd/>
            <a:tailEnd/>
          </a:ln>
        </p:spPr>
        <p:txBody>
          <a:bodyPr wrap="none" anchor="ct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endParaRPr lang="en-US" altLang="en-US" sz="2400">
              <a:latin typeface="Times New Roman" panose="02020603050405020304" pitchFamily="18" charset="0"/>
            </a:endParaRPr>
          </a:p>
        </p:txBody>
      </p:sp>
      <p:sp>
        <p:nvSpPr>
          <p:cNvPr id="60443" name="AutoShape 58"/>
          <p:cNvSpPr>
            <a:spLocks noChangeArrowheads="1"/>
          </p:cNvSpPr>
          <p:nvPr/>
        </p:nvSpPr>
        <p:spPr bwMode="auto">
          <a:xfrm>
            <a:off x="6670675" y="6162675"/>
            <a:ext cx="287338" cy="287338"/>
          </a:xfrm>
          <a:prstGeom prst="triangle">
            <a:avLst>
              <a:gd name="adj" fmla="val 50000"/>
            </a:avLst>
          </a:prstGeom>
          <a:solidFill>
            <a:schemeClr val="accent1"/>
          </a:solidFill>
          <a:ln w="38100">
            <a:solidFill>
              <a:schemeClr val="bg1"/>
            </a:solidFill>
            <a:miter lim="800000"/>
            <a:headEnd/>
            <a:tailEnd/>
          </a:ln>
        </p:spPr>
        <p:txBody>
          <a:bodyPr wrap="none" anchor="ct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endParaRPr lang="en-US" altLang="en-US" sz="2400">
              <a:latin typeface="Times New Roman" panose="02020603050405020304" pitchFamily="18" charset="0"/>
            </a:endParaRPr>
          </a:p>
        </p:txBody>
      </p:sp>
      <p:sp>
        <p:nvSpPr>
          <p:cNvPr id="60444" name="AutoShape 59"/>
          <p:cNvSpPr>
            <a:spLocks noChangeArrowheads="1"/>
          </p:cNvSpPr>
          <p:nvPr/>
        </p:nvSpPr>
        <p:spPr bwMode="auto">
          <a:xfrm>
            <a:off x="8394700" y="6162675"/>
            <a:ext cx="287338" cy="287338"/>
          </a:xfrm>
          <a:prstGeom prst="triangle">
            <a:avLst>
              <a:gd name="adj" fmla="val 50000"/>
            </a:avLst>
          </a:prstGeom>
          <a:solidFill>
            <a:schemeClr val="accent1"/>
          </a:solidFill>
          <a:ln w="38100">
            <a:solidFill>
              <a:schemeClr val="bg1"/>
            </a:solidFill>
            <a:miter lim="800000"/>
            <a:headEnd/>
            <a:tailEnd/>
          </a:ln>
        </p:spPr>
        <p:txBody>
          <a:bodyPr wrap="none" anchor="ct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endParaRPr lang="en-US" altLang="en-US" sz="2400">
              <a:latin typeface="Times New Roman" panose="02020603050405020304" pitchFamily="18" charset="0"/>
            </a:endParaRPr>
          </a:p>
        </p:txBody>
      </p:sp>
      <p:sp>
        <p:nvSpPr>
          <p:cNvPr id="60445" name="AutoShape 60"/>
          <p:cNvSpPr>
            <a:spLocks noChangeArrowheads="1"/>
          </p:cNvSpPr>
          <p:nvPr/>
        </p:nvSpPr>
        <p:spPr bwMode="auto">
          <a:xfrm>
            <a:off x="10118725" y="6162675"/>
            <a:ext cx="287338" cy="287338"/>
          </a:xfrm>
          <a:prstGeom prst="triangle">
            <a:avLst>
              <a:gd name="adj" fmla="val 50000"/>
            </a:avLst>
          </a:prstGeom>
          <a:solidFill>
            <a:schemeClr val="accent1"/>
          </a:solidFill>
          <a:ln w="38100">
            <a:solidFill>
              <a:schemeClr val="bg1"/>
            </a:solidFill>
            <a:miter lim="800000"/>
            <a:headEnd/>
            <a:tailEnd/>
          </a:ln>
        </p:spPr>
        <p:txBody>
          <a:bodyPr wrap="none" anchor="ct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endParaRPr lang="en-US" altLang="en-US" sz="2400">
              <a:latin typeface="Times New Roman" panose="02020603050405020304" pitchFamily="18" charset="0"/>
            </a:endParaRPr>
          </a:p>
        </p:txBody>
      </p:sp>
      <p:sp>
        <p:nvSpPr>
          <p:cNvPr id="60446" name="Line 61"/>
          <p:cNvSpPr>
            <a:spLocks noChangeShapeType="1"/>
          </p:cNvSpPr>
          <p:nvPr/>
        </p:nvSpPr>
        <p:spPr bwMode="auto">
          <a:xfrm>
            <a:off x="6383339" y="6450014"/>
            <a:ext cx="4187825" cy="1587"/>
          </a:xfrm>
          <a:prstGeom prst="line">
            <a:avLst/>
          </a:prstGeom>
          <a:noFill/>
          <a:ln w="3810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0447" name="Oval 63"/>
          <p:cNvSpPr>
            <a:spLocks noChangeArrowheads="1"/>
          </p:cNvSpPr>
          <p:nvPr/>
        </p:nvSpPr>
        <p:spPr bwMode="auto">
          <a:xfrm>
            <a:off x="6670675" y="5157789"/>
            <a:ext cx="287338" cy="287337"/>
          </a:xfrm>
          <a:prstGeom prst="ellipse">
            <a:avLst/>
          </a:prstGeom>
          <a:solidFill>
            <a:schemeClr val="accent1"/>
          </a:solidFill>
          <a:ln w="38100">
            <a:solidFill>
              <a:schemeClr val="bg1"/>
            </a:solidFill>
            <a:round/>
            <a:headEnd/>
            <a:tailEnd/>
          </a:ln>
        </p:spPr>
        <p:txBody>
          <a:bodyPr wrap="none" anchor="ct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endParaRPr lang="en-US" altLang="en-US" sz="2400">
              <a:latin typeface="Times New Roman" panose="02020603050405020304" pitchFamily="18" charset="0"/>
            </a:endParaRPr>
          </a:p>
        </p:txBody>
      </p:sp>
      <p:sp>
        <p:nvSpPr>
          <p:cNvPr id="60448" name="Oval 64"/>
          <p:cNvSpPr>
            <a:spLocks noChangeArrowheads="1"/>
          </p:cNvSpPr>
          <p:nvPr/>
        </p:nvSpPr>
        <p:spPr bwMode="auto">
          <a:xfrm>
            <a:off x="10118725" y="5157789"/>
            <a:ext cx="287338" cy="287337"/>
          </a:xfrm>
          <a:prstGeom prst="ellipse">
            <a:avLst/>
          </a:prstGeom>
          <a:solidFill>
            <a:schemeClr val="accent1"/>
          </a:solidFill>
          <a:ln w="38100">
            <a:solidFill>
              <a:schemeClr val="bg1"/>
            </a:solidFill>
            <a:round/>
            <a:headEnd/>
            <a:tailEnd/>
          </a:ln>
        </p:spPr>
        <p:txBody>
          <a:bodyPr wrap="none" anchor="ct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endParaRPr lang="en-US" altLang="en-US" sz="2400">
              <a:latin typeface="Times New Roman" panose="02020603050405020304" pitchFamily="18" charset="0"/>
            </a:endParaRPr>
          </a:p>
        </p:txBody>
      </p:sp>
      <p:sp>
        <p:nvSpPr>
          <p:cNvPr id="60449" name="Oval 65"/>
          <p:cNvSpPr>
            <a:spLocks noChangeArrowheads="1"/>
          </p:cNvSpPr>
          <p:nvPr/>
        </p:nvSpPr>
        <p:spPr bwMode="auto">
          <a:xfrm>
            <a:off x="8394700" y="5157789"/>
            <a:ext cx="287338" cy="287337"/>
          </a:xfrm>
          <a:prstGeom prst="ellipse">
            <a:avLst/>
          </a:prstGeom>
          <a:solidFill>
            <a:schemeClr val="accent1"/>
          </a:solidFill>
          <a:ln w="38100">
            <a:solidFill>
              <a:schemeClr val="bg1"/>
            </a:solidFill>
            <a:round/>
            <a:headEnd/>
            <a:tailEnd/>
          </a:ln>
        </p:spPr>
        <p:txBody>
          <a:bodyPr wrap="none" anchor="ct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endParaRPr lang="en-US" altLang="en-US" sz="2400">
              <a:latin typeface="Times New Roman" panose="02020603050405020304" pitchFamily="18" charset="0"/>
            </a:endParaRPr>
          </a:p>
        </p:txBody>
      </p:sp>
      <p:sp>
        <p:nvSpPr>
          <p:cNvPr id="60450" name="Rectangle 74" descr="Wide upward diagonal"/>
          <p:cNvSpPr>
            <a:spLocks noChangeArrowheads="1"/>
          </p:cNvSpPr>
          <p:nvPr/>
        </p:nvSpPr>
        <p:spPr bwMode="auto">
          <a:xfrm>
            <a:off x="6813551" y="4438651"/>
            <a:ext cx="1724025" cy="1724025"/>
          </a:xfrm>
          <a:prstGeom prst="rect">
            <a:avLst/>
          </a:prstGeom>
          <a:pattFill prst="wdUpDiag">
            <a:fgClr>
              <a:schemeClr val="bg2">
                <a:alpha val="76077"/>
              </a:schemeClr>
            </a:fgClr>
            <a:bgClr>
              <a:schemeClr val="bg1">
                <a:alpha val="76077"/>
              </a:schemeClr>
            </a:bgClr>
          </a:pattFill>
          <a:ln w="38100">
            <a:solidFill>
              <a:schemeClr val="bg1"/>
            </a:solidFill>
            <a:miter lim="800000"/>
            <a:headEnd/>
            <a:tailEnd/>
          </a:ln>
        </p:spPr>
        <p:txBody>
          <a:bodyPr wrap="none" anchor="ct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endParaRPr lang="en-US" altLang="en-US" sz="2400">
              <a:latin typeface="Times New Roman" panose="02020603050405020304" pitchFamily="18" charset="0"/>
            </a:endParaRPr>
          </a:p>
        </p:txBody>
      </p:sp>
      <p:sp>
        <p:nvSpPr>
          <p:cNvPr id="60451" name="Text Box 75"/>
          <p:cNvSpPr txBox="1">
            <a:spLocks noChangeArrowheads="1"/>
          </p:cNvSpPr>
          <p:nvPr/>
        </p:nvSpPr>
        <p:spPr bwMode="auto">
          <a:xfrm>
            <a:off x="6896100" y="4738688"/>
            <a:ext cx="1581150" cy="1077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a:spAutoFit/>
          </a:bodyP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eaLnBrk="1" hangingPunct="1">
              <a:spcBef>
                <a:spcPct val="50000"/>
              </a:spcBef>
            </a:pPr>
            <a:r>
              <a:rPr lang="en-US" altLang="en-US" sz="3200">
                <a:latin typeface="Times New Roman" panose="02020603050405020304" pitchFamily="18" charset="0"/>
              </a:rPr>
              <a:t>Shear Wall</a:t>
            </a:r>
          </a:p>
        </p:txBody>
      </p:sp>
      <p:grpSp>
        <p:nvGrpSpPr>
          <p:cNvPr id="60452" name="Group 115"/>
          <p:cNvGrpSpPr>
            <a:grpSpLocks/>
          </p:cNvGrpSpPr>
          <p:nvPr/>
        </p:nvGrpSpPr>
        <p:grpSpPr bwMode="auto">
          <a:xfrm>
            <a:off x="1652589" y="1570038"/>
            <a:ext cx="4410075" cy="2565400"/>
            <a:chOff x="432" y="288"/>
            <a:chExt cx="1488" cy="816"/>
          </a:xfrm>
        </p:grpSpPr>
        <p:sp>
          <p:nvSpPr>
            <p:cNvPr id="60469" name="Line 5"/>
            <p:cNvSpPr>
              <a:spLocks noChangeShapeType="1"/>
            </p:cNvSpPr>
            <p:nvPr/>
          </p:nvSpPr>
          <p:spPr bwMode="auto">
            <a:xfrm flipV="1">
              <a:off x="576" y="432"/>
              <a:ext cx="0" cy="576"/>
            </a:xfrm>
            <a:prstGeom prst="line">
              <a:avLst/>
            </a:prstGeom>
            <a:noFill/>
            <a:ln w="3810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0470" name="Line 6"/>
            <p:cNvSpPr>
              <a:spLocks noChangeShapeType="1"/>
            </p:cNvSpPr>
            <p:nvPr/>
          </p:nvSpPr>
          <p:spPr bwMode="auto">
            <a:xfrm flipV="1">
              <a:off x="1152" y="432"/>
              <a:ext cx="0" cy="576"/>
            </a:xfrm>
            <a:prstGeom prst="line">
              <a:avLst/>
            </a:prstGeom>
            <a:noFill/>
            <a:ln w="3810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0471" name="Line 7"/>
            <p:cNvSpPr>
              <a:spLocks noChangeShapeType="1"/>
            </p:cNvSpPr>
            <p:nvPr/>
          </p:nvSpPr>
          <p:spPr bwMode="auto">
            <a:xfrm flipV="1">
              <a:off x="1728" y="432"/>
              <a:ext cx="0" cy="576"/>
            </a:xfrm>
            <a:prstGeom prst="line">
              <a:avLst/>
            </a:prstGeom>
            <a:noFill/>
            <a:ln w="3810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0472" name="Line 8"/>
            <p:cNvSpPr>
              <a:spLocks noChangeShapeType="1"/>
            </p:cNvSpPr>
            <p:nvPr/>
          </p:nvSpPr>
          <p:spPr bwMode="auto">
            <a:xfrm>
              <a:off x="576" y="432"/>
              <a:ext cx="1152" cy="0"/>
            </a:xfrm>
            <a:prstGeom prst="line">
              <a:avLst/>
            </a:prstGeom>
            <a:noFill/>
            <a:ln w="3810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0473" name="Oval 9"/>
            <p:cNvSpPr>
              <a:spLocks noChangeArrowheads="1"/>
            </p:cNvSpPr>
            <p:nvPr/>
          </p:nvSpPr>
          <p:spPr bwMode="auto">
            <a:xfrm>
              <a:off x="528" y="384"/>
              <a:ext cx="96" cy="96"/>
            </a:xfrm>
            <a:prstGeom prst="ellipse">
              <a:avLst/>
            </a:prstGeom>
            <a:solidFill>
              <a:schemeClr val="accent1"/>
            </a:solidFill>
            <a:ln w="38100">
              <a:solidFill>
                <a:schemeClr val="bg1"/>
              </a:solidFill>
              <a:round/>
              <a:headEnd/>
              <a:tailEnd/>
            </a:ln>
          </p:spPr>
          <p:txBody>
            <a:bodyPr wrap="none" anchor="ct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endParaRPr lang="en-US" altLang="en-US" sz="2400">
                <a:latin typeface="Times New Roman" panose="02020603050405020304" pitchFamily="18" charset="0"/>
              </a:endParaRPr>
            </a:p>
          </p:txBody>
        </p:sp>
        <p:sp>
          <p:nvSpPr>
            <p:cNvPr id="60474" name="Oval 10"/>
            <p:cNvSpPr>
              <a:spLocks noChangeArrowheads="1"/>
            </p:cNvSpPr>
            <p:nvPr/>
          </p:nvSpPr>
          <p:spPr bwMode="auto">
            <a:xfrm>
              <a:off x="1680" y="384"/>
              <a:ext cx="96" cy="96"/>
            </a:xfrm>
            <a:prstGeom prst="ellipse">
              <a:avLst/>
            </a:prstGeom>
            <a:solidFill>
              <a:schemeClr val="accent1"/>
            </a:solidFill>
            <a:ln w="38100">
              <a:solidFill>
                <a:schemeClr val="bg1"/>
              </a:solidFill>
              <a:round/>
              <a:headEnd/>
              <a:tailEnd/>
            </a:ln>
          </p:spPr>
          <p:txBody>
            <a:bodyPr wrap="none" anchor="ct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endParaRPr lang="en-US" altLang="en-US" sz="2400">
                <a:latin typeface="Times New Roman" panose="02020603050405020304" pitchFamily="18" charset="0"/>
              </a:endParaRPr>
            </a:p>
          </p:txBody>
        </p:sp>
        <p:sp>
          <p:nvSpPr>
            <p:cNvPr id="60475" name="Oval 11"/>
            <p:cNvSpPr>
              <a:spLocks noChangeArrowheads="1"/>
            </p:cNvSpPr>
            <p:nvPr/>
          </p:nvSpPr>
          <p:spPr bwMode="auto">
            <a:xfrm>
              <a:off x="1104" y="384"/>
              <a:ext cx="96" cy="96"/>
            </a:xfrm>
            <a:prstGeom prst="ellipse">
              <a:avLst/>
            </a:prstGeom>
            <a:solidFill>
              <a:schemeClr val="accent1"/>
            </a:solidFill>
            <a:ln w="38100">
              <a:solidFill>
                <a:schemeClr val="bg1"/>
              </a:solidFill>
              <a:round/>
              <a:headEnd/>
              <a:tailEnd/>
            </a:ln>
          </p:spPr>
          <p:txBody>
            <a:bodyPr wrap="none" anchor="ct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endParaRPr lang="en-US" altLang="en-US" sz="2400">
                <a:latin typeface="Times New Roman" panose="02020603050405020304" pitchFamily="18" charset="0"/>
              </a:endParaRPr>
            </a:p>
          </p:txBody>
        </p:sp>
        <p:sp>
          <p:nvSpPr>
            <p:cNvPr id="60476" name="AutoShape 12"/>
            <p:cNvSpPr>
              <a:spLocks noChangeArrowheads="1"/>
            </p:cNvSpPr>
            <p:nvPr/>
          </p:nvSpPr>
          <p:spPr bwMode="auto">
            <a:xfrm>
              <a:off x="528" y="1008"/>
              <a:ext cx="96" cy="96"/>
            </a:xfrm>
            <a:prstGeom prst="triangle">
              <a:avLst>
                <a:gd name="adj" fmla="val 50000"/>
              </a:avLst>
            </a:prstGeom>
            <a:solidFill>
              <a:schemeClr val="accent1"/>
            </a:solidFill>
            <a:ln w="38100">
              <a:solidFill>
                <a:schemeClr val="bg1"/>
              </a:solidFill>
              <a:miter lim="800000"/>
              <a:headEnd/>
              <a:tailEnd/>
            </a:ln>
          </p:spPr>
          <p:txBody>
            <a:bodyPr wrap="none" anchor="ct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endParaRPr lang="en-US" altLang="en-US" sz="2400">
                <a:latin typeface="Times New Roman" panose="02020603050405020304" pitchFamily="18" charset="0"/>
              </a:endParaRPr>
            </a:p>
          </p:txBody>
        </p:sp>
        <p:sp>
          <p:nvSpPr>
            <p:cNvPr id="60477" name="AutoShape 13"/>
            <p:cNvSpPr>
              <a:spLocks noChangeArrowheads="1"/>
            </p:cNvSpPr>
            <p:nvPr/>
          </p:nvSpPr>
          <p:spPr bwMode="auto">
            <a:xfrm>
              <a:off x="1104" y="1008"/>
              <a:ext cx="96" cy="96"/>
            </a:xfrm>
            <a:prstGeom prst="triangle">
              <a:avLst>
                <a:gd name="adj" fmla="val 50000"/>
              </a:avLst>
            </a:prstGeom>
            <a:solidFill>
              <a:schemeClr val="accent1"/>
            </a:solidFill>
            <a:ln w="38100">
              <a:solidFill>
                <a:schemeClr val="bg1"/>
              </a:solidFill>
              <a:miter lim="800000"/>
              <a:headEnd/>
              <a:tailEnd/>
            </a:ln>
          </p:spPr>
          <p:txBody>
            <a:bodyPr wrap="none" anchor="ct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endParaRPr lang="en-US" altLang="en-US" sz="2400">
                <a:latin typeface="Times New Roman" panose="02020603050405020304" pitchFamily="18" charset="0"/>
              </a:endParaRPr>
            </a:p>
          </p:txBody>
        </p:sp>
        <p:sp>
          <p:nvSpPr>
            <p:cNvPr id="60478" name="AutoShape 14"/>
            <p:cNvSpPr>
              <a:spLocks noChangeArrowheads="1"/>
            </p:cNvSpPr>
            <p:nvPr/>
          </p:nvSpPr>
          <p:spPr bwMode="auto">
            <a:xfrm>
              <a:off x="1680" y="1008"/>
              <a:ext cx="96" cy="96"/>
            </a:xfrm>
            <a:prstGeom prst="triangle">
              <a:avLst>
                <a:gd name="adj" fmla="val 50000"/>
              </a:avLst>
            </a:prstGeom>
            <a:solidFill>
              <a:schemeClr val="accent1"/>
            </a:solidFill>
            <a:ln w="38100">
              <a:solidFill>
                <a:schemeClr val="bg1"/>
              </a:solidFill>
              <a:miter lim="800000"/>
              <a:headEnd/>
              <a:tailEnd/>
            </a:ln>
          </p:spPr>
          <p:txBody>
            <a:bodyPr wrap="none" anchor="ct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endParaRPr lang="en-US" altLang="en-US" sz="2400">
                <a:latin typeface="Times New Roman" panose="02020603050405020304" pitchFamily="18" charset="0"/>
              </a:endParaRPr>
            </a:p>
          </p:txBody>
        </p:sp>
        <p:sp>
          <p:nvSpPr>
            <p:cNvPr id="60479" name="AutoShape 15"/>
            <p:cNvSpPr>
              <a:spLocks noChangeArrowheads="1"/>
            </p:cNvSpPr>
            <p:nvPr/>
          </p:nvSpPr>
          <p:spPr bwMode="auto">
            <a:xfrm rot="-5400000">
              <a:off x="1776" y="384"/>
              <a:ext cx="96" cy="96"/>
            </a:xfrm>
            <a:prstGeom prst="triangle">
              <a:avLst>
                <a:gd name="adj" fmla="val 50000"/>
              </a:avLst>
            </a:prstGeom>
            <a:solidFill>
              <a:schemeClr val="accent1"/>
            </a:solidFill>
            <a:ln w="38100">
              <a:solidFill>
                <a:schemeClr val="bg1"/>
              </a:solidFill>
              <a:miter lim="800000"/>
              <a:headEnd/>
              <a:tailEnd/>
            </a:ln>
          </p:spPr>
          <p:txBody>
            <a:bodyPr wrap="none" anchor="ct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endParaRPr lang="en-US" altLang="en-US" sz="2400">
                <a:latin typeface="Times New Roman" panose="02020603050405020304" pitchFamily="18" charset="0"/>
              </a:endParaRPr>
            </a:p>
          </p:txBody>
        </p:sp>
        <p:sp>
          <p:nvSpPr>
            <p:cNvPr id="60480" name="Line 17"/>
            <p:cNvSpPr>
              <a:spLocks noChangeShapeType="1"/>
            </p:cNvSpPr>
            <p:nvPr/>
          </p:nvSpPr>
          <p:spPr bwMode="auto">
            <a:xfrm>
              <a:off x="432" y="1104"/>
              <a:ext cx="1488" cy="0"/>
            </a:xfrm>
            <a:prstGeom prst="line">
              <a:avLst/>
            </a:prstGeom>
            <a:noFill/>
            <a:ln w="3810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0481" name="Line 18"/>
            <p:cNvSpPr>
              <a:spLocks noChangeShapeType="1"/>
            </p:cNvSpPr>
            <p:nvPr/>
          </p:nvSpPr>
          <p:spPr bwMode="auto">
            <a:xfrm>
              <a:off x="1872" y="288"/>
              <a:ext cx="0" cy="240"/>
            </a:xfrm>
            <a:prstGeom prst="line">
              <a:avLst/>
            </a:prstGeom>
            <a:noFill/>
            <a:ln w="3810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0482" name="Line 109"/>
            <p:cNvSpPr>
              <a:spLocks noChangeShapeType="1"/>
            </p:cNvSpPr>
            <p:nvPr/>
          </p:nvSpPr>
          <p:spPr bwMode="auto">
            <a:xfrm>
              <a:off x="576" y="720"/>
              <a:ext cx="1152" cy="0"/>
            </a:xfrm>
            <a:prstGeom prst="line">
              <a:avLst/>
            </a:prstGeom>
            <a:noFill/>
            <a:ln w="3810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0483" name="Oval 110"/>
            <p:cNvSpPr>
              <a:spLocks noChangeArrowheads="1"/>
            </p:cNvSpPr>
            <p:nvPr/>
          </p:nvSpPr>
          <p:spPr bwMode="auto">
            <a:xfrm>
              <a:off x="528" y="672"/>
              <a:ext cx="96" cy="96"/>
            </a:xfrm>
            <a:prstGeom prst="ellipse">
              <a:avLst/>
            </a:prstGeom>
            <a:solidFill>
              <a:schemeClr val="accent1"/>
            </a:solidFill>
            <a:ln w="38100">
              <a:solidFill>
                <a:schemeClr val="bg1"/>
              </a:solidFill>
              <a:round/>
              <a:headEnd/>
              <a:tailEnd/>
            </a:ln>
          </p:spPr>
          <p:txBody>
            <a:bodyPr wrap="none" anchor="ct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endParaRPr lang="en-US" altLang="en-US" sz="2400">
                <a:latin typeface="Times New Roman" panose="02020603050405020304" pitchFamily="18" charset="0"/>
              </a:endParaRPr>
            </a:p>
          </p:txBody>
        </p:sp>
        <p:sp>
          <p:nvSpPr>
            <p:cNvPr id="60484" name="Oval 111"/>
            <p:cNvSpPr>
              <a:spLocks noChangeArrowheads="1"/>
            </p:cNvSpPr>
            <p:nvPr/>
          </p:nvSpPr>
          <p:spPr bwMode="auto">
            <a:xfrm>
              <a:off x="1680" y="672"/>
              <a:ext cx="96" cy="96"/>
            </a:xfrm>
            <a:prstGeom prst="ellipse">
              <a:avLst/>
            </a:prstGeom>
            <a:solidFill>
              <a:schemeClr val="accent1"/>
            </a:solidFill>
            <a:ln w="38100">
              <a:solidFill>
                <a:schemeClr val="bg1"/>
              </a:solidFill>
              <a:round/>
              <a:headEnd/>
              <a:tailEnd/>
            </a:ln>
          </p:spPr>
          <p:txBody>
            <a:bodyPr wrap="none" anchor="ct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endParaRPr lang="en-US" altLang="en-US" sz="2400">
                <a:latin typeface="Times New Roman" panose="02020603050405020304" pitchFamily="18" charset="0"/>
              </a:endParaRPr>
            </a:p>
          </p:txBody>
        </p:sp>
        <p:sp>
          <p:nvSpPr>
            <p:cNvPr id="60485" name="Oval 112"/>
            <p:cNvSpPr>
              <a:spLocks noChangeArrowheads="1"/>
            </p:cNvSpPr>
            <p:nvPr/>
          </p:nvSpPr>
          <p:spPr bwMode="auto">
            <a:xfrm>
              <a:off x="1104" y="672"/>
              <a:ext cx="96" cy="96"/>
            </a:xfrm>
            <a:prstGeom prst="ellipse">
              <a:avLst/>
            </a:prstGeom>
            <a:solidFill>
              <a:schemeClr val="accent1"/>
            </a:solidFill>
            <a:ln w="38100">
              <a:solidFill>
                <a:schemeClr val="bg1"/>
              </a:solidFill>
              <a:round/>
              <a:headEnd/>
              <a:tailEnd/>
            </a:ln>
          </p:spPr>
          <p:txBody>
            <a:bodyPr wrap="none" anchor="ct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endParaRPr lang="en-US" altLang="en-US" sz="2400">
                <a:latin typeface="Times New Roman" panose="02020603050405020304" pitchFamily="18" charset="0"/>
              </a:endParaRPr>
            </a:p>
          </p:txBody>
        </p:sp>
        <p:sp>
          <p:nvSpPr>
            <p:cNvPr id="60486" name="AutoShape 113"/>
            <p:cNvSpPr>
              <a:spLocks noChangeArrowheads="1"/>
            </p:cNvSpPr>
            <p:nvPr/>
          </p:nvSpPr>
          <p:spPr bwMode="auto">
            <a:xfrm rot="-5400000">
              <a:off x="1776" y="672"/>
              <a:ext cx="96" cy="96"/>
            </a:xfrm>
            <a:prstGeom prst="triangle">
              <a:avLst>
                <a:gd name="adj" fmla="val 50000"/>
              </a:avLst>
            </a:prstGeom>
            <a:solidFill>
              <a:schemeClr val="accent1"/>
            </a:solidFill>
            <a:ln w="38100">
              <a:solidFill>
                <a:schemeClr val="bg1"/>
              </a:solidFill>
              <a:miter lim="800000"/>
              <a:headEnd/>
              <a:tailEnd/>
            </a:ln>
          </p:spPr>
          <p:txBody>
            <a:bodyPr wrap="none" anchor="ct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endParaRPr lang="en-US" altLang="en-US" sz="2400">
                <a:latin typeface="Times New Roman" panose="02020603050405020304" pitchFamily="18" charset="0"/>
              </a:endParaRPr>
            </a:p>
          </p:txBody>
        </p:sp>
        <p:sp>
          <p:nvSpPr>
            <p:cNvPr id="60487" name="Line 114"/>
            <p:cNvSpPr>
              <a:spLocks noChangeShapeType="1"/>
            </p:cNvSpPr>
            <p:nvPr/>
          </p:nvSpPr>
          <p:spPr bwMode="auto">
            <a:xfrm>
              <a:off x="1872" y="576"/>
              <a:ext cx="0" cy="240"/>
            </a:xfrm>
            <a:prstGeom prst="line">
              <a:avLst/>
            </a:prstGeom>
            <a:noFill/>
            <a:ln w="3810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grpSp>
      <p:sp>
        <p:nvSpPr>
          <p:cNvPr id="60453" name="TextBox 28"/>
          <p:cNvSpPr txBox="1">
            <a:spLocks noChangeArrowheads="1"/>
          </p:cNvSpPr>
          <p:nvPr/>
        </p:nvSpPr>
        <p:spPr bwMode="auto">
          <a:xfrm>
            <a:off x="2693988" y="1147763"/>
            <a:ext cx="2571750" cy="614362"/>
          </a:xfrm>
          <a:prstGeom prst="rect">
            <a:avLst/>
          </a:prstGeom>
          <a:solidFill>
            <a:srgbClr val="F2F2F2">
              <a:alpha val="61960"/>
            </a:srgbClr>
          </a:solidFill>
          <a:ln w="38100">
            <a:solidFill>
              <a:schemeClr val="bg1"/>
            </a:solidFill>
            <a:bevel/>
            <a:headEnd/>
            <a:tailEnd/>
          </a:ln>
        </p:spPr>
        <p:txBody>
          <a:bodyPr anchor="ctr" anchorCtr="1"/>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r>
              <a:rPr lang="en-US" altLang="en-US" sz="2400">
                <a:solidFill>
                  <a:schemeClr val="bg1"/>
                </a:solidFill>
                <a:latin typeface="Times New Roman" panose="02020603050405020304" pitchFamily="18" charset="0"/>
              </a:rPr>
              <a:t>Idealized</a:t>
            </a:r>
          </a:p>
        </p:txBody>
      </p:sp>
      <p:sp>
        <p:nvSpPr>
          <p:cNvPr id="60454" name="TextBox 28"/>
          <p:cNvSpPr txBox="1">
            <a:spLocks noChangeArrowheads="1"/>
          </p:cNvSpPr>
          <p:nvPr/>
        </p:nvSpPr>
        <p:spPr bwMode="auto">
          <a:xfrm>
            <a:off x="7164388" y="1138239"/>
            <a:ext cx="2571750" cy="612775"/>
          </a:xfrm>
          <a:prstGeom prst="rect">
            <a:avLst/>
          </a:prstGeom>
          <a:solidFill>
            <a:srgbClr val="F2F2F2">
              <a:alpha val="61960"/>
            </a:srgbClr>
          </a:solidFill>
          <a:ln w="38100">
            <a:solidFill>
              <a:schemeClr val="bg1"/>
            </a:solidFill>
            <a:bevel/>
            <a:headEnd/>
            <a:tailEnd/>
          </a:ln>
        </p:spPr>
        <p:txBody>
          <a:bodyPr anchor="ctr" anchorCtr="1"/>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r>
              <a:rPr lang="en-US" altLang="en-US" sz="2400">
                <a:solidFill>
                  <a:schemeClr val="bg1"/>
                </a:solidFill>
                <a:latin typeface="Times New Roman" panose="02020603050405020304" pitchFamily="18" charset="0"/>
              </a:rPr>
              <a:t>Equivalent</a:t>
            </a:r>
          </a:p>
        </p:txBody>
      </p:sp>
      <p:sp>
        <p:nvSpPr>
          <p:cNvPr id="71" name="Slide Number Placeholder 70"/>
          <p:cNvSpPr txBox="1">
            <a:spLocks noGrp="1"/>
          </p:cNvSpPr>
          <p:nvPr/>
        </p:nvSpPr>
        <p:spPr>
          <a:xfrm>
            <a:off x="10961688" y="6416675"/>
            <a:ext cx="762000" cy="365125"/>
          </a:xfrm>
          <a:prstGeom prst="rect">
            <a:avLst/>
          </a:prstGeom>
          <a:noFill/>
        </p:spPr>
        <p:txBody>
          <a:bodyPr lIns="0" rIns="0" anchor="b"/>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r" eaLnBrk="1" hangingPunct="1"/>
            <a:fld id="{6145A5CF-8B9D-4B85-8974-123E7EBE59F2}" type="slidenum">
              <a:rPr lang="en-US" altLang="en-US" sz="1200">
                <a:solidFill>
                  <a:srgbClr val="BCBCBC"/>
                </a:solidFill>
                <a:latin typeface="Times New Roman" panose="02020603050405020304" pitchFamily="18" charset="0"/>
              </a:rPr>
              <a:pPr algn="r" eaLnBrk="1" hangingPunct="1"/>
              <a:t>56</a:t>
            </a:fld>
            <a:endParaRPr lang="en-US" altLang="en-US" sz="1200" dirty="0">
              <a:solidFill>
                <a:srgbClr val="BCBCBC"/>
              </a:solidFill>
              <a:latin typeface="Times New Roman" panose="02020603050405020304" pitchFamily="18" charset="0"/>
            </a:endParaRPr>
          </a:p>
        </p:txBody>
      </p:sp>
      <p:sp>
        <p:nvSpPr>
          <p:cNvPr id="72" name="Footer Placeholder 71"/>
          <p:cNvSpPr txBox="1">
            <a:spLocks noGrp="1"/>
          </p:cNvSpPr>
          <p:nvPr/>
        </p:nvSpPr>
        <p:spPr>
          <a:xfrm>
            <a:off x="4648200" y="6416676"/>
            <a:ext cx="2895600" cy="365125"/>
          </a:xfrm>
          <a:prstGeom prst="rect">
            <a:avLst/>
          </a:prstGeom>
          <a:noFill/>
        </p:spPr>
        <p:txBody>
          <a:bodyPr anchor="b"/>
          <a:lstStyle/>
          <a:p>
            <a:pPr>
              <a:defRPr/>
            </a:pPr>
            <a:r>
              <a:rPr lang="en-US" sz="1200">
                <a:solidFill>
                  <a:schemeClr val="tx1">
                    <a:shade val="50000"/>
                  </a:schemeClr>
                </a:solidFill>
                <a:latin typeface="Times New Roman" pitchFamily="18" charset="0"/>
                <a:cs typeface="+mn-cs"/>
              </a:rPr>
              <a:t>Compression Theory</a:t>
            </a:r>
            <a:endParaRPr lang="en-US" sz="1200" dirty="0">
              <a:solidFill>
                <a:schemeClr val="tx1">
                  <a:shade val="50000"/>
                </a:schemeClr>
              </a:solidFill>
              <a:latin typeface="Times New Roman" pitchFamily="18" charset="0"/>
              <a:cs typeface="+mn-cs"/>
            </a:endParaRPr>
          </a:p>
        </p:txBody>
      </p:sp>
      <p:sp>
        <p:nvSpPr>
          <p:cNvPr id="60457" name="TextBox 28"/>
          <p:cNvSpPr txBox="1">
            <a:spLocks noChangeArrowheads="1"/>
          </p:cNvSpPr>
          <p:nvPr/>
        </p:nvSpPr>
        <p:spPr bwMode="auto">
          <a:xfrm>
            <a:off x="3770314" y="214314"/>
            <a:ext cx="4383087" cy="915987"/>
          </a:xfrm>
          <a:prstGeom prst="rect">
            <a:avLst/>
          </a:prstGeom>
          <a:solidFill>
            <a:srgbClr val="F2F2F2">
              <a:alpha val="61960"/>
            </a:srgbClr>
          </a:solidFill>
          <a:ln w="38100">
            <a:solidFill>
              <a:schemeClr val="bg1"/>
            </a:solidFill>
            <a:bevel/>
            <a:headEnd/>
            <a:tailEnd/>
          </a:ln>
        </p:spPr>
        <p:txBody>
          <a:bodyPr anchor="ctr" anchorCtr="1"/>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spcBef>
                <a:spcPct val="50000"/>
              </a:spcBef>
            </a:pPr>
            <a:r>
              <a:rPr lang="en-US" altLang="en-US" sz="3600" b="1">
                <a:solidFill>
                  <a:schemeClr val="bg1"/>
                </a:solidFill>
                <a:latin typeface="Times New Roman" panose="02020603050405020304" pitchFamily="18" charset="0"/>
              </a:rPr>
              <a:t>Sidesway Prevented</a:t>
            </a:r>
          </a:p>
        </p:txBody>
      </p:sp>
      <p:sp>
        <p:nvSpPr>
          <p:cNvPr id="60458" name="Line 106"/>
          <p:cNvSpPr>
            <a:spLocks noChangeShapeType="1"/>
          </p:cNvSpPr>
          <p:nvPr/>
        </p:nvSpPr>
        <p:spPr bwMode="auto">
          <a:xfrm>
            <a:off x="6770688" y="1533525"/>
            <a:ext cx="0" cy="433388"/>
          </a:xfrm>
          <a:prstGeom prst="line">
            <a:avLst/>
          </a:prstGeom>
          <a:noFill/>
          <a:ln w="63500">
            <a:solidFill>
              <a:schemeClr val="bg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60459" name="Line 106"/>
          <p:cNvSpPr>
            <a:spLocks noChangeShapeType="1"/>
          </p:cNvSpPr>
          <p:nvPr/>
        </p:nvSpPr>
        <p:spPr bwMode="auto">
          <a:xfrm>
            <a:off x="8447088" y="1574801"/>
            <a:ext cx="0" cy="434975"/>
          </a:xfrm>
          <a:prstGeom prst="line">
            <a:avLst/>
          </a:prstGeom>
          <a:noFill/>
          <a:ln w="63500">
            <a:solidFill>
              <a:schemeClr val="bg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60460" name="Line 106"/>
          <p:cNvSpPr>
            <a:spLocks noChangeShapeType="1"/>
          </p:cNvSpPr>
          <p:nvPr/>
        </p:nvSpPr>
        <p:spPr bwMode="auto">
          <a:xfrm>
            <a:off x="10137775" y="1533525"/>
            <a:ext cx="0" cy="433388"/>
          </a:xfrm>
          <a:prstGeom prst="line">
            <a:avLst/>
          </a:prstGeom>
          <a:noFill/>
          <a:ln w="63500">
            <a:solidFill>
              <a:schemeClr val="bg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60461" name="Line 106"/>
          <p:cNvSpPr>
            <a:spLocks noChangeShapeType="1"/>
          </p:cNvSpPr>
          <p:nvPr/>
        </p:nvSpPr>
        <p:spPr bwMode="auto">
          <a:xfrm>
            <a:off x="6840538" y="3998914"/>
            <a:ext cx="0" cy="434975"/>
          </a:xfrm>
          <a:prstGeom prst="line">
            <a:avLst/>
          </a:prstGeom>
          <a:noFill/>
          <a:ln w="63500">
            <a:solidFill>
              <a:schemeClr val="bg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60462" name="Line 106"/>
          <p:cNvSpPr>
            <a:spLocks noChangeShapeType="1"/>
          </p:cNvSpPr>
          <p:nvPr/>
        </p:nvSpPr>
        <p:spPr bwMode="auto">
          <a:xfrm>
            <a:off x="8516938" y="4041775"/>
            <a:ext cx="0" cy="433388"/>
          </a:xfrm>
          <a:prstGeom prst="line">
            <a:avLst/>
          </a:prstGeom>
          <a:noFill/>
          <a:ln w="63500">
            <a:solidFill>
              <a:schemeClr val="bg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60463" name="Line 106"/>
          <p:cNvSpPr>
            <a:spLocks noChangeShapeType="1"/>
          </p:cNvSpPr>
          <p:nvPr/>
        </p:nvSpPr>
        <p:spPr bwMode="auto">
          <a:xfrm>
            <a:off x="10248900" y="3998914"/>
            <a:ext cx="0" cy="434975"/>
          </a:xfrm>
          <a:prstGeom prst="line">
            <a:avLst/>
          </a:prstGeom>
          <a:noFill/>
          <a:ln w="63500">
            <a:solidFill>
              <a:schemeClr val="bg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grpSp>
        <p:nvGrpSpPr>
          <p:cNvPr id="60464" name="Group 112"/>
          <p:cNvGrpSpPr>
            <a:grpSpLocks/>
          </p:cNvGrpSpPr>
          <p:nvPr/>
        </p:nvGrpSpPr>
        <p:grpSpPr bwMode="auto">
          <a:xfrm>
            <a:off x="6618289" y="1998663"/>
            <a:ext cx="3811587" cy="4164012"/>
            <a:chOff x="5191243" y="2405458"/>
            <a:chExt cx="3811596" cy="4163893"/>
          </a:xfrm>
        </p:grpSpPr>
        <p:sp>
          <p:nvSpPr>
            <p:cNvPr id="60465" name="Freeform 41"/>
            <p:cNvSpPr>
              <a:spLocks/>
            </p:cNvSpPr>
            <p:nvPr/>
          </p:nvSpPr>
          <p:spPr bwMode="auto">
            <a:xfrm>
              <a:off x="5191243" y="2405458"/>
              <a:ext cx="301897" cy="1672045"/>
            </a:xfrm>
            <a:custGeom>
              <a:avLst/>
              <a:gdLst>
                <a:gd name="T0" fmla="*/ 2147483647 w 104"/>
                <a:gd name="T1" fmla="*/ 2147483647 h 576"/>
                <a:gd name="T2" fmla="*/ 2147483647 w 104"/>
                <a:gd name="T3" fmla="*/ 2147483647 h 576"/>
                <a:gd name="T4" fmla="*/ 2147483647 w 104"/>
                <a:gd name="T5" fmla="*/ 2147483647 h 576"/>
                <a:gd name="T6" fmla="*/ 2147483647 w 104"/>
                <a:gd name="T7" fmla="*/ 2147483647 h 576"/>
                <a:gd name="T8" fmla="*/ 2147483647 w 104"/>
                <a:gd name="T9" fmla="*/ 2147483647 h 576"/>
                <a:gd name="T10" fmla="*/ 2147483647 w 104"/>
                <a:gd name="T11" fmla="*/ 0 h 576"/>
                <a:gd name="T12" fmla="*/ 0 60000 65536"/>
                <a:gd name="T13" fmla="*/ 0 60000 65536"/>
                <a:gd name="T14" fmla="*/ 0 60000 65536"/>
                <a:gd name="T15" fmla="*/ 0 60000 65536"/>
                <a:gd name="T16" fmla="*/ 0 60000 65536"/>
                <a:gd name="T17" fmla="*/ 0 60000 65536"/>
                <a:gd name="T18" fmla="*/ 0 w 104"/>
                <a:gd name="T19" fmla="*/ 0 h 576"/>
                <a:gd name="T20" fmla="*/ 104 w 104"/>
                <a:gd name="T21" fmla="*/ 576 h 576"/>
              </a:gdLst>
              <a:ahLst/>
              <a:cxnLst>
                <a:cxn ang="T12">
                  <a:pos x="T0" y="T1"/>
                </a:cxn>
                <a:cxn ang="T13">
                  <a:pos x="T2" y="T3"/>
                </a:cxn>
                <a:cxn ang="T14">
                  <a:pos x="T4" y="T5"/>
                </a:cxn>
                <a:cxn ang="T15">
                  <a:pos x="T6" y="T7"/>
                </a:cxn>
                <a:cxn ang="T16">
                  <a:pos x="T8" y="T9"/>
                </a:cxn>
                <a:cxn ang="T17">
                  <a:pos x="T10" y="T11"/>
                </a:cxn>
              </a:cxnLst>
              <a:rect l="T18" t="T19" r="T20" b="T21"/>
              <a:pathLst>
                <a:path w="104" h="576">
                  <a:moveTo>
                    <a:pt x="56" y="576"/>
                  </a:moveTo>
                  <a:cubicBezTo>
                    <a:pt x="36" y="544"/>
                    <a:pt x="16" y="512"/>
                    <a:pt x="8" y="480"/>
                  </a:cubicBezTo>
                  <a:cubicBezTo>
                    <a:pt x="0" y="448"/>
                    <a:pt x="0" y="416"/>
                    <a:pt x="8" y="384"/>
                  </a:cubicBezTo>
                  <a:cubicBezTo>
                    <a:pt x="16" y="352"/>
                    <a:pt x="40" y="328"/>
                    <a:pt x="56" y="288"/>
                  </a:cubicBezTo>
                  <a:cubicBezTo>
                    <a:pt x="72" y="248"/>
                    <a:pt x="104" y="192"/>
                    <a:pt x="104" y="144"/>
                  </a:cubicBezTo>
                  <a:cubicBezTo>
                    <a:pt x="104" y="96"/>
                    <a:pt x="80" y="48"/>
                    <a:pt x="56" y="0"/>
                  </a:cubicBezTo>
                </a:path>
              </a:pathLst>
            </a:custGeom>
            <a:noFill/>
            <a:ln w="38100">
              <a:solidFill>
                <a:schemeClr val="bg1"/>
              </a:solidFill>
              <a:prstDash val="dash"/>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60466" name="Freeform 42"/>
            <p:cNvSpPr>
              <a:spLocks/>
            </p:cNvSpPr>
            <p:nvPr/>
          </p:nvSpPr>
          <p:spPr bwMode="auto">
            <a:xfrm>
              <a:off x="6886511" y="2405458"/>
              <a:ext cx="301897" cy="1672045"/>
            </a:xfrm>
            <a:custGeom>
              <a:avLst/>
              <a:gdLst>
                <a:gd name="T0" fmla="*/ 2147483647 w 104"/>
                <a:gd name="T1" fmla="*/ 2147483647 h 576"/>
                <a:gd name="T2" fmla="*/ 2147483647 w 104"/>
                <a:gd name="T3" fmla="*/ 2147483647 h 576"/>
                <a:gd name="T4" fmla="*/ 2147483647 w 104"/>
                <a:gd name="T5" fmla="*/ 2147483647 h 576"/>
                <a:gd name="T6" fmla="*/ 2147483647 w 104"/>
                <a:gd name="T7" fmla="*/ 2147483647 h 576"/>
                <a:gd name="T8" fmla="*/ 2147483647 w 104"/>
                <a:gd name="T9" fmla="*/ 2147483647 h 576"/>
                <a:gd name="T10" fmla="*/ 2147483647 w 104"/>
                <a:gd name="T11" fmla="*/ 0 h 576"/>
                <a:gd name="T12" fmla="*/ 0 60000 65536"/>
                <a:gd name="T13" fmla="*/ 0 60000 65536"/>
                <a:gd name="T14" fmla="*/ 0 60000 65536"/>
                <a:gd name="T15" fmla="*/ 0 60000 65536"/>
                <a:gd name="T16" fmla="*/ 0 60000 65536"/>
                <a:gd name="T17" fmla="*/ 0 60000 65536"/>
                <a:gd name="T18" fmla="*/ 0 w 104"/>
                <a:gd name="T19" fmla="*/ 0 h 576"/>
                <a:gd name="T20" fmla="*/ 104 w 104"/>
                <a:gd name="T21" fmla="*/ 576 h 576"/>
              </a:gdLst>
              <a:ahLst/>
              <a:cxnLst>
                <a:cxn ang="T12">
                  <a:pos x="T0" y="T1"/>
                </a:cxn>
                <a:cxn ang="T13">
                  <a:pos x="T2" y="T3"/>
                </a:cxn>
                <a:cxn ang="T14">
                  <a:pos x="T4" y="T5"/>
                </a:cxn>
                <a:cxn ang="T15">
                  <a:pos x="T6" y="T7"/>
                </a:cxn>
                <a:cxn ang="T16">
                  <a:pos x="T8" y="T9"/>
                </a:cxn>
                <a:cxn ang="T17">
                  <a:pos x="T10" y="T11"/>
                </a:cxn>
              </a:cxnLst>
              <a:rect l="T18" t="T19" r="T20" b="T21"/>
              <a:pathLst>
                <a:path w="104" h="576">
                  <a:moveTo>
                    <a:pt x="56" y="576"/>
                  </a:moveTo>
                  <a:cubicBezTo>
                    <a:pt x="36" y="544"/>
                    <a:pt x="16" y="512"/>
                    <a:pt x="8" y="480"/>
                  </a:cubicBezTo>
                  <a:cubicBezTo>
                    <a:pt x="0" y="448"/>
                    <a:pt x="0" y="416"/>
                    <a:pt x="8" y="384"/>
                  </a:cubicBezTo>
                  <a:cubicBezTo>
                    <a:pt x="16" y="352"/>
                    <a:pt x="40" y="328"/>
                    <a:pt x="56" y="288"/>
                  </a:cubicBezTo>
                  <a:cubicBezTo>
                    <a:pt x="72" y="248"/>
                    <a:pt x="104" y="192"/>
                    <a:pt x="104" y="144"/>
                  </a:cubicBezTo>
                  <a:cubicBezTo>
                    <a:pt x="104" y="96"/>
                    <a:pt x="80" y="48"/>
                    <a:pt x="56" y="0"/>
                  </a:cubicBezTo>
                </a:path>
              </a:pathLst>
            </a:custGeom>
            <a:noFill/>
            <a:ln w="38100">
              <a:solidFill>
                <a:schemeClr val="bg1"/>
              </a:solidFill>
              <a:prstDash val="dash"/>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60467" name="Freeform 43"/>
            <p:cNvSpPr>
              <a:spLocks/>
            </p:cNvSpPr>
            <p:nvPr/>
          </p:nvSpPr>
          <p:spPr bwMode="auto">
            <a:xfrm>
              <a:off x="8558557" y="2405458"/>
              <a:ext cx="301897" cy="1672045"/>
            </a:xfrm>
            <a:custGeom>
              <a:avLst/>
              <a:gdLst>
                <a:gd name="T0" fmla="*/ 2147483647 w 104"/>
                <a:gd name="T1" fmla="*/ 2147483647 h 576"/>
                <a:gd name="T2" fmla="*/ 2147483647 w 104"/>
                <a:gd name="T3" fmla="*/ 2147483647 h 576"/>
                <a:gd name="T4" fmla="*/ 2147483647 w 104"/>
                <a:gd name="T5" fmla="*/ 2147483647 h 576"/>
                <a:gd name="T6" fmla="*/ 2147483647 w 104"/>
                <a:gd name="T7" fmla="*/ 2147483647 h 576"/>
                <a:gd name="T8" fmla="*/ 2147483647 w 104"/>
                <a:gd name="T9" fmla="*/ 2147483647 h 576"/>
                <a:gd name="T10" fmla="*/ 2147483647 w 104"/>
                <a:gd name="T11" fmla="*/ 0 h 576"/>
                <a:gd name="T12" fmla="*/ 0 60000 65536"/>
                <a:gd name="T13" fmla="*/ 0 60000 65536"/>
                <a:gd name="T14" fmla="*/ 0 60000 65536"/>
                <a:gd name="T15" fmla="*/ 0 60000 65536"/>
                <a:gd name="T16" fmla="*/ 0 60000 65536"/>
                <a:gd name="T17" fmla="*/ 0 60000 65536"/>
                <a:gd name="T18" fmla="*/ 0 w 104"/>
                <a:gd name="T19" fmla="*/ 0 h 576"/>
                <a:gd name="T20" fmla="*/ 104 w 104"/>
                <a:gd name="T21" fmla="*/ 576 h 576"/>
              </a:gdLst>
              <a:ahLst/>
              <a:cxnLst>
                <a:cxn ang="T12">
                  <a:pos x="T0" y="T1"/>
                </a:cxn>
                <a:cxn ang="T13">
                  <a:pos x="T2" y="T3"/>
                </a:cxn>
                <a:cxn ang="T14">
                  <a:pos x="T4" y="T5"/>
                </a:cxn>
                <a:cxn ang="T15">
                  <a:pos x="T6" y="T7"/>
                </a:cxn>
                <a:cxn ang="T16">
                  <a:pos x="T8" y="T9"/>
                </a:cxn>
                <a:cxn ang="T17">
                  <a:pos x="T10" y="T11"/>
                </a:cxn>
              </a:cxnLst>
              <a:rect l="T18" t="T19" r="T20" b="T21"/>
              <a:pathLst>
                <a:path w="104" h="576">
                  <a:moveTo>
                    <a:pt x="56" y="576"/>
                  </a:moveTo>
                  <a:cubicBezTo>
                    <a:pt x="36" y="544"/>
                    <a:pt x="16" y="512"/>
                    <a:pt x="8" y="480"/>
                  </a:cubicBezTo>
                  <a:cubicBezTo>
                    <a:pt x="0" y="448"/>
                    <a:pt x="0" y="416"/>
                    <a:pt x="8" y="384"/>
                  </a:cubicBezTo>
                  <a:cubicBezTo>
                    <a:pt x="16" y="352"/>
                    <a:pt x="40" y="328"/>
                    <a:pt x="56" y="288"/>
                  </a:cubicBezTo>
                  <a:cubicBezTo>
                    <a:pt x="72" y="248"/>
                    <a:pt x="104" y="192"/>
                    <a:pt x="104" y="144"/>
                  </a:cubicBezTo>
                  <a:cubicBezTo>
                    <a:pt x="104" y="96"/>
                    <a:pt x="80" y="48"/>
                    <a:pt x="56" y="0"/>
                  </a:cubicBezTo>
                </a:path>
              </a:pathLst>
            </a:custGeom>
            <a:noFill/>
            <a:ln w="38100">
              <a:solidFill>
                <a:schemeClr val="bg1"/>
              </a:solidFill>
              <a:prstDash val="dash"/>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60468" name="Freeform 68"/>
            <p:cNvSpPr>
              <a:spLocks/>
            </p:cNvSpPr>
            <p:nvPr/>
          </p:nvSpPr>
          <p:spPr bwMode="auto">
            <a:xfrm>
              <a:off x="8691508" y="4845054"/>
              <a:ext cx="311331" cy="1724297"/>
            </a:xfrm>
            <a:custGeom>
              <a:avLst/>
              <a:gdLst>
                <a:gd name="T0" fmla="*/ 2147483647 w 104"/>
                <a:gd name="T1" fmla="*/ 2147483647 h 576"/>
                <a:gd name="T2" fmla="*/ 2147483647 w 104"/>
                <a:gd name="T3" fmla="*/ 2147483647 h 576"/>
                <a:gd name="T4" fmla="*/ 2147483647 w 104"/>
                <a:gd name="T5" fmla="*/ 2147483647 h 576"/>
                <a:gd name="T6" fmla="*/ 2147483647 w 104"/>
                <a:gd name="T7" fmla="*/ 2147483647 h 576"/>
                <a:gd name="T8" fmla="*/ 2147483647 w 104"/>
                <a:gd name="T9" fmla="*/ 2147483647 h 576"/>
                <a:gd name="T10" fmla="*/ 2147483647 w 104"/>
                <a:gd name="T11" fmla="*/ 0 h 576"/>
                <a:gd name="T12" fmla="*/ 0 60000 65536"/>
                <a:gd name="T13" fmla="*/ 0 60000 65536"/>
                <a:gd name="T14" fmla="*/ 0 60000 65536"/>
                <a:gd name="T15" fmla="*/ 0 60000 65536"/>
                <a:gd name="T16" fmla="*/ 0 60000 65536"/>
                <a:gd name="T17" fmla="*/ 0 60000 65536"/>
                <a:gd name="T18" fmla="*/ 0 w 104"/>
                <a:gd name="T19" fmla="*/ 0 h 576"/>
                <a:gd name="T20" fmla="*/ 104 w 104"/>
                <a:gd name="T21" fmla="*/ 576 h 576"/>
              </a:gdLst>
              <a:ahLst/>
              <a:cxnLst>
                <a:cxn ang="T12">
                  <a:pos x="T0" y="T1"/>
                </a:cxn>
                <a:cxn ang="T13">
                  <a:pos x="T2" y="T3"/>
                </a:cxn>
                <a:cxn ang="T14">
                  <a:pos x="T4" y="T5"/>
                </a:cxn>
                <a:cxn ang="T15">
                  <a:pos x="T6" y="T7"/>
                </a:cxn>
                <a:cxn ang="T16">
                  <a:pos x="T8" y="T9"/>
                </a:cxn>
                <a:cxn ang="T17">
                  <a:pos x="T10" y="T11"/>
                </a:cxn>
              </a:cxnLst>
              <a:rect l="T18" t="T19" r="T20" b="T21"/>
              <a:pathLst>
                <a:path w="104" h="576">
                  <a:moveTo>
                    <a:pt x="56" y="576"/>
                  </a:moveTo>
                  <a:cubicBezTo>
                    <a:pt x="36" y="544"/>
                    <a:pt x="16" y="512"/>
                    <a:pt x="8" y="480"/>
                  </a:cubicBezTo>
                  <a:cubicBezTo>
                    <a:pt x="0" y="448"/>
                    <a:pt x="0" y="416"/>
                    <a:pt x="8" y="384"/>
                  </a:cubicBezTo>
                  <a:cubicBezTo>
                    <a:pt x="16" y="352"/>
                    <a:pt x="40" y="328"/>
                    <a:pt x="56" y="288"/>
                  </a:cubicBezTo>
                  <a:cubicBezTo>
                    <a:pt x="72" y="248"/>
                    <a:pt x="104" y="192"/>
                    <a:pt x="104" y="144"/>
                  </a:cubicBezTo>
                  <a:cubicBezTo>
                    <a:pt x="104" y="96"/>
                    <a:pt x="80" y="48"/>
                    <a:pt x="56" y="0"/>
                  </a:cubicBezTo>
                </a:path>
              </a:pathLst>
            </a:custGeom>
            <a:noFill/>
            <a:ln w="38100">
              <a:solidFill>
                <a:schemeClr val="bg1"/>
              </a:solidFill>
              <a:prstDash val="dash"/>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gr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TextBox 28"/>
          <p:cNvSpPr txBox="1">
            <a:spLocks noChangeArrowheads="1"/>
          </p:cNvSpPr>
          <p:nvPr/>
        </p:nvSpPr>
        <p:spPr bwMode="auto">
          <a:xfrm>
            <a:off x="1774826" y="1771006"/>
            <a:ext cx="8588375" cy="461665"/>
          </a:xfrm>
          <a:prstGeom prst="rect">
            <a:avLst/>
          </a:prstGeom>
          <a:solidFill>
            <a:srgbClr val="F2F2F2">
              <a:alpha val="61960"/>
            </a:srgbClr>
          </a:solidFill>
          <a:ln w="38100">
            <a:solidFill>
              <a:schemeClr val="bg1"/>
            </a:solidFill>
            <a:bevel/>
            <a:headEnd/>
            <a:tailEnd/>
          </a:ln>
        </p:spPr>
        <p:txBody>
          <a:bodyPr anchor="ctr">
            <a:spAutoFit/>
          </a:bodyP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r>
              <a:rPr lang="en-US" altLang="en-US" sz="2400">
                <a:solidFill>
                  <a:schemeClr val="bg1"/>
                </a:solidFill>
                <a:latin typeface="Times New Roman" panose="02020603050405020304" pitchFamily="18" charset="0"/>
              </a:rPr>
              <a:t>Typically, members are pin-connected to save cost (</a:t>
            </a:r>
            <a:r>
              <a:rPr lang="en-US" altLang="en-US" sz="2400" i="1">
                <a:solidFill>
                  <a:schemeClr val="bg1"/>
                </a:solidFill>
                <a:latin typeface="Times New Roman" panose="02020603050405020304" pitchFamily="18" charset="0"/>
              </a:rPr>
              <a:t>K </a:t>
            </a:r>
            <a:r>
              <a:rPr lang="en-US" altLang="en-US" sz="2400">
                <a:solidFill>
                  <a:schemeClr val="bg1"/>
                </a:solidFill>
                <a:latin typeface="Times New Roman" panose="02020603050405020304" pitchFamily="18" charset="0"/>
              </a:rPr>
              <a:t>= 1).</a:t>
            </a:r>
          </a:p>
        </p:txBody>
      </p:sp>
      <p:sp>
        <p:nvSpPr>
          <p:cNvPr id="61443" name="TextBox 28"/>
          <p:cNvSpPr txBox="1">
            <a:spLocks noChangeArrowheads="1"/>
          </p:cNvSpPr>
          <p:nvPr/>
        </p:nvSpPr>
        <p:spPr bwMode="auto">
          <a:xfrm>
            <a:off x="1789114" y="2581276"/>
            <a:ext cx="8588375" cy="860425"/>
          </a:xfrm>
          <a:prstGeom prst="rect">
            <a:avLst/>
          </a:prstGeom>
          <a:solidFill>
            <a:srgbClr val="F2F2F2">
              <a:alpha val="61960"/>
            </a:srgbClr>
          </a:solidFill>
          <a:ln w="38100">
            <a:solidFill>
              <a:schemeClr val="bg1"/>
            </a:solidFill>
            <a:bevel/>
            <a:headEnd/>
            <a:tailEnd/>
          </a:ln>
        </p:spPr>
        <p:txBody>
          <a:bodyPr anchor="ctr">
            <a:spAutoFit/>
          </a:bodyP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r>
              <a:rPr lang="en-US" altLang="en-US" sz="2400">
                <a:solidFill>
                  <a:schemeClr val="bg1"/>
                </a:solidFill>
                <a:latin typeface="Times New Roman" panose="02020603050405020304" pitchFamily="18" charset="0"/>
              </a:rPr>
              <a:t>If members include fixity at connections, </a:t>
            </a:r>
          </a:p>
          <a:p>
            <a:pPr algn="l" eaLnBrk="1" hangingPunct="1"/>
            <a:r>
              <a:rPr lang="en-US" altLang="en-US" sz="2400">
                <a:solidFill>
                  <a:schemeClr val="bg1"/>
                </a:solidFill>
                <a:latin typeface="Times New Roman" panose="02020603050405020304" pitchFamily="18" charset="0"/>
              </a:rPr>
              <a:t>Alignment Chart Method to account for rotational restraint  (</a:t>
            </a:r>
            <a:r>
              <a:rPr lang="en-US" altLang="en-US" sz="2400" i="1">
                <a:solidFill>
                  <a:schemeClr val="bg1"/>
                </a:solidFill>
                <a:latin typeface="Times New Roman" panose="02020603050405020304" pitchFamily="18" charset="0"/>
              </a:rPr>
              <a:t>K </a:t>
            </a:r>
            <a:r>
              <a:rPr lang="en-US" altLang="en-US" sz="2400">
                <a:solidFill>
                  <a:schemeClr val="bg1"/>
                </a:solidFill>
                <a:latin typeface="Times New Roman" panose="02020603050405020304" pitchFamily="18" charset="0"/>
              </a:rPr>
              <a:t>&lt; 1).</a:t>
            </a:r>
          </a:p>
        </p:txBody>
      </p:sp>
      <p:sp>
        <p:nvSpPr>
          <p:cNvPr id="61444" name="TextBox 28"/>
          <p:cNvSpPr txBox="1">
            <a:spLocks noChangeArrowheads="1"/>
          </p:cNvSpPr>
          <p:nvPr/>
        </p:nvSpPr>
        <p:spPr bwMode="auto">
          <a:xfrm>
            <a:off x="1789114" y="3716339"/>
            <a:ext cx="8588375" cy="860425"/>
          </a:xfrm>
          <a:prstGeom prst="rect">
            <a:avLst/>
          </a:prstGeom>
          <a:solidFill>
            <a:srgbClr val="F2F2F2">
              <a:alpha val="61960"/>
            </a:srgbClr>
          </a:solidFill>
          <a:ln w="38100">
            <a:solidFill>
              <a:schemeClr val="bg1"/>
            </a:solidFill>
            <a:bevel/>
            <a:headEnd/>
            <a:tailEnd/>
          </a:ln>
        </p:spPr>
        <p:txBody>
          <a:bodyPr anchor="ctr">
            <a:spAutoFit/>
          </a:bodyP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r>
              <a:rPr lang="en-US" altLang="en-US" sz="2400">
                <a:solidFill>
                  <a:schemeClr val="bg1"/>
                </a:solidFill>
                <a:latin typeface="Times New Roman" panose="02020603050405020304" pitchFamily="18" charset="0"/>
              </a:rPr>
              <a:t>Typical design will assume </a:t>
            </a:r>
            <a:r>
              <a:rPr lang="en-US" altLang="en-US" sz="2400" i="1">
                <a:solidFill>
                  <a:schemeClr val="bg1"/>
                </a:solidFill>
                <a:latin typeface="Times New Roman" panose="02020603050405020304" pitchFamily="18" charset="0"/>
              </a:rPr>
              <a:t>K </a:t>
            </a:r>
            <a:r>
              <a:rPr lang="en-US" altLang="en-US" sz="2400">
                <a:solidFill>
                  <a:schemeClr val="bg1"/>
                </a:solidFill>
                <a:latin typeface="Times New Roman" panose="02020603050405020304" pitchFamily="18" charset="0"/>
              </a:rPr>
              <a:t>= 1 as a conservative upper bound (actual </a:t>
            </a:r>
            <a:r>
              <a:rPr lang="en-US" altLang="en-US" sz="2400" i="1">
                <a:solidFill>
                  <a:schemeClr val="bg1"/>
                </a:solidFill>
                <a:latin typeface="Times New Roman" panose="02020603050405020304" pitchFamily="18" charset="0"/>
              </a:rPr>
              <a:t>K </a:t>
            </a:r>
            <a:r>
              <a:rPr lang="en-US" altLang="en-US" sz="2400">
                <a:solidFill>
                  <a:schemeClr val="bg1"/>
                </a:solidFill>
                <a:latin typeface="Times New Roman" panose="02020603050405020304" pitchFamily="18" charset="0"/>
              </a:rPr>
              <a:t>≈ 0.8 not much difference from </a:t>
            </a:r>
            <a:r>
              <a:rPr lang="en-US" altLang="en-US" sz="2400" i="1">
                <a:solidFill>
                  <a:schemeClr val="bg1"/>
                </a:solidFill>
                <a:latin typeface="Times New Roman" panose="02020603050405020304" pitchFamily="18" charset="0"/>
              </a:rPr>
              <a:t>K </a:t>
            </a:r>
            <a:r>
              <a:rPr lang="en-US" altLang="en-US" sz="2400">
                <a:solidFill>
                  <a:schemeClr val="bg1"/>
                </a:solidFill>
                <a:latin typeface="Times New Roman" panose="02020603050405020304" pitchFamily="18" charset="0"/>
              </a:rPr>
              <a:t>= 1 in design).</a:t>
            </a:r>
          </a:p>
        </p:txBody>
      </p:sp>
      <p:sp>
        <p:nvSpPr>
          <p:cNvPr id="6" name="Slide Number Placeholder 5"/>
          <p:cNvSpPr>
            <a:spLocks noGrp="1"/>
          </p:cNvSpPr>
          <p:nvPr>
            <p:ph type="sldNum" sz="quarter" idx="11"/>
          </p:nvPr>
        </p:nvSpPr>
        <p:spPr/>
        <p:txBody>
          <a:bodyP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eaLnBrk="1" hangingPunct="1"/>
            <a:fld id="{807AAAF7-6BF2-44AF-A39A-7AF928954C67}" type="slidenum">
              <a:rPr lang="en-US" altLang="en-US" sz="1200">
                <a:solidFill>
                  <a:srgbClr val="BCBCBC"/>
                </a:solidFill>
                <a:latin typeface="Times New Roman" panose="02020603050405020304" pitchFamily="18" charset="0"/>
              </a:rPr>
              <a:pPr eaLnBrk="1" hangingPunct="1"/>
              <a:t>57</a:t>
            </a:fld>
            <a:endParaRPr lang="en-US" altLang="en-US" sz="1200">
              <a:solidFill>
                <a:srgbClr val="BCBCBC"/>
              </a:solidFill>
              <a:latin typeface="Times New Roman" panose="02020603050405020304" pitchFamily="18" charset="0"/>
            </a:endParaRPr>
          </a:p>
        </p:txBody>
      </p:sp>
      <p:sp>
        <p:nvSpPr>
          <p:cNvPr id="7" name="Footer Placeholder 6"/>
          <p:cNvSpPr>
            <a:spLocks noGrp="1"/>
          </p:cNvSpPr>
          <p:nvPr>
            <p:ph type="ftr" sz="quarter" idx="10"/>
          </p:nvPr>
        </p:nvSpPr>
        <p:spPr/>
        <p:txBody>
          <a:bodyPr/>
          <a:lstStyle/>
          <a:p>
            <a:pPr>
              <a:defRPr/>
            </a:pPr>
            <a:r>
              <a:rPr lang="en-US"/>
              <a:t>Compression Theory</a:t>
            </a:r>
            <a:endParaRPr lang="en-US" dirty="0"/>
          </a:p>
        </p:txBody>
      </p:sp>
      <p:sp>
        <p:nvSpPr>
          <p:cNvPr id="61447" name="TextBox 28"/>
          <p:cNvSpPr txBox="1">
            <a:spLocks noChangeArrowheads="1"/>
          </p:cNvSpPr>
          <p:nvPr/>
        </p:nvSpPr>
        <p:spPr bwMode="auto">
          <a:xfrm>
            <a:off x="3770314" y="214314"/>
            <a:ext cx="4383087" cy="915987"/>
          </a:xfrm>
          <a:prstGeom prst="rect">
            <a:avLst/>
          </a:prstGeom>
          <a:solidFill>
            <a:srgbClr val="F2F2F2">
              <a:alpha val="61960"/>
            </a:srgbClr>
          </a:solidFill>
          <a:ln w="38100">
            <a:solidFill>
              <a:schemeClr val="bg1"/>
            </a:solidFill>
            <a:bevel/>
            <a:headEnd/>
            <a:tailEnd/>
          </a:ln>
        </p:spPr>
        <p:txBody>
          <a:bodyPr anchor="ctr" anchorCtr="1"/>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spcBef>
                <a:spcPct val="50000"/>
              </a:spcBef>
            </a:pPr>
            <a:r>
              <a:rPr lang="en-US" altLang="en-US" sz="3600" b="1">
                <a:solidFill>
                  <a:schemeClr val="bg1"/>
                </a:solidFill>
                <a:latin typeface="Times New Roman" panose="02020603050405020304" pitchFamily="18" charset="0"/>
              </a:rPr>
              <a:t>Sidesway Prevented</a:t>
            </a:r>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TextBox 28"/>
          <p:cNvSpPr txBox="1">
            <a:spLocks noChangeArrowheads="1"/>
          </p:cNvSpPr>
          <p:nvPr/>
        </p:nvSpPr>
        <p:spPr bwMode="auto">
          <a:xfrm>
            <a:off x="3833814" y="1436689"/>
            <a:ext cx="4194175" cy="860425"/>
          </a:xfrm>
          <a:prstGeom prst="rect">
            <a:avLst/>
          </a:prstGeom>
          <a:solidFill>
            <a:srgbClr val="F2F2F2">
              <a:alpha val="61960"/>
            </a:srgbClr>
          </a:solidFill>
          <a:ln w="38100">
            <a:solidFill>
              <a:schemeClr val="bg1"/>
            </a:solidFill>
            <a:bevel/>
            <a:headEnd/>
            <a:tailEnd/>
          </a:ln>
        </p:spPr>
        <p:txBody>
          <a:bodyPr anchor="ctr" anchorCtr="1">
            <a:spAutoFit/>
          </a:bodyP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r>
              <a:rPr lang="en-US" altLang="en-US" sz="2400">
                <a:solidFill>
                  <a:schemeClr val="bg1"/>
                </a:solidFill>
                <a:latin typeface="Times New Roman" panose="02020603050405020304" pitchFamily="18" charset="0"/>
              </a:rPr>
              <a:t>Floors can translate relative to one another in-plane.</a:t>
            </a:r>
          </a:p>
        </p:txBody>
      </p:sp>
      <p:sp>
        <p:nvSpPr>
          <p:cNvPr id="62467" name="TextBox 28"/>
          <p:cNvSpPr txBox="1">
            <a:spLocks noChangeArrowheads="1"/>
          </p:cNvSpPr>
          <p:nvPr/>
        </p:nvSpPr>
        <p:spPr bwMode="auto">
          <a:xfrm>
            <a:off x="3838575" y="2657476"/>
            <a:ext cx="4159250" cy="860425"/>
          </a:xfrm>
          <a:prstGeom prst="rect">
            <a:avLst/>
          </a:prstGeom>
          <a:solidFill>
            <a:srgbClr val="F2F2F2">
              <a:alpha val="61960"/>
            </a:srgbClr>
          </a:solidFill>
          <a:ln w="38100">
            <a:solidFill>
              <a:schemeClr val="bg1"/>
            </a:solidFill>
            <a:bevel/>
            <a:headEnd/>
            <a:tailEnd/>
          </a:ln>
        </p:spPr>
        <p:txBody>
          <a:bodyPr anchor="ctr" anchorCtr="1">
            <a:spAutoFit/>
          </a:bodyP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r>
              <a:rPr lang="en-US" altLang="en-US" sz="2400">
                <a:solidFill>
                  <a:schemeClr val="bg1"/>
                </a:solidFill>
                <a:latin typeface="Times New Roman" panose="02020603050405020304" pitchFamily="18" charset="0"/>
              </a:rPr>
              <a:t>Enough members are fixed to provide stability.</a:t>
            </a:r>
          </a:p>
        </p:txBody>
      </p:sp>
      <p:sp>
        <p:nvSpPr>
          <p:cNvPr id="62468" name="TextBox 28"/>
          <p:cNvSpPr txBox="1">
            <a:spLocks noChangeArrowheads="1"/>
          </p:cNvSpPr>
          <p:nvPr/>
        </p:nvSpPr>
        <p:spPr bwMode="auto">
          <a:xfrm>
            <a:off x="3852863" y="3927476"/>
            <a:ext cx="4159250" cy="1590675"/>
          </a:xfrm>
          <a:prstGeom prst="rect">
            <a:avLst/>
          </a:prstGeom>
          <a:solidFill>
            <a:srgbClr val="F2F2F2">
              <a:alpha val="61960"/>
            </a:srgbClr>
          </a:solidFill>
          <a:ln w="38100">
            <a:solidFill>
              <a:schemeClr val="bg1"/>
            </a:solidFill>
            <a:bevel/>
            <a:headEnd/>
            <a:tailEnd/>
          </a:ln>
        </p:spPr>
        <p:txBody>
          <a:bodyPr anchor="ctr" anchorCtr="1">
            <a:spAutoFit/>
          </a:bodyP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r>
              <a:rPr lang="en-US" altLang="en-US" sz="2400">
                <a:solidFill>
                  <a:schemeClr val="bg1"/>
                </a:solidFill>
                <a:latin typeface="Times New Roman" panose="02020603050405020304" pitchFamily="18" charset="0"/>
              </a:rPr>
              <a:t>Number of moment frames chosen to provide reasonable force distribution and redundancy.</a:t>
            </a:r>
          </a:p>
        </p:txBody>
      </p:sp>
      <p:sp>
        <p:nvSpPr>
          <p:cNvPr id="6" name="Slide Number Placeholder 5"/>
          <p:cNvSpPr>
            <a:spLocks noGrp="1"/>
          </p:cNvSpPr>
          <p:nvPr>
            <p:ph type="sldNum" sz="quarter" idx="11"/>
          </p:nvPr>
        </p:nvSpPr>
        <p:spPr/>
        <p:txBody>
          <a:bodyP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eaLnBrk="1" hangingPunct="1"/>
            <a:fld id="{B51901C1-BC2D-4589-82AD-CC0C1C32273F}" type="slidenum">
              <a:rPr lang="en-US" altLang="en-US" sz="1200">
                <a:solidFill>
                  <a:srgbClr val="BCBCBC"/>
                </a:solidFill>
                <a:latin typeface="Times New Roman" panose="02020603050405020304" pitchFamily="18" charset="0"/>
              </a:rPr>
              <a:pPr eaLnBrk="1" hangingPunct="1"/>
              <a:t>58</a:t>
            </a:fld>
            <a:endParaRPr lang="en-US" altLang="en-US" sz="1200">
              <a:solidFill>
                <a:srgbClr val="BCBCBC"/>
              </a:solidFill>
              <a:latin typeface="Times New Roman" panose="02020603050405020304" pitchFamily="18" charset="0"/>
            </a:endParaRPr>
          </a:p>
        </p:txBody>
      </p:sp>
      <p:sp>
        <p:nvSpPr>
          <p:cNvPr id="7" name="Footer Placeholder 6"/>
          <p:cNvSpPr>
            <a:spLocks noGrp="1"/>
          </p:cNvSpPr>
          <p:nvPr>
            <p:ph type="ftr" sz="quarter" idx="10"/>
          </p:nvPr>
        </p:nvSpPr>
        <p:spPr/>
        <p:txBody>
          <a:bodyPr/>
          <a:lstStyle/>
          <a:p>
            <a:pPr>
              <a:defRPr/>
            </a:pPr>
            <a:r>
              <a:rPr lang="en-US"/>
              <a:t>Compression Theory</a:t>
            </a:r>
            <a:endParaRPr lang="en-US" dirty="0"/>
          </a:p>
        </p:txBody>
      </p:sp>
      <p:sp>
        <p:nvSpPr>
          <p:cNvPr id="62471" name="TextBox 28"/>
          <p:cNvSpPr txBox="1">
            <a:spLocks noChangeArrowheads="1"/>
          </p:cNvSpPr>
          <p:nvPr/>
        </p:nvSpPr>
        <p:spPr bwMode="auto">
          <a:xfrm>
            <a:off x="4545013" y="214313"/>
            <a:ext cx="2881312" cy="735012"/>
          </a:xfrm>
          <a:prstGeom prst="rect">
            <a:avLst/>
          </a:prstGeom>
          <a:solidFill>
            <a:srgbClr val="F2F2F2">
              <a:alpha val="61960"/>
            </a:srgbClr>
          </a:solidFill>
          <a:ln w="38100">
            <a:solidFill>
              <a:schemeClr val="bg1"/>
            </a:solidFill>
            <a:bevel/>
            <a:headEnd/>
            <a:tailEnd/>
          </a:ln>
        </p:spPr>
        <p:txBody>
          <a:bodyPr anchor="ctr" anchorCtr="1"/>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spcBef>
                <a:spcPct val="50000"/>
              </a:spcBef>
            </a:pPr>
            <a:r>
              <a:rPr lang="en-US" altLang="en-US" sz="3600" b="1">
                <a:solidFill>
                  <a:schemeClr val="bg1"/>
                </a:solidFill>
                <a:latin typeface="Times New Roman" panose="02020603050405020304" pitchFamily="18" charset="0"/>
              </a:rPr>
              <a:t>Sway Frame</a:t>
            </a:r>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549526" y="1128713"/>
            <a:ext cx="4691063" cy="4938712"/>
          </a:xfrm>
          <a:prstGeom prst="rect">
            <a:avLst/>
          </a:prstGeom>
          <a:solidFill>
            <a:schemeClr val="tx1">
              <a:lumMod val="95000"/>
              <a:alpha val="62000"/>
            </a:schemeClr>
          </a:solidFill>
          <a:ln w="38100" cap="flat">
            <a:solidFill>
              <a:schemeClr val="bg1"/>
            </a:solidFill>
            <a:bevel/>
          </a:ln>
        </p:spPr>
        <p:txBody>
          <a:bodyPr anchor="ctr" anchorCtr="1"/>
          <a:lstStyle/>
          <a:p>
            <a:pPr algn="l">
              <a:defRPr/>
            </a:pPr>
            <a:endParaRPr lang="en-US" sz="2400">
              <a:solidFill>
                <a:schemeClr val="bg1"/>
              </a:solidFill>
              <a:latin typeface="Times New Roman" pitchFamily="18" charset="0"/>
            </a:endParaRPr>
          </a:p>
        </p:txBody>
      </p:sp>
      <p:sp>
        <p:nvSpPr>
          <p:cNvPr id="63491" name="TextBox 28"/>
          <p:cNvSpPr txBox="1">
            <a:spLocks noChangeArrowheads="1"/>
          </p:cNvSpPr>
          <p:nvPr/>
        </p:nvSpPr>
        <p:spPr bwMode="auto">
          <a:xfrm>
            <a:off x="7235825" y="1976438"/>
            <a:ext cx="2997200" cy="1955800"/>
          </a:xfrm>
          <a:prstGeom prst="rect">
            <a:avLst/>
          </a:prstGeom>
          <a:solidFill>
            <a:srgbClr val="F2F2F2">
              <a:alpha val="61960"/>
            </a:srgbClr>
          </a:solidFill>
          <a:ln w="38100">
            <a:solidFill>
              <a:schemeClr val="bg1"/>
            </a:solidFill>
            <a:bevel/>
            <a:headEnd/>
            <a:tailEnd/>
          </a:ln>
        </p:spPr>
        <p:txBody>
          <a:bodyPr anchor="ctr" anchorCtr="1">
            <a:spAutoFit/>
          </a:bodyP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r>
              <a:rPr lang="en-US" altLang="en-US" sz="2400">
                <a:solidFill>
                  <a:schemeClr val="bg1"/>
                </a:solidFill>
                <a:latin typeface="Times New Roman" panose="02020603050405020304" pitchFamily="18" charset="0"/>
              </a:rPr>
              <a:t>Assume girder/beam infinitely rigid or flexible compared to columns to bound results.</a:t>
            </a:r>
          </a:p>
        </p:txBody>
      </p:sp>
      <p:sp>
        <p:nvSpPr>
          <p:cNvPr id="63492" name="Line 96"/>
          <p:cNvSpPr>
            <a:spLocks noChangeShapeType="1"/>
          </p:cNvSpPr>
          <p:nvPr/>
        </p:nvSpPr>
        <p:spPr bwMode="auto">
          <a:xfrm flipV="1">
            <a:off x="4068763" y="1817688"/>
            <a:ext cx="0" cy="1517650"/>
          </a:xfrm>
          <a:prstGeom prst="line">
            <a:avLst/>
          </a:prstGeom>
          <a:noFill/>
          <a:ln w="3810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3493" name="Line 97"/>
          <p:cNvSpPr>
            <a:spLocks noChangeShapeType="1"/>
          </p:cNvSpPr>
          <p:nvPr/>
        </p:nvSpPr>
        <p:spPr bwMode="auto">
          <a:xfrm flipV="1">
            <a:off x="5580063" y="1817688"/>
            <a:ext cx="0" cy="1300162"/>
          </a:xfrm>
          <a:prstGeom prst="line">
            <a:avLst/>
          </a:prstGeom>
          <a:noFill/>
          <a:ln w="3810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3494" name="Line 98"/>
          <p:cNvSpPr>
            <a:spLocks noChangeShapeType="1"/>
          </p:cNvSpPr>
          <p:nvPr/>
        </p:nvSpPr>
        <p:spPr bwMode="auto">
          <a:xfrm>
            <a:off x="4068763" y="1817688"/>
            <a:ext cx="1511300" cy="0"/>
          </a:xfrm>
          <a:prstGeom prst="line">
            <a:avLst/>
          </a:prstGeom>
          <a:noFill/>
          <a:ln w="190500">
            <a:solidFill>
              <a:schemeClr val="bg2"/>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3495" name="AutoShape 99"/>
          <p:cNvSpPr>
            <a:spLocks noChangeArrowheads="1"/>
          </p:cNvSpPr>
          <p:nvPr/>
        </p:nvSpPr>
        <p:spPr bwMode="auto">
          <a:xfrm>
            <a:off x="5454651" y="3117850"/>
            <a:ext cx="252413" cy="217488"/>
          </a:xfrm>
          <a:prstGeom prst="triangle">
            <a:avLst>
              <a:gd name="adj" fmla="val 50000"/>
            </a:avLst>
          </a:prstGeom>
          <a:solidFill>
            <a:schemeClr val="accent1"/>
          </a:solidFill>
          <a:ln w="38100">
            <a:solidFill>
              <a:schemeClr val="bg1"/>
            </a:solidFill>
            <a:miter lim="800000"/>
            <a:headEnd/>
            <a:tailEnd/>
          </a:ln>
        </p:spPr>
        <p:txBody>
          <a:bodyPr wrap="none" anchor="ct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endParaRPr lang="en-US" altLang="en-US" sz="2400">
              <a:latin typeface="Times New Roman" panose="02020603050405020304" pitchFamily="18" charset="0"/>
            </a:endParaRPr>
          </a:p>
        </p:txBody>
      </p:sp>
      <p:sp>
        <p:nvSpPr>
          <p:cNvPr id="63496" name="Line 101"/>
          <p:cNvSpPr>
            <a:spLocks noChangeShapeType="1"/>
          </p:cNvSpPr>
          <p:nvPr/>
        </p:nvSpPr>
        <p:spPr bwMode="auto">
          <a:xfrm>
            <a:off x="3690938" y="3335338"/>
            <a:ext cx="2393950" cy="0"/>
          </a:xfrm>
          <a:prstGeom prst="line">
            <a:avLst/>
          </a:prstGeom>
          <a:noFill/>
          <a:ln w="3810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3497" name="Rectangle 103"/>
          <p:cNvSpPr>
            <a:spLocks noChangeArrowheads="1"/>
          </p:cNvSpPr>
          <p:nvPr/>
        </p:nvSpPr>
        <p:spPr bwMode="auto">
          <a:xfrm>
            <a:off x="3817939" y="3117850"/>
            <a:ext cx="503237" cy="217488"/>
          </a:xfrm>
          <a:prstGeom prst="rect">
            <a:avLst/>
          </a:prstGeom>
          <a:solidFill>
            <a:schemeClr val="accent1"/>
          </a:solidFill>
          <a:ln w="38100">
            <a:solidFill>
              <a:schemeClr val="bg1"/>
            </a:solidFill>
            <a:miter lim="800000"/>
            <a:headEnd/>
            <a:tailEnd/>
          </a:ln>
        </p:spPr>
        <p:txBody>
          <a:bodyPr wrap="none" anchor="ct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endParaRPr lang="en-US" altLang="en-US" sz="2400">
              <a:latin typeface="Times New Roman" panose="02020603050405020304" pitchFamily="18" charset="0"/>
            </a:endParaRPr>
          </a:p>
        </p:txBody>
      </p:sp>
      <p:sp>
        <p:nvSpPr>
          <p:cNvPr id="63498" name="Line 106"/>
          <p:cNvSpPr>
            <a:spLocks noChangeShapeType="1"/>
          </p:cNvSpPr>
          <p:nvPr/>
        </p:nvSpPr>
        <p:spPr bwMode="auto">
          <a:xfrm>
            <a:off x="4068763" y="1274764"/>
            <a:ext cx="0" cy="433387"/>
          </a:xfrm>
          <a:prstGeom prst="line">
            <a:avLst/>
          </a:prstGeom>
          <a:noFill/>
          <a:ln w="38100">
            <a:solidFill>
              <a:schemeClr val="bg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63499" name="Line 107"/>
          <p:cNvSpPr>
            <a:spLocks noChangeShapeType="1"/>
          </p:cNvSpPr>
          <p:nvPr/>
        </p:nvSpPr>
        <p:spPr bwMode="auto">
          <a:xfrm>
            <a:off x="5580063" y="1274764"/>
            <a:ext cx="0" cy="433387"/>
          </a:xfrm>
          <a:prstGeom prst="line">
            <a:avLst/>
          </a:prstGeom>
          <a:noFill/>
          <a:ln w="38100">
            <a:solidFill>
              <a:schemeClr val="bg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63500" name="Text Box 109"/>
          <p:cNvSpPr txBox="1">
            <a:spLocks noChangeArrowheads="1"/>
          </p:cNvSpPr>
          <p:nvPr/>
        </p:nvSpPr>
        <p:spPr bwMode="auto">
          <a:xfrm>
            <a:off x="5984875" y="2149475"/>
            <a:ext cx="151130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a:spAutoFit/>
          </a:bodyP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spcBef>
                <a:spcPct val="50000"/>
              </a:spcBef>
            </a:pPr>
            <a:r>
              <a:rPr lang="en-US" altLang="en-US" sz="1800" i="1">
                <a:solidFill>
                  <a:schemeClr val="bg1"/>
                </a:solidFill>
                <a:latin typeface="Times New Roman" panose="02020603050405020304" pitchFamily="18" charset="0"/>
              </a:rPr>
              <a:t>K</a:t>
            </a:r>
            <a:r>
              <a:rPr lang="en-US" altLang="en-US" sz="1800">
                <a:solidFill>
                  <a:schemeClr val="bg1"/>
                </a:solidFill>
                <a:latin typeface="Times New Roman" panose="02020603050405020304" pitchFamily="18" charset="0"/>
              </a:rPr>
              <a:t>=2</a:t>
            </a:r>
          </a:p>
        </p:txBody>
      </p:sp>
      <p:sp>
        <p:nvSpPr>
          <p:cNvPr id="63501" name="Freeform 133"/>
          <p:cNvSpPr>
            <a:spLocks/>
          </p:cNvSpPr>
          <p:nvPr/>
        </p:nvSpPr>
        <p:spPr bwMode="auto">
          <a:xfrm>
            <a:off x="5580064" y="1790700"/>
            <a:ext cx="454025" cy="1277938"/>
          </a:xfrm>
          <a:custGeom>
            <a:avLst/>
            <a:gdLst>
              <a:gd name="T0" fmla="*/ 0 w 173"/>
              <a:gd name="T1" fmla="*/ 2147483647 h 566"/>
              <a:gd name="T2" fmla="*/ 2147483647 w 173"/>
              <a:gd name="T3" fmla="*/ 2147483647 h 566"/>
              <a:gd name="T4" fmla="*/ 2147483647 w 173"/>
              <a:gd name="T5" fmla="*/ 2147483647 h 566"/>
              <a:gd name="T6" fmla="*/ 2147483647 w 173"/>
              <a:gd name="T7" fmla="*/ 0 h 566"/>
              <a:gd name="T8" fmla="*/ 0 60000 65536"/>
              <a:gd name="T9" fmla="*/ 0 60000 65536"/>
              <a:gd name="T10" fmla="*/ 0 60000 65536"/>
              <a:gd name="T11" fmla="*/ 0 60000 65536"/>
              <a:gd name="T12" fmla="*/ 0 w 173"/>
              <a:gd name="T13" fmla="*/ 0 h 566"/>
              <a:gd name="T14" fmla="*/ 173 w 173"/>
              <a:gd name="T15" fmla="*/ 566 h 566"/>
            </a:gdLst>
            <a:ahLst/>
            <a:cxnLst>
              <a:cxn ang="T8">
                <a:pos x="T0" y="T1"/>
              </a:cxn>
              <a:cxn ang="T9">
                <a:pos x="T2" y="T3"/>
              </a:cxn>
              <a:cxn ang="T10">
                <a:pos x="T4" y="T5"/>
              </a:cxn>
              <a:cxn ang="T11">
                <a:pos x="T6" y="T7"/>
              </a:cxn>
            </a:cxnLst>
            <a:rect l="T12" t="T13" r="T14" b="T15"/>
            <a:pathLst>
              <a:path w="173" h="566">
                <a:moveTo>
                  <a:pt x="0" y="566"/>
                </a:moveTo>
                <a:cubicBezTo>
                  <a:pt x="40" y="498"/>
                  <a:pt x="72" y="432"/>
                  <a:pt x="96" y="374"/>
                </a:cubicBezTo>
                <a:cubicBezTo>
                  <a:pt x="120" y="316"/>
                  <a:pt x="131" y="282"/>
                  <a:pt x="144" y="220"/>
                </a:cubicBezTo>
                <a:cubicBezTo>
                  <a:pt x="157" y="158"/>
                  <a:pt x="167" y="46"/>
                  <a:pt x="173" y="0"/>
                </a:cubicBezTo>
              </a:path>
            </a:pathLst>
          </a:custGeom>
          <a:noFill/>
          <a:ln w="38100">
            <a:solidFill>
              <a:schemeClr val="bg1"/>
            </a:solidFill>
            <a:prstDash val="dash"/>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63502" name="Freeform 134"/>
          <p:cNvSpPr>
            <a:spLocks/>
          </p:cNvSpPr>
          <p:nvPr/>
        </p:nvSpPr>
        <p:spPr bwMode="auto">
          <a:xfrm>
            <a:off x="4068764" y="1803401"/>
            <a:ext cx="454025" cy="1279525"/>
          </a:xfrm>
          <a:custGeom>
            <a:avLst/>
            <a:gdLst>
              <a:gd name="T0" fmla="*/ 0 w 173"/>
              <a:gd name="T1" fmla="*/ 2147483647 h 566"/>
              <a:gd name="T2" fmla="*/ 2147483647 w 173"/>
              <a:gd name="T3" fmla="*/ 2147483647 h 566"/>
              <a:gd name="T4" fmla="*/ 2147483647 w 173"/>
              <a:gd name="T5" fmla="*/ 2147483647 h 566"/>
              <a:gd name="T6" fmla="*/ 2147483647 w 173"/>
              <a:gd name="T7" fmla="*/ 0 h 566"/>
              <a:gd name="T8" fmla="*/ 0 60000 65536"/>
              <a:gd name="T9" fmla="*/ 0 60000 65536"/>
              <a:gd name="T10" fmla="*/ 0 60000 65536"/>
              <a:gd name="T11" fmla="*/ 0 60000 65536"/>
              <a:gd name="T12" fmla="*/ 0 w 173"/>
              <a:gd name="T13" fmla="*/ 0 h 566"/>
              <a:gd name="T14" fmla="*/ 173 w 173"/>
              <a:gd name="T15" fmla="*/ 566 h 566"/>
            </a:gdLst>
            <a:ahLst/>
            <a:cxnLst>
              <a:cxn ang="T8">
                <a:pos x="T0" y="T1"/>
              </a:cxn>
              <a:cxn ang="T9">
                <a:pos x="T2" y="T3"/>
              </a:cxn>
              <a:cxn ang="T10">
                <a:pos x="T4" y="T5"/>
              </a:cxn>
              <a:cxn ang="T11">
                <a:pos x="T6" y="T7"/>
              </a:cxn>
            </a:cxnLst>
            <a:rect l="T12" t="T13" r="T14" b="T15"/>
            <a:pathLst>
              <a:path w="173" h="566">
                <a:moveTo>
                  <a:pt x="0" y="566"/>
                </a:moveTo>
                <a:cubicBezTo>
                  <a:pt x="5" y="537"/>
                  <a:pt x="5" y="452"/>
                  <a:pt x="29" y="394"/>
                </a:cubicBezTo>
                <a:cubicBezTo>
                  <a:pt x="53" y="336"/>
                  <a:pt x="120" y="286"/>
                  <a:pt x="144" y="220"/>
                </a:cubicBezTo>
                <a:cubicBezTo>
                  <a:pt x="168" y="154"/>
                  <a:pt x="167" y="46"/>
                  <a:pt x="173" y="0"/>
                </a:cubicBezTo>
              </a:path>
            </a:pathLst>
          </a:custGeom>
          <a:noFill/>
          <a:ln w="38100">
            <a:solidFill>
              <a:schemeClr val="bg1"/>
            </a:solidFill>
            <a:prstDash val="dash"/>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63503" name="Text Box 136"/>
          <p:cNvSpPr txBox="1">
            <a:spLocks noChangeArrowheads="1"/>
          </p:cNvSpPr>
          <p:nvPr/>
        </p:nvSpPr>
        <p:spPr bwMode="auto">
          <a:xfrm>
            <a:off x="3392488" y="2176463"/>
            <a:ext cx="151130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a:spAutoFit/>
          </a:bodyP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spcBef>
                <a:spcPct val="50000"/>
              </a:spcBef>
            </a:pPr>
            <a:r>
              <a:rPr lang="en-US" altLang="en-US" sz="1800" i="1">
                <a:solidFill>
                  <a:schemeClr val="bg1"/>
                </a:solidFill>
                <a:latin typeface="Times New Roman" panose="02020603050405020304" pitchFamily="18" charset="0"/>
              </a:rPr>
              <a:t>K</a:t>
            </a:r>
            <a:r>
              <a:rPr lang="en-US" altLang="en-US" sz="1800">
                <a:solidFill>
                  <a:schemeClr val="bg1"/>
                </a:solidFill>
                <a:latin typeface="Times New Roman" panose="02020603050405020304" pitchFamily="18" charset="0"/>
              </a:rPr>
              <a:t>=1</a:t>
            </a:r>
          </a:p>
        </p:txBody>
      </p:sp>
      <p:sp>
        <p:nvSpPr>
          <p:cNvPr id="63504" name="Line 110"/>
          <p:cNvSpPr>
            <a:spLocks noChangeShapeType="1"/>
          </p:cNvSpPr>
          <p:nvPr/>
        </p:nvSpPr>
        <p:spPr bwMode="auto">
          <a:xfrm flipV="1">
            <a:off x="4089400" y="4146550"/>
            <a:ext cx="0" cy="1835150"/>
          </a:xfrm>
          <a:prstGeom prst="line">
            <a:avLst/>
          </a:prstGeom>
          <a:noFill/>
          <a:ln w="190500">
            <a:solidFill>
              <a:schemeClr val="bg2"/>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3505" name="Line 111"/>
          <p:cNvSpPr>
            <a:spLocks noChangeShapeType="1"/>
          </p:cNvSpPr>
          <p:nvPr/>
        </p:nvSpPr>
        <p:spPr bwMode="auto">
          <a:xfrm flipV="1">
            <a:off x="5556250" y="4146551"/>
            <a:ext cx="0" cy="1573213"/>
          </a:xfrm>
          <a:prstGeom prst="line">
            <a:avLst/>
          </a:prstGeom>
          <a:noFill/>
          <a:ln w="190500">
            <a:solidFill>
              <a:schemeClr val="bg2"/>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3506" name="Line 112"/>
          <p:cNvSpPr>
            <a:spLocks noChangeShapeType="1"/>
          </p:cNvSpPr>
          <p:nvPr/>
        </p:nvSpPr>
        <p:spPr bwMode="auto">
          <a:xfrm>
            <a:off x="4089400" y="4146550"/>
            <a:ext cx="1466850" cy="0"/>
          </a:xfrm>
          <a:prstGeom prst="line">
            <a:avLst/>
          </a:prstGeom>
          <a:noFill/>
          <a:ln w="3810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3507" name="AutoShape 113"/>
          <p:cNvSpPr>
            <a:spLocks noChangeArrowheads="1"/>
          </p:cNvSpPr>
          <p:nvPr/>
        </p:nvSpPr>
        <p:spPr bwMode="auto">
          <a:xfrm>
            <a:off x="5434014" y="5719764"/>
            <a:ext cx="244475" cy="261937"/>
          </a:xfrm>
          <a:prstGeom prst="triangle">
            <a:avLst>
              <a:gd name="adj" fmla="val 50000"/>
            </a:avLst>
          </a:prstGeom>
          <a:solidFill>
            <a:schemeClr val="accent1"/>
          </a:solidFill>
          <a:ln w="38100">
            <a:solidFill>
              <a:schemeClr val="bg1"/>
            </a:solidFill>
            <a:miter lim="800000"/>
            <a:headEnd/>
            <a:tailEnd/>
          </a:ln>
        </p:spPr>
        <p:txBody>
          <a:bodyPr wrap="none" anchor="ct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endParaRPr lang="en-US" altLang="en-US" sz="2400">
              <a:latin typeface="Times New Roman" panose="02020603050405020304" pitchFamily="18" charset="0"/>
            </a:endParaRPr>
          </a:p>
        </p:txBody>
      </p:sp>
      <p:sp>
        <p:nvSpPr>
          <p:cNvPr id="63508" name="Line 115"/>
          <p:cNvSpPr>
            <a:spLocks noChangeShapeType="1"/>
          </p:cNvSpPr>
          <p:nvPr/>
        </p:nvSpPr>
        <p:spPr bwMode="auto">
          <a:xfrm>
            <a:off x="3722688" y="5981700"/>
            <a:ext cx="2322512" cy="0"/>
          </a:xfrm>
          <a:prstGeom prst="line">
            <a:avLst/>
          </a:prstGeom>
          <a:noFill/>
          <a:ln w="3810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3509" name="Rectangle 117"/>
          <p:cNvSpPr>
            <a:spLocks noChangeArrowheads="1"/>
          </p:cNvSpPr>
          <p:nvPr/>
        </p:nvSpPr>
        <p:spPr bwMode="auto">
          <a:xfrm>
            <a:off x="3844925" y="5719764"/>
            <a:ext cx="488950" cy="261937"/>
          </a:xfrm>
          <a:prstGeom prst="rect">
            <a:avLst/>
          </a:prstGeom>
          <a:solidFill>
            <a:schemeClr val="accent1"/>
          </a:solidFill>
          <a:ln w="38100">
            <a:solidFill>
              <a:schemeClr val="bg1"/>
            </a:solidFill>
            <a:miter lim="800000"/>
            <a:headEnd/>
            <a:tailEnd/>
          </a:ln>
        </p:spPr>
        <p:txBody>
          <a:bodyPr wrap="none" anchor="ct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endParaRPr lang="en-US" altLang="en-US" sz="2400">
              <a:latin typeface="Times New Roman" panose="02020603050405020304" pitchFamily="18" charset="0"/>
            </a:endParaRPr>
          </a:p>
        </p:txBody>
      </p:sp>
      <p:sp>
        <p:nvSpPr>
          <p:cNvPr id="63510" name="Line 120"/>
          <p:cNvSpPr>
            <a:spLocks noChangeShapeType="1"/>
          </p:cNvSpPr>
          <p:nvPr/>
        </p:nvSpPr>
        <p:spPr bwMode="auto">
          <a:xfrm>
            <a:off x="4089400" y="3589339"/>
            <a:ext cx="0" cy="523875"/>
          </a:xfrm>
          <a:prstGeom prst="line">
            <a:avLst/>
          </a:prstGeom>
          <a:noFill/>
          <a:ln w="38100">
            <a:solidFill>
              <a:schemeClr val="bg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63511" name="Line 121"/>
          <p:cNvSpPr>
            <a:spLocks noChangeShapeType="1"/>
          </p:cNvSpPr>
          <p:nvPr/>
        </p:nvSpPr>
        <p:spPr bwMode="auto">
          <a:xfrm>
            <a:off x="5556250" y="3589339"/>
            <a:ext cx="0" cy="523875"/>
          </a:xfrm>
          <a:prstGeom prst="line">
            <a:avLst/>
          </a:prstGeom>
          <a:noFill/>
          <a:ln w="38100">
            <a:solidFill>
              <a:schemeClr val="bg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63512" name="Text Box 122"/>
          <p:cNvSpPr txBox="1">
            <a:spLocks noChangeArrowheads="1"/>
          </p:cNvSpPr>
          <p:nvPr/>
        </p:nvSpPr>
        <p:spPr bwMode="auto">
          <a:xfrm>
            <a:off x="5937250" y="4503738"/>
            <a:ext cx="1100138"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a:spAutoFit/>
          </a:bodyP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spcBef>
                <a:spcPct val="50000"/>
              </a:spcBef>
            </a:pPr>
            <a:r>
              <a:rPr lang="en-US" altLang="en-US" sz="1800" i="1">
                <a:solidFill>
                  <a:schemeClr val="bg1"/>
                </a:solidFill>
                <a:latin typeface="Times New Roman" panose="02020603050405020304" pitchFamily="18" charset="0"/>
              </a:rPr>
              <a:t>K</a:t>
            </a:r>
            <a:r>
              <a:rPr lang="en-US" altLang="en-US" sz="1800">
                <a:solidFill>
                  <a:schemeClr val="bg1"/>
                </a:solidFill>
                <a:latin typeface="Times New Roman" panose="02020603050405020304" pitchFamily="18" charset="0"/>
              </a:rPr>
              <a:t> = ∞</a:t>
            </a:r>
          </a:p>
        </p:txBody>
      </p:sp>
      <p:sp>
        <p:nvSpPr>
          <p:cNvPr id="63513" name="Text Box 123"/>
          <p:cNvSpPr txBox="1">
            <a:spLocks noChangeArrowheads="1"/>
          </p:cNvSpPr>
          <p:nvPr/>
        </p:nvSpPr>
        <p:spPr bwMode="auto">
          <a:xfrm>
            <a:off x="3430588" y="4495800"/>
            <a:ext cx="1344612"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a:spAutoFit/>
          </a:bodyP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spcBef>
                <a:spcPct val="50000"/>
              </a:spcBef>
            </a:pPr>
            <a:r>
              <a:rPr lang="en-US" altLang="en-US" sz="1800" i="1">
                <a:solidFill>
                  <a:schemeClr val="bg1"/>
                </a:solidFill>
                <a:latin typeface="Times New Roman" panose="02020603050405020304" pitchFamily="18" charset="0"/>
              </a:rPr>
              <a:t>K</a:t>
            </a:r>
            <a:r>
              <a:rPr lang="en-US" altLang="en-US" sz="1800">
                <a:solidFill>
                  <a:schemeClr val="bg1"/>
                </a:solidFill>
                <a:latin typeface="Times New Roman" panose="02020603050405020304" pitchFamily="18" charset="0"/>
              </a:rPr>
              <a:t>=2</a:t>
            </a:r>
          </a:p>
        </p:txBody>
      </p:sp>
      <p:sp>
        <p:nvSpPr>
          <p:cNvPr id="63514" name="Freeform 137"/>
          <p:cNvSpPr>
            <a:spLocks/>
          </p:cNvSpPr>
          <p:nvPr/>
        </p:nvSpPr>
        <p:spPr bwMode="auto">
          <a:xfrm>
            <a:off x="5556250" y="4149725"/>
            <a:ext cx="425450" cy="1543050"/>
          </a:xfrm>
          <a:custGeom>
            <a:avLst/>
            <a:gdLst>
              <a:gd name="T0" fmla="*/ 0 w 173"/>
              <a:gd name="T1" fmla="*/ 2147483647 h 566"/>
              <a:gd name="T2" fmla="*/ 2147483647 w 173"/>
              <a:gd name="T3" fmla="*/ 2147483647 h 566"/>
              <a:gd name="T4" fmla="*/ 2147483647 w 173"/>
              <a:gd name="T5" fmla="*/ 2147483647 h 566"/>
              <a:gd name="T6" fmla="*/ 2147483647 w 173"/>
              <a:gd name="T7" fmla="*/ 0 h 566"/>
              <a:gd name="T8" fmla="*/ 0 60000 65536"/>
              <a:gd name="T9" fmla="*/ 0 60000 65536"/>
              <a:gd name="T10" fmla="*/ 0 60000 65536"/>
              <a:gd name="T11" fmla="*/ 0 60000 65536"/>
              <a:gd name="T12" fmla="*/ 0 w 173"/>
              <a:gd name="T13" fmla="*/ 0 h 566"/>
              <a:gd name="T14" fmla="*/ 173 w 173"/>
              <a:gd name="T15" fmla="*/ 566 h 566"/>
            </a:gdLst>
            <a:ahLst/>
            <a:cxnLst>
              <a:cxn ang="T8">
                <a:pos x="T0" y="T1"/>
              </a:cxn>
              <a:cxn ang="T9">
                <a:pos x="T2" y="T3"/>
              </a:cxn>
              <a:cxn ang="T10">
                <a:pos x="T4" y="T5"/>
              </a:cxn>
              <a:cxn ang="T11">
                <a:pos x="T6" y="T7"/>
              </a:cxn>
            </a:cxnLst>
            <a:rect l="T12" t="T13" r="T14" b="T15"/>
            <a:pathLst>
              <a:path w="173" h="566">
                <a:moveTo>
                  <a:pt x="0" y="566"/>
                </a:moveTo>
                <a:cubicBezTo>
                  <a:pt x="40" y="498"/>
                  <a:pt x="72" y="432"/>
                  <a:pt x="96" y="374"/>
                </a:cubicBezTo>
                <a:cubicBezTo>
                  <a:pt x="120" y="316"/>
                  <a:pt x="131" y="282"/>
                  <a:pt x="144" y="220"/>
                </a:cubicBezTo>
                <a:cubicBezTo>
                  <a:pt x="157" y="158"/>
                  <a:pt x="167" y="46"/>
                  <a:pt x="173" y="0"/>
                </a:cubicBezTo>
              </a:path>
            </a:pathLst>
          </a:custGeom>
          <a:noFill/>
          <a:ln w="38100">
            <a:solidFill>
              <a:schemeClr val="bg1"/>
            </a:solidFill>
            <a:prstDash val="dash"/>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63515" name="Freeform 138"/>
          <p:cNvSpPr>
            <a:spLocks/>
          </p:cNvSpPr>
          <p:nvPr/>
        </p:nvSpPr>
        <p:spPr bwMode="auto">
          <a:xfrm>
            <a:off x="4521200" y="4017964"/>
            <a:ext cx="1479550" cy="346075"/>
          </a:xfrm>
          <a:custGeom>
            <a:avLst/>
            <a:gdLst>
              <a:gd name="T0" fmla="*/ 0 w 576"/>
              <a:gd name="T1" fmla="*/ 2147483647 h 71"/>
              <a:gd name="T2" fmla="*/ 2147483647 w 576"/>
              <a:gd name="T3" fmla="*/ 2147483647 h 71"/>
              <a:gd name="T4" fmla="*/ 2147483647 w 576"/>
              <a:gd name="T5" fmla="*/ 2147483647 h 71"/>
              <a:gd name="T6" fmla="*/ 2147483647 w 576"/>
              <a:gd name="T7" fmla="*/ 2147483647 h 71"/>
              <a:gd name="T8" fmla="*/ 2147483647 w 576"/>
              <a:gd name="T9" fmla="*/ 2147483647 h 71"/>
              <a:gd name="T10" fmla="*/ 0 60000 65536"/>
              <a:gd name="T11" fmla="*/ 0 60000 65536"/>
              <a:gd name="T12" fmla="*/ 0 60000 65536"/>
              <a:gd name="T13" fmla="*/ 0 60000 65536"/>
              <a:gd name="T14" fmla="*/ 0 60000 65536"/>
              <a:gd name="T15" fmla="*/ 0 w 576"/>
              <a:gd name="T16" fmla="*/ 0 h 71"/>
              <a:gd name="T17" fmla="*/ 576 w 576"/>
              <a:gd name="T18" fmla="*/ 71 h 71"/>
            </a:gdLst>
            <a:ahLst/>
            <a:cxnLst>
              <a:cxn ang="T10">
                <a:pos x="T0" y="T1"/>
              </a:cxn>
              <a:cxn ang="T11">
                <a:pos x="T2" y="T3"/>
              </a:cxn>
              <a:cxn ang="T12">
                <a:pos x="T4" y="T5"/>
              </a:cxn>
              <a:cxn ang="T13">
                <a:pos x="T6" y="T7"/>
              </a:cxn>
              <a:cxn ang="T14">
                <a:pos x="T8" y="T9"/>
              </a:cxn>
            </a:cxnLst>
            <a:rect l="T15" t="T16" r="T17" b="T18"/>
            <a:pathLst>
              <a:path w="576" h="71">
                <a:moveTo>
                  <a:pt x="0" y="31"/>
                </a:moveTo>
                <a:cubicBezTo>
                  <a:pt x="24" y="37"/>
                  <a:pt x="96" y="67"/>
                  <a:pt x="144" y="69"/>
                </a:cubicBezTo>
                <a:cubicBezTo>
                  <a:pt x="192" y="71"/>
                  <a:pt x="240" y="52"/>
                  <a:pt x="288" y="41"/>
                </a:cubicBezTo>
                <a:cubicBezTo>
                  <a:pt x="336" y="30"/>
                  <a:pt x="384" y="4"/>
                  <a:pt x="432" y="2"/>
                </a:cubicBezTo>
                <a:cubicBezTo>
                  <a:pt x="480" y="0"/>
                  <a:pt x="546" y="25"/>
                  <a:pt x="576" y="31"/>
                </a:cubicBezTo>
              </a:path>
            </a:pathLst>
          </a:custGeom>
          <a:noFill/>
          <a:ln w="38100">
            <a:solidFill>
              <a:schemeClr val="bg1"/>
            </a:solidFill>
            <a:prstDash val="dash"/>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63516" name="TextBox 28"/>
          <p:cNvSpPr txBox="1">
            <a:spLocks noChangeArrowheads="1"/>
          </p:cNvSpPr>
          <p:nvPr/>
        </p:nvSpPr>
        <p:spPr bwMode="auto">
          <a:xfrm>
            <a:off x="4545013" y="214313"/>
            <a:ext cx="2881312" cy="735012"/>
          </a:xfrm>
          <a:prstGeom prst="rect">
            <a:avLst/>
          </a:prstGeom>
          <a:solidFill>
            <a:srgbClr val="F2F2F2">
              <a:alpha val="61960"/>
            </a:srgbClr>
          </a:solidFill>
          <a:ln w="38100">
            <a:solidFill>
              <a:schemeClr val="bg1"/>
            </a:solidFill>
            <a:bevel/>
            <a:headEnd/>
            <a:tailEnd/>
          </a:ln>
        </p:spPr>
        <p:txBody>
          <a:bodyPr anchor="ctr" anchorCtr="1"/>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spcBef>
                <a:spcPct val="50000"/>
              </a:spcBef>
            </a:pPr>
            <a:r>
              <a:rPr lang="en-US" altLang="en-US" sz="3600" b="1">
                <a:solidFill>
                  <a:schemeClr val="bg1"/>
                </a:solidFill>
                <a:latin typeface="Times New Roman" panose="02020603050405020304" pitchFamily="18" charset="0"/>
              </a:rPr>
              <a:t>Sway Frame</a:t>
            </a:r>
          </a:p>
        </p:txBody>
      </p:sp>
      <p:sp>
        <p:nvSpPr>
          <p:cNvPr id="33" name="Slide Number Placeholder 32"/>
          <p:cNvSpPr>
            <a:spLocks noGrp="1"/>
          </p:cNvSpPr>
          <p:nvPr>
            <p:ph type="sldNum" sz="quarter" idx="11"/>
          </p:nvPr>
        </p:nvSpPr>
        <p:spPr/>
        <p:txBody>
          <a:bodyP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eaLnBrk="1" hangingPunct="1"/>
            <a:fld id="{EE028B32-ED53-4F20-8781-D376325FD6EA}" type="slidenum">
              <a:rPr lang="en-US" altLang="en-US" sz="1200">
                <a:solidFill>
                  <a:srgbClr val="BCBCBC"/>
                </a:solidFill>
                <a:latin typeface="Times New Roman" panose="02020603050405020304" pitchFamily="18" charset="0"/>
              </a:rPr>
              <a:pPr eaLnBrk="1" hangingPunct="1"/>
              <a:t>59</a:t>
            </a:fld>
            <a:endParaRPr lang="en-US" altLang="en-US" sz="1200">
              <a:solidFill>
                <a:srgbClr val="BCBCBC"/>
              </a:solidFill>
              <a:latin typeface="Times New Roman" panose="02020603050405020304" pitchFamily="18" charset="0"/>
            </a:endParaRPr>
          </a:p>
        </p:txBody>
      </p:sp>
      <p:sp>
        <p:nvSpPr>
          <p:cNvPr id="34" name="Footer Placeholder 33"/>
          <p:cNvSpPr>
            <a:spLocks noGrp="1"/>
          </p:cNvSpPr>
          <p:nvPr>
            <p:ph type="ftr" sz="quarter" idx="10"/>
          </p:nvPr>
        </p:nvSpPr>
        <p:spPr/>
        <p:txBody>
          <a:bodyPr/>
          <a:lstStyle/>
          <a:p>
            <a:pPr>
              <a:defRPr/>
            </a:pPr>
            <a:r>
              <a:rPr lang="en-US"/>
              <a:t>Compression Theory</a:t>
            </a:r>
            <a:endParaRPr lang="en-US" dirty="0"/>
          </a:p>
        </p:txBody>
      </p:sp>
      <p:sp>
        <p:nvSpPr>
          <p:cNvPr id="63519" name="Line 36"/>
          <p:cNvSpPr>
            <a:spLocks noChangeShapeType="1"/>
          </p:cNvSpPr>
          <p:nvPr/>
        </p:nvSpPr>
        <p:spPr bwMode="auto">
          <a:xfrm>
            <a:off x="4505325" y="1800225"/>
            <a:ext cx="1538288" cy="0"/>
          </a:xfrm>
          <a:prstGeom prst="line">
            <a:avLst/>
          </a:prstGeom>
          <a:noFill/>
          <a:ln w="38100">
            <a:solidFill>
              <a:schemeClr val="bg1"/>
            </a:solidFill>
            <a:prstDash val="dash"/>
            <a:round/>
            <a:headEnd/>
            <a:tailEnd/>
          </a:ln>
          <a:extLst>
            <a:ext uri="{909E8E84-426E-40DD-AFC4-6F175D3DCCD1}">
              <a14:hiddenFill xmlns:a14="http://schemas.microsoft.com/office/drawing/2010/main">
                <a:noFill/>
              </a14:hiddenFill>
            </a:ext>
          </a:extLst>
        </p:spPr>
        <p:txBody>
          <a:bodyPr rot="10800000" wrap="none"/>
          <a:lstStyle/>
          <a:p>
            <a:endParaRPr lang="en-US"/>
          </a:p>
        </p:txBody>
      </p:sp>
      <p:sp>
        <p:nvSpPr>
          <p:cNvPr id="63520" name="Line 40"/>
          <p:cNvSpPr>
            <a:spLocks noChangeShapeType="1"/>
          </p:cNvSpPr>
          <p:nvPr/>
        </p:nvSpPr>
        <p:spPr bwMode="auto">
          <a:xfrm flipV="1">
            <a:off x="4086225" y="5610225"/>
            <a:ext cx="0" cy="107950"/>
          </a:xfrm>
          <a:prstGeom prst="line">
            <a:avLst/>
          </a:prstGeom>
          <a:noFill/>
          <a:ln w="38100">
            <a:solidFill>
              <a:schemeClr val="bg1"/>
            </a:solidFill>
            <a:round/>
            <a:headEnd/>
            <a:tailEnd/>
          </a:ln>
          <a:extLst>
            <a:ext uri="{909E8E84-426E-40DD-AFC4-6F175D3DCCD1}">
              <a14:hiddenFill xmlns:a14="http://schemas.microsoft.com/office/drawing/2010/main">
                <a:noFill/>
              </a14:hiddenFill>
            </a:ext>
          </a:extLst>
        </p:spPr>
        <p:txBody>
          <a:bodyPr rot="10800000" wrap="none"/>
          <a:lstStyle/>
          <a:p>
            <a:endParaRPr lang="en-US"/>
          </a:p>
        </p:txBody>
      </p:sp>
      <p:sp>
        <p:nvSpPr>
          <p:cNvPr id="63521" name="Freeform 44"/>
          <p:cNvSpPr>
            <a:spLocks/>
          </p:cNvSpPr>
          <p:nvPr/>
        </p:nvSpPr>
        <p:spPr bwMode="auto">
          <a:xfrm>
            <a:off x="4086226" y="4137025"/>
            <a:ext cx="434975" cy="1485900"/>
          </a:xfrm>
          <a:custGeom>
            <a:avLst/>
            <a:gdLst>
              <a:gd name="T0" fmla="*/ 0 w 268"/>
              <a:gd name="T1" fmla="*/ 2147483647 h 928"/>
              <a:gd name="T2" fmla="*/ 21073565 w 268"/>
              <a:gd name="T3" fmla="*/ 2147483647 h 928"/>
              <a:gd name="T4" fmla="*/ 89564274 w 268"/>
              <a:gd name="T5" fmla="*/ 1866442513 h 928"/>
              <a:gd name="T6" fmla="*/ 289769633 w 268"/>
              <a:gd name="T7" fmla="*/ 1246004007 h 928"/>
              <a:gd name="T8" fmla="*/ 558464078 w 268"/>
              <a:gd name="T9" fmla="*/ 605055918 h 928"/>
              <a:gd name="T10" fmla="*/ 705982278 w 268"/>
              <a:gd name="T11" fmla="*/ 0 h 928"/>
              <a:gd name="T12" fmla="*/ 0 60000 65536"/>
              <a:gd name="T13" fmla="*/ 0 60000 65536"/>
              <a:gd name="T14" fmla="*/ 0 60000 65536"/>
              <a:gd name="T15" fmla="*/ 0 60000 65536"/>
              <a:gd name="T16" fmla="*/ 0 60000 65536"/>
              <a:gd name="T17" fmla="*/ 0 60000 65536"/>
              <a:gd name="T18" fmla="*/ 0 w 268"/>
              <a:gd name="T19" fmla="*/ 0 h 928"/>
              <a:gd name="T20" fmla="*/ 268 w 268"/>
              <a:gd name="T21" fmla="*/ 928 h 928"/>
            </a:gdLst>
            <a:ahLst/>
            <a:cxnLst>
              <a:cxn ang="T12">
                <a:pos x="T0" y="T1"/>
              </a:cxn>
              <a:cxn ang="T13">
                <a:pos x="T2" y="T3"/>
              </a:cxn>
              <a:cxn ang="T14">
                <a:pos x="T4" y="T5"/>
              </a:cxn>
              <a:cxn ang="T15">
                <a:pos x="T6" y="T7"/>
              </a:cxn>
              <a:cxn ang="T16">
                <a:pos x="T8" y="T9"/>
              </a:cxn>
              <a:cxn ang="T17">
                <a:pos x="T10" y="T11"/>
              </a:cxn>
            </a:cxnLst>
            <a:rect l="T18" t="T19" r="T20" b="T21"/>
            <a:pathLst>
              <a:path w="268" h="928">
                <a:moveTo>
                  <a:pt x="0" y="928"/>
                </a:moveTo>
                <a:cubicBezTo>
                  <a:pt x="1" y="909"/>
                  <a:pt x="2" y="891"/>
                  <a:pt x="8" y="858"/>
                </a:cubicBezTo>
                <a:cubicBezTo>
                  <a:pt x="14" y="825"/>
                  <a:pt x="17" y="790"/>
                  <a:pt x="34" y="728"/>
                </a:cubicBezTo>
                <a:cubicBezTo>
                  <a:pt x="51" y="666"/>
                  <a:pt x="80" y="568"/>
                  <a:pt x="110" y="486"/>
                </a:cubicBezTo>
                <a:cubicBezTo>
                  <a:pt x="140" y="404"/>
                  <a:pt x="186" y="317"/>
                  <a:pt x="212" y="236"/>
                </a:cubicBezTo>
                <a:cubicBezTo>
                  <a:pt x="238" y="155"/>
                  <a:pt x="253" y="77"/>
                  <a:pt x="268" y="0"/>
                </a:cubicBezTo>
              </a:path>
            </a:pathLst>
          </a:custGeom>
          <a:noFill/>
          <a:ln w="38100" cap="flat" cmpd="sng">
            <a:solidFill>
              <a:schemeClr val="bg1"/>
            </a:solidFill>
            <a:prstDash val="dash"/>
            <a:round/>
            <a:headEnd/>
            <a:tailEnd/>
          </a:ln>
          <a:extLst>
            <a:ext uri="{909E8E84-426E-40DD-AFC4-6F175D3DCCD1}">
              <a14:hiddenFill xmlns:a14="http://schemas.microsoft.com/office/drawing/2010/main">
                <a:solidFill>
                  <a:srgbClr val="FFFFFF"/>
                </a:solidFill>
              </a14:hiddenFill>
            </a:ext>
          </a:extLst>
        </p:spPr>
        <p:txBody>
          <a:bodyPr rot="10800000" wrap="none"/>
          <a:lstStyle/>
          <a:p>
            <a:endParaRPr lang="en-US"/>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 name="TextBox 67"/>
          <p:cNvSpPr txBox="1"/>
          <p:nvPr/>
        </p:nvSpPr>
        <p:spPr>
          <a:xfrm>
            <a:off x="2757489" y="2932113"/>
            <a:ext cx="5661025" cy="3122612"/>
          </a:xfrm>
          <a:prstGeom prst="rect">
            <a:avLst/>
          </a:prstGeom>
          <a:solidFill>
            <a:schemeClr val="tx1"/>
          </a:solidFill>
          <a:ln w="38100" cap="flat">
            <a:solidFill>
              <a:schemeClr val="bg1"/>
            </a:solidFill>
            <a:bevel/>
          </a:ln>
        </p:spPr>
        <p:txBody>
          <a:bodyPr anchor="ctr" anchorCtr="1"/>
          <a:lstStyle/>
          <a:p>
            <a:pPr algn="l" eaLnBrk="0" hangingPunct="0">
              <a:defRPr/>
            </a:pPr>
            <a:endParaRPr lang="en-US" sz="2400" dirty="0">
              <a:solidFill>
                <a:schemeClr val="bg1"/>
              </a:solidFill>
              <a:latin typeface="Times New Roman" pitchFamily="18" charset="0"/>
              <a:cs typeface="+mn-cs"/>
            </a:endParaRPr>
          </a:p>
        </p:txBody>
      </p:sp>
      <p:sp>
        <p:nvSpPr>
          <p:cNvPr id="9219" name="Line 5"/>
          <p:cNvSpPr>
            <a:spLocks noChangeShapeType="1"/>
          </p:cNvSpPr>
          <p:nvPr/>
        </p:nvSpPr>
        <p:spPr bwMode="auto">
          <a:xfrm>
            <a:off x="4502150" y="3041650"/>
            <a:ext cx="0" cy="2452688"/>
          </a:xfrm>
          <a:prstGeom prst="line">
            <a:avLst/>
          </a:prstGeom>
          <a:noFill/>
          <a:ln w="3810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9220" name="Line 6"/>
          <p:cNvSpPr>
            <a:spLocks noChangeShapeType="1"/>
          </p:cNvSpPr>
          <p:nvPr/>
        </p:nvSpPr>
        <p:spPr bwMode="auto">
          <a:xfrm>
            <a:off x="4487864" y="5480050"/>
            <a:ext cx="3214687" cy="0"/>
          </a:xfrm>
          <a:prstGeom prst="line">
            <a:avLst/>
          </a:prstGeom>
          <a:noFill/>
          <a:ln w="3810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9221" name="Text Box 7"/>
          <p:cNvSpPr txBox="1">
            <a:spLocks noChangeArrowheads="1"/>
          </p:cNvSpPr>
          <p:nvPr/>
        </p:nvSpPr>
        <p:spPr bwMode="auto">
          <a:xfrm>
            <a:off x="5949950" y="5480051"/>
            <a:ext cx="68580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spcBef>
                <a:spcPct val="50000"/>
              </a:spcBef>
            </a:pPr>
            <a:r>
              <a:rPr lang="en-US" altLang="en-US" sz="2400">
                <a:solidFill>
                  <a:schemeClr val="bg1"/>
                </a:solidFill>
                <a:latin typeface="Symbol" panose="05050102010706020507" pitchFamily="18" charset="2"/>
              </a:rPr>
              <a:t>D</a:t>
            </a:r>
          </a:p>
        </p:txBody>
      </p:sp>
      <p:sp>
        <p:nvSpPr>
          <p:cNvPr id="9222" name="Text Box 8"/>
          <p:cNvSpPr txBox="1">
            <a:spLocks noChangeArrowheads="1"/>
          </p:cNvSpPr>
          <p:nvPr/>
        </p:nvSpPr>
        <p:spPr bwMode="auto">
          <a:xfrm>
            <a:off x="3463925" y="3546475"/>
            <a:ext cx="1447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spcBef>
                <a:spcPct val="50000"/>
              </a:spcBef>
            </a:pPr>
            <a:r>
              <a:rPr lang="en-US" altLang="en-US" sz="2400" i="1">
                <a:solidFill>
                  <a:schemeClr val="bg1"/>
                </a:solidFill>
                <a:latin typeface="Times New Roman" panose="02020603050405020304" pitchFamily="18" charset="0"/>
              </a:rPr>
              <a:t>P=F</a:t>
            </a:r>
            <a:r>
              <a:rPr lang="en-US" altLang="en-US" sz="2400" i="1" baseline="-25000">
                <a:solidFill>
                  <a:schemeClr val="bg1"/>
                </a:solidFill>
                <a:latin typeface="Times New Roman" panose="02020603050405020304" pitchFamily="18" charset="0"/>
              </a:rPr>
              <a:t>y</a:t>
            </a:r>
            <a:r>
              <a:rPr lang="en-US" altLang="en-US" sz="2400" i="1">
                <a:solidFill>
                  <a:schemeClr val="bg1"/>
                </a:solidFill>
                <a:latin typeface="Times New Roman" panose="02020603050405020304" pitchFamily="18" charset="0"/>
              </a:rPr>
              <a:t>A</a:t>
            </a:r>
            <a:endParaRPr lang="en-US" altLang="en-US" sz="2400" i="1" baseline="-25000">
              <a:solidFill>
                <a:schemeClr val="bg1"/>
              </a:solidFill>
              <a:latin typeface="Times New Roman" panose="02020603050405020304" pitchFamily="18" charset="0"/>
            </a:endParaRPr>
          </a:p>
        </p:txBody>
      </p:sp>
      <p:sp>
        <p:nvSpPr>
          <p:cNvPr id="9223" name="Text Box 15"/>
          <p:cNvSpPr txBox="1">
            <a:spLocks noChangeArrowheads="1"/>
          </p:cNvSpPr>
          <p:nvPr/>
        </p:nvSpPr>
        <p:spPr bwMode="auto">
          <a:xfrm>
            <a:off x="4883150" y="5480051"/>
            <a:ext cx="121920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spcBef>
                <a:spcPct val="50000"/>
              </a:spcBef>
            </a:pPr>
            <a:r>
              <a:rPr lang="en-US" altLang="en-US" sz="2400">
                <a:solidFill>
                  <a:schemeClr val="bg1"/>
                </a:solidFill>
                <a:latin typeface="Symbol" panose="05050102010706020507" pitchFamily="18" charset="2"/>
              </a:rPr>
              <a:t>e</a:t>
            </a:r>
            <a:r>
              <a:rPr lang="en-US" altLang="en-US" sz="2400" baseline="-25000">
                <a:solidFill>
                  <a:schemeClr val="bg1"/>
                </a:solidFill>
                <a:latin typeface="Times New Roman" panose="02020603050405020304" pitchFamily="18" charset="0"/>
              </a:rPr>
              <a:t>y</a:t>
            </a:r>
            <a:r>
              <a:rPr lang="en-US" altLang="en-US" sz="2400" i="1">
                <a:solidFill>
                  <a:schemeClr val="bg1"/>
                </a:solidFill>
                <a:latin typeface="Times New Roman" panose="02020603050405020304" pitchFamily="18" charset="0"/>
              </a:rPr>
              <a:t>L</a:t>
            </a:r>
            <a:r>
              <a:rPr lang="en-US" altLang="en-US" sz="2400" i="1" baseline="-25000">
                <a:solidFill>
                  <a:schemeClr val="bg1"/>
                </a:solidFill>
                <a:latin typeface="Times New Roman" panose="02020603050405020304" pitchFamily="18" charset="0"/>
              </a:rPr>
              <a:t>0</a:t>
            </a:r>
            <a:endParaRPr lang="en-US" altLang="en-US" sz="2400" i="1">
              <a:solidFill>
                <a:schemeClr val="bg1"/>
              </a:solidFill>
              <a:latin typeface="Times New Roman" panose="02020603050405020304" pitchFamily="18" charset="0"/>
            </a:endParaRPr>
          </a:p>
        </p:txBody>
      </p:sp>
      <p:sp>
        <p:nvSpPr>
          <p:cNvPr id="9224" name="Text Box 17"/>
          <p:cNvSpPr txBox="1">
            <a:spLocks noChangeArrowheads="1"/>
          </p:cNvSpPr>
          <p:nvPr/>
        </p:nvSpPr>
        <p:spPr bwMode="auto">
          <a:xfrm>
            <a:off x="5641975" y="3159125"/>
            <a:ext cx="2667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spcBef>
                <a:spcPct val="50000"/>
              </a:spcBef>
            </a:pPr>
            <a:r>
              <a:rPr lang="en-US" altLang="en-US" sz="2400">
                <a:solidFill>
                  <a:schemeClr val="bg1"/>
                </a:solidFill>
                <a:latin typeface="Times New Roman" panose="02020603050405020304" pitchFamily="18" charset="0"/>
              </a:rPr>
              <a:t>No Residual Stress</a:t>
            </a:r>
          </a:p>
        </p:txBody>
      </p:sp>
      <p:sp>
        <p:nvSpPr>
          <p:cNvPr id="9225" name="Line 22"/>
          <p:cNvSpPr>
            <a:spLocks noChangeShapeType="1"/>
          </p:cNvSpPr>
          <p:nvPr/>
        </p:nvSpPr>
        <p:spPr bwMode="auto">
          <a:xfrm flipH="1">
            <a:off x="5340351" y="3400426"/>
            <a:ext cx="314325" cy="327025"/>
          </a:xfrm>
          <a:prstGeom prst="line">
            <a:avLst/>
          </a:prstGeom>
          <a:noFill/>
          <a:ln w="28575">
            <a:solidFill>
              <a:schemeClr val="bg1"/>
            </a:solidFill>
            <a:round/>
            <a:headEnd/>
            <a:tailEnd type="arrow" w="med" len="med"/>
          </a:ln>
          <a:extLst>
            <a:ext uri="{909E8E84-426E-40DD-AFC4-6F175D3DCCD1}">
              <a14:hiddenFill xmlns:a14="http://schemas.microsoft.com/office/drawing/2010/main">
                <a:noFill/>
              </a14:hiddenFill>
            </a:ext>
          </a:extLst>
        </p:spPr>
        <p:txBody>
          <a:bodyPr/>
          <a:lstStyle/>
          <a:p>
            <a:endParaRPr lang="en-US"/>
          </a:p>
        </p:txBody>
      </p:sp>
      <p:sp>
        <p:nvSpPr>
          <p:cNvPr id="9226" name="Line 23"/>
          <p:cNvSpPr>
            <a:spLocks noChangeShapeType="1"/>
          </p:cNvSpPr>
          <p:nvPr/>
        </p:nvSpPr>
        <p:spPr bwMode="auto">
          <a:xfrm>
            <a:off x="5111750" y="3814764"/>
            <a:ext cx="0" cy="1665287"/>
          </a:xfrm>
          <a:prstGeom prst="line">
            <a:avLst/>
          </a:prstGeom>
          <a:noFill/>
          <a:ln w="28575">
            <a:solidFill>
              <a:schemeClr val="bg1"/>
            </a:solidFill>
            <a:prstDash val="dash"/>
            <a:round/>
            <a:headEnd/>
            <a:tailEnd/>
          </a:ln>
          <a:extLst>
            <a:ext uri="{909E8E84-426E-40DD-AFC4-6F175D3DCCD1}">
              <a14:hiddenFill xmlns:a14="http://schemas.microsoft.com/office/drawing/2010/main">
                <a:noFill/>
              </a14:hiddenFill>
            </a:ext>
          </a:extLst>
        </p:spPr>
        <p:txBody>
          <a:bodyPr/>
          <a:lstStyle/>
          <a:p>
            <a:endParaRPr lang="en-US"/>
          </a:p>
        </p:txBody>
      </p:sp>
      <p:sp>
        <p:nvSpPr>
          <p:cNvPr id="9227" name="Line 24"/>
          <p:cNvSpPr>
            <a:spLocks noChangeShapeType="1"/>
          </p:cNvSpPr>
          <p:nvPr/>
        </p:nvSpPr>
        <p:spPr bwMode="auto">
          <a:xfrm>
            <a:off x="4502150" y="3727450"/>
            <a:ext cx="541338" cy="0"/>
          </a:xfrm>
          <a:prstGeom prst="line">
            <a:avLst/>
          </a:prstGeom>
          <a:noFill/>
          <a:ln w="28575">
            <a:solidFill>
              <a:schemeClr val="bg1"/>
            </a:solidFill>
            <a:prstDash val="dash"/>
            <a:round/>
            <a:headEnd/>
            <a:tailEnd/>
          </a:ln>
          <a:extLst>
            <a:ext uri="{909E8E84-426E-40DD-AFC4-6F175D3DCCD1}">
              <a14:hiddenFill xmlns:a14="http://schemas.microsoft.com/office/drawing/2010/main">
                <a:noFill/>
              </a14:hiddenFill>
            </a:ext>
          </a:extLst>
        </p:spPr>
        <p:txBody>
          <a:bodyPr/>
          <a:lstStyle/>
          <a:p>
            <a:endParaRPr lang="en-US"/>
          </a:p>
        </p:txBody>
      </p:sp>
      <p:sp>
        <p:nvSpPr>
          <p:cNvPr id="70" name="Slide Number Placeholder 69"/>
          <p:cNvSpPr txBox="1">
            <a:spLocks noGrp="1"/>
          </p:cNvSpPr>
          <p:nvPr/>
        </p:nvSpPr>
        <p:spPr>
          <a:xfrm>
            <a:off x="10860912" y="6416675"/>
            <a:ext cx="762000" cy="365125"/>
          </a:xfrm>
          <a:prstGeom prst="rect">
            <a:avLst/>
          </a:prstGeom>
          <a:noFill/>
        </p:spPr>
        <p:txBody>
          <a:bodyPr lIns="0" rIns="0" anchor="b"/>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r" eaLnBrk="1" hangingPunct="1"/>
            <a:fld id="{883821EC-5B70-44C2-97C7-F3423EC61891}" type="slidenum">
              <a:rPr lang="en-US" altLang="en-US" sz="1200">
                <a:solidFill>
                  <a:srgbClr val="BCBCBC"/>
                </a:solidFill>
                <a:latin typeface="Times New Roman" panose="02020603050405020304" pitchFamily="18" charset="0"/>
              </a:rPr>
              <a:pPr algn="r" eaLnBrk="1" hangingPunct="1"/>
              <a:t>6</a:t>
            </a:fld>
            <a:endParaRPr lang="en-US" altLang="en-US" sz="1200">
              <a:solidFill>
                <a:srgbClr val="BCBCBC"/>
              </a:solidFill>
              <a:latin typeface="Times New Roman" panose="02020603050405020304" pitchFamily="18" charset="0"/>
            </a:endParaRPr>
          </a:p>
        </p:txBody>
      </p:sp>
      <p:sp>
        <p:nvSpPr>
          <p:cNvPr id="71" name="Footer Placeholder 70"/>
          <p:cNvSpPr txBox="1">
            <a:spLocks noGrp="1"/>
          </p:cNvSpPr>
          <p:nvPr/>
        </p:nvSpPr>
        <p:spPr>
          <a:xfrm>
            <a:off x="4648200" y="6416676"/>
            <a:ext cx="2895600" cy="365125"/>
          </a:xfrm>
          <a:prstGeom prst="rect">
            <a:avLst/>
          </a:prstGeom>
          <a:noFill/>
        </p:spPr>
        <p:txBody>
          <a:bodyPr anchor="b"/>
          <a:lstStyle/>
          <a:p>
            <a:pPr>
              <a:defRPr/>
            </a:pPr>
            <a:r>
              <a:rPr lang="en-US" sz="1200">
                <a:solidFill>
                  <a:schemeClr val="tx1">
                    <a:shade val="50000"/>
                  </a:schemeClr>
                </a:solidFill>
                <a:latin typeface="Times New Roman" pitchFamily="18" charset="0"/>
                <a:cs typeface="+mn-cs"/>
              </a:rPr>
              <a:t>Compression Theory</a:t>
            </a:r>
          </a:p>
        </p:txBody>
      </p:sp>
      <p:sp>
        <p:nvSpPr>
          <p:cNvPr id="9230" name="Freeform 24"/>
          <p:cNvSpPr>
            <a:spLocks/>
          </p:cNvSpPr>
          <p:nvPr/>
        </p:nvSpPr>
        <p:spPr bwMode="auto">
          <a:xfrm>
            <a:off x="4505326" y="3724275"/>
            <a:ext cx="2771775" cy="1752600"/>
          </a:xfrm>
          <a:custGeom>
            <a:avLst/>
            <a:gdLst>
              <a:gd name="T0" fmla="*/ 0 w 1746"/>
              <a:gd name="T1" fmla="*/ 2147483647 h 1104"/>
              <a:gd name="T2" fmla="*/ 937498125 w 1746"/>
              <a:gd name="T3" fmla="*/ 0 h 1104"/>
              <a:gd name="T4" fmla="*/ 2147483647 w 1746"/>
              <a:gd name="T5" fmla="*/ 0 h 1104"/>
              <a:gd name="T6" fmla="*/ 0 60000 65536"/>
              <a:gd name="T7" fmla="*/ 0 60000 65536"/>
              <a:gd name="T8" fmla="*/ 0 60000 65536"/>
              <a:gd name="T9" fmla="*/ 0 w 1746"/>
              <a:gd name="T10" fmla="*/ 0 h 1104"/>
              <a:gd name="T11" fmla="*/ 1746 w 1746"/>
              <a:gd name="T12" fmla="*/ 1104 h 1104"/>
            </a:gdLst>
            <a:ahLst/>
            <a:cxnLst>
              <a:cxn ang="T6">
                <a:pos x="T0" y="T1"/>
              </a:cxn>
              <a:cxn ang="T7">
                <a:pos x="T2" y="T3"/>
              </a:cxn>
              <a:cxn ang="T8">
                <a:pos x="T4" y="T5"/>
              </a:cxn>
            </a:cxnLst>
            <a:rect l="T9" t="T10" r="T11" b="T12"/>
            <a:pathLst>
              <a:path w="1746" h="1104">
                <a:moveTo>
                  <a:pt x="0" y="1104"/>
                </a:moveTo>
                <a:lnTo>
                  <a:pt x="372" y="0"/>
                </a:lnTo>
                <a:lnTo>
                  <a:pt x="1746" y="0"/>
                </a:lnTo>
              </a:path>
            </a:pathLst>
          </a:custGeom>
          <a:noFill/>
          <a:ln w="38100" cap="flat" cmpd="sng">
            <a:solidFill>
              <a:schemeClr val="bg1"/>
            </a:solidFill>
            <a:prstDash val="solid"/>
            <a:round/>
            <a:headEnd type="none" w="med" len="med"/>
            <a:tailEnd type="triangle" w="med" len="med"/>
          </a:ln>
          <a:extLst>
            <a:ext uri="{909E8E84-426E-40DD-AFC4-6F175D3DCCD1}">
              <a14:hiddenFill xmlns:a14="http://schemas.microsoft.com/office/drawing/2010/main">
                <a:solidFill>
                  <a:srgbClr val="FFFFFF"/>
                </a:solidFill>
              </a14:hiddenFill>
            </a:ext>
          </a:extLst>
        </p:spPr>
        <p:txBody>
          <a:bodyPr rot="10800000" wrap="none"/>
          <a:lstStyle/>
          <a:p>
            <a:endParaRPr lang="en-US"/>
          </a:p>
        </p:txBody>
      </p:sp>
      <p:sp>
        <p:nvSpPr>
          <p:cNvPr id="29" name="TextBox 28"/>
          <p:cNvSpPr txBox="1"/>
          <p:nvPr/>
        </p:nvSpPr>
        <p:spPr>
          <a:xfrm>
            <a:off x="2028826" y="1001713"/>
            <a:ext cx="6665913" cy="1865312"/>
          </a:xfrm>
          <a:prstGeom prst="rect">
            <a:avLst/>
          </a:prstGeom>
          <a:solidFill>
            <a:schemeClr val="tx1">
              <a:lumMod val="95000"/>
              <a:alpha val="62000"/>
            </a:schemeClr>
          </a:solidFill>
          <a:ln w="38100" cap="flat">
            <a:solidFill>
              <a:schemeClr val="bg1"/>
            </a:solidFill>
            <a:bevel/>
          </a:ln>
        </p:spPr>
        <p:txBody>
          <a:bodyPr>
            <a:spAutoFit/>
          </a:bodyPr>
          <a:lstStyle/>
          <a:p>
            <a:pPr algn="l">
              <a:defRPr/>
            </a:pPr>
            <a:r>
              <a:rPr lang="en-US" sz="2400">
                <a:solidFill>
                  <a:schemeClr val="bg1"/>
                </a:solidFill>
                <a:latin typeface="Times New Roman" pitchFamily="18" charset="0"/>
                <a:cs typeface="Arial" charset="0"/>
              </a:rPr>
              <a:t>With residual stresses, flange tips yield first at </a:t>
            </a:r>
          </a:p>
          <a:p>
            <a:pPr algn="l">
              <a:defRPr/>
            </a:pPr>
            <a:r>
              <a:rPr lang="en-US" sz="2400">
                <a:solidFill>
                  <a:schemeClr val="bg1"/>
                </a:solidFill>
                <a:latin typeface="Times New Roman" pitchFamily="18" charset="0"/>
                <a:cs typeface="Arial" charset="0"/>
              </a:rPr>
              <a:t>	</a:t>
            </a:r>
            <a:r>
              <a:rPr lang="en-US" sz="2400" i="1">
                <a:solidFill>
                  <a:schemeClr val="bg1"/>
                </a:solidFill>
                <a:latin typeface="Times New Roman" pitchFamily="18" charset="0"/>
                <a:cs typeface="Arial" charset="0"/>
              </a:rPr>
              <a:t>P/A </a:t>
            </a:r>
            <a:r>
              <a:rPr lang="en-US" sz="2400">
                <a:solidFill>
                  <a:schemeClr val="bg1"/>
                </a:solidFill>
                <a:latin typeface="Times New Roman" pitchFamily="18" charset="0"/>
                <a:cs typeface="Arial" charset="0"/>
              </a:rPr>
              <a:t>+ residual stress = </a:t>
            </a:r>
            <a:r>
              <a:rPr lang="en-US" sz="2400" i="1">
                <a:solidFill>
                  <a:schemeClr val="bg1"/>
                </a:solidFill>
                <a:latin typeface="Times New Roman" pitchFamily="18" charset="0"/>
                <a:cs typeface="Arial" charset="0"/>
              </a:rPr>
              <a:t>F</a:t>
            </a:r>
            <a:r>
              <a:rPr lang="en-US" sz="2400" i="1" baseline="-25000">
                <a:solidFill>
                  <a:schemeClr val="bg1"/>
                </a:solidFill>
                <a:latin typeface="Times New Roman" pitchFamily="18" charset="0"/>
                <a:cs typeface="Arial" charset="0"/>
              </a:rPr>
              <a:t>y</a:t>
            </a:r>
            <a:endParaRPr lang="en-US" sz="2400" i="1">
              <a:solidFill>
                <a:schemeClr val="bg1"/>
              </a:solidFill>
              <a:latin typeface="Times New Roman" pitchFamily="18" charset="0"/>
              <a:cs typeface="Arial" charset="0"/>
            </a:endParaRPr>
          </a:p>
          <a:p>
            <a:pPr algn="l">
              <a:defRPr/>
            </a:pPr>
            <a:r>
              <a:rPr lang="en-US" sz="2400">
                <a:solidFill>
                  <a:schemeClr val="bg1"/>
                </a:solidFill>
                <a:latin typeface="Times New Roman" pitchFamily="18" charset="0"/>
                <a:cs typeface="Arial" charset="0"/>
              </a:rPr>
              <a:t>Gradually get yield of entire cross section.</a:t>
            </a:r>
          </a:p>
          <a:p>
            <a:pPr algn="l">
              <a:defRPr/>
            </a:pPr>
            <a:endParaRPr lang="en-US" sz="1800">
              <a:solidFill>
                <a:schemeClr val="bg1"/>
              </a:solidFill>
              <a:latin typeface="Times New Roman" pitchFamily="18" charset="0"/>
              <a:cs typeface="Arial" charset="0"/>
            </a:endParaRPr>
          </a:p>
          <a:p>
            <a:pPr algn="l">
              <a:defRPr/>
            </a:pPr>
            <a:r>
              <a:rPr lang="en-US" sz="2400">
                <a:solidFill>
                  <a:schemeClr val="bg1"/>
                </a:solidFill>
                <a:latin typeface="Times New Roman" pitchFamily="18" charset="0"/>
                <a:cs typeface="Arial" charset="0"/>
              </a:rPr>
              <a:t>Stiffness is reduced after 1</a:t>
            </a:r>
            <a:r>
              <a:rPr lang="en-US" sz="2400" baseline="30000">
                <a:solidFill>
                  <a:schemeClr val="bg1"/>
                </a:solidFill>
                <a:latin typeface="Times New Roman" pitchFamily="18" charset="0"/>
                <a:cs typeface="Arial" charset="0"/>
              </a:rPr>
              <a:t>st</a:t>
            </a:r>
            <a:r>
              <a:rPr lang="en-US" sz="2400">
                <a:solidFill>
                  <a:schemeClr val="bg1"/>
                </a:solidFill>
                <a:latin typeface="Times New Roman" pitchFamily="18" charset="0"/>
                <a:cs typeface="Arial" charset="0"/>
              </a:rPr>
              <a:t> yield.</a:t>
            </a:r>
          </a:p>
        </p:txBody>
      </p:sp>
      <p:sp>
        <p:nvSpPr>
          <p:cNvPr id="69" name="TextBox 68"/>
          <p:cNvSpPr txBox="1"/>
          <p:nvPr/>
        </p:nvSpPr>
        <p:spPr>
          <a:xfrm>
            <a:off x="2036764" y="339725"/>
            <a:ext cx="4625975" cy="546100"/>
          </a:xfrm>
          <a:prstGeom prst="rect">
            <a:avLst/>
          </a:prstGeom>
          <a:solidFill>
            <a:schemeClr val="tx1">
              <a:lumMod val="95000"/>
              <a:alpha val="62000"/>
            </a:schemeClr>
          </a:solidFill>
          <a:ln w="38100" cap="flat">
            <a:solidFill>
              <a:schemeClr val="bg1"/>
            </a:solidFill>
            <a:bevel/>
          </a:ln>
        </p:spPr>
        <p:txBody>
          <a:bodyPr/>
          <a:lstStyle/>
          <a:p>
            <a:pPr algn="l">
              <a:defRPr/>
            </a:pPr>
            <a:r>
              <a:rPr lang="en-US" sz="2400" b="1" dirty="0">
                <a:solidFill>
                  <a:schemeClr val="bg1"/>
                </a:solidFill>
                <a:latin typeface="Times New Roman" pitchFamily="18" charset="0"/>
                <a:cs typeface="Arial" charset="0"/>
              </a:rPr>
              <a:t>RESIDUAL STRESSES</a:t>
            </a:r>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 name="TextBox 105"/>
          <p:cNvSpPr txBox="1"/>
          <p:nvPr/>
        </p:nvSpPr>
        <p:spPr>
          <a:xfrm>
            <a:off x="3671889" y="1714500"/>
            <a:ext cx="4586287" cy="3841750"/>
          </a:xfrm>
          <a:prstGeom prst="rect">
            <a:avLst/>
          </a:prstGeom>
          <a:solidFill>
            <a:schemeClr val="tx1">
              <a:lumMod val="95000"/>
              <a:alpha val="62000"/>
            </a:schemeClr>
          </a:solidFill>
          <a:ln w="38100" cap="flat">
            <a:solidFill>
              <a:schemeClr val="bg1"/>
            </a:solidFill>
            <a:bevel/>
          </a:ln>
        </p:spPr>
        <p:txBody>
          <a:bodyPr anchor="ctr" anchorCtr="1"/>
          <a:lstStyle/>
          <a:p>
            <a:pPr algn="l">
              <a:defRPr/>
            </a:pPr>
            <a:endParaRPr lang="en-US" sz="2400">
              <a:solidFill>
                <a:schemeClr val="bg1"/>
              </a:solidFill>
              <a:latin typeface="Times New Roman" pitchFamily="18" charset="0"/>
            </a:endParaRPr>
          </a:p>
        </p:txBody>
      </p:sp>
      <p:sp>
        <p:nvSpPr>
          <p:cNvPr id="64515" name="Line 5"/>
          <p:cNvSpPr>
            <a:spLocks noChangeShapeType="1"/>
          </p:cNvSpPr>
          <p:nvPr/>
        </p:nvSpPr>
        <p:spPr bwMode="auto">
          <a:xfrm flipV="1">
            <a:off x="4098925" y="2595564"/>
            <a:ext cx="0" cy="1811337"/>
          </a:xfrm>
          <a:prstGeom prst="line">
            <a:avLst/>
          </a:prstGeom>
          <a:noFill/>
          <a:ln w="3810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4516" name="Line 6"/>
          <p:cNvSpPr>
            <a:spLocks noChangeShapeType="1"/>
          </p:cNvSpPr>
          <p:nvPr/>
        </p:nvSpPr>
        <p:spPr bwMode="auto">
          <a:xfrm flipV="1">
            <a:off x="5805488" y="2595564"/>
            <a:ext cx="0" cy="1811337"/>
          </a:xfrm>
          <a:prstGeom prst="line">
            <a:avLst/>
          </a:prstGeom>
          <a:noFill/>
          <a:ln w="3810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4517" name="Line 7"/>
          <p:cNvSpPr>
            <a:spLocks noChangeShapeType="1"/>
          </p:cNvSpPr>
          <p:nvPr/>
        </p:nvSpPr>
        <p:spPr bwMode="auto">
          <a:xfrm flipV="1">
            <a:off x="7513638" y="2595564"/>
            <a:ext cx="0" cy="1811337"/>
          </a:xfrm>
          <a:prstGeom prst="line">
            <a:avLst/>
          </a:prstGeom>
          <a:noFill/>
          <a:ln w="3810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4518" name="Line 8"/>
          <p:cNvSpPr>
            <a:spLocks noChangeShapeType="1"/>
          </p:cNvSpPr>
          <p:nvPr/>
        </p:nvSpPr>
        <p:spPr bwMode="auto">
          <a:xfrm>
            <a:off x="4079876" y="2595563"/>
            <a:ext cx="3433763" cy="0"/>
          </a:xfrm>
          <a:prstGeom prst="line">
            <a:avLst/>
          </a:prstGeom>
          <a:noFill/>
          <a:ln w="3810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4519" name="Oval 10"/>
          <p:cNvSpPr>
            <a:spLocks noChangeArrowheads="1"/>
          </p:cNvSpPr>
          <p:nvPr/>
        </p:nvSpPr>
        <p:spPr bwMode="auto">
          <a:xfrm>
            <a:off x="7370763" y="2444751"/>
            <a:ext cx="284162" cy="301625"/>
          </a:xfrm>
          <a:prstGeom prst="ellipse">
            <a:avLst/>
          </a:prstGeom>
          <a:solidFill>
            <a:schemeClr val="accent1"/>
          </a:solidFill>
          <a:ln w="38100">
            <a:solidFill>
              <a:schemeClr val="bg1"/>
            </a:solidFill>
            <a:round/>
            <a:headEnd/>
            <a:tailEnd/>
          </a:ln>
        </p:spPr>
        <p:txBody>
          <a:bodyPr wrap="none" anchor="ct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endParaRPr lang="en-US" altLang="en-US" sz="2400">
              <a:latin typeface="Times New Roman" panose="02020603050405020304" pitchFamily="18" charset="0"/>
            </a:endParaRPr>
          </a:p>
        </p:txBody>
      </p:sp>
      <p:sp>
        <p:nvSpPr>
          <p:cNvPr id="64520" name="Oval 11"/>
          <p:cNvSpPr>
            <a:spLocks noChangeArrowheads="1"/>
          </p:cNvSpPr>
          <p:nvPr/>
        </p:nvSpPr>
        <p:spPr bwMode="auto">
          <a:xfrm>
            <a:off x="5829301" y="2473326"/>
            <a:ext cx="284163" cy="301625"/>
          </a:xfrm>
          <a:prstGeom prst="ellipse">
            <a:avLst/>
          </a:prstGeom>
          <a:solidFill>
            <a:schemeClr val="accent1"/>
          </a:solidFill>
          <a:ln w="38100">
            <a:solidFill>
              <a:schemeClr val="bg1"/>
            </a:solidFill>
            <a:round/>
            <a:headEnd/>
            <a:tailEnd/>
          </a:ln>
        </p:spPr>
        <p:txBody>
          <a:bodyPr wrap="none" anchor="ct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endParaRPr lang="en-US" altLang="en-US" sz="2400">
              <a:latin typeface="Times New Roman" panose="02020603050405020304" pitchFamily="18" charset="0"/>
            </a:endParaRPr>
          </a:p>
        </p:txBody>
      </p:sp>
      <p:sp>
        <p:nvSpPr>
          <p:cNvPr id="64521" name="AutoShape 12"/>
          <p:cNvSpPr>
            <a:spLocks noChangeArrowheads="1"/>
          </p:cNvSpPr>
          <p:nvPr/>
        </p:nvSpPr>
        <p:spPr bwMode="auto">
          <a:xfrm>
            <a:off x="3956051" y="4406901"/>
            <a:ext cx="284163" cy="301625"/>
          </a:xfrm>
          <a:prstGeom prst="triangle">
            <a:avLst>
              <a:gd name="adj" fmla="val 50000"/>
            </a:avLst>
          </a:prstGeom>
          <a:solidFill>
            <a:schemeClr val="accent1"/>
          </a:solidFill>
          <a:ln w="38100">
            <a:solidFill>
              <a:schemeClr val="bg1"/>
            </a:solidFill>
            <a:miter lim="800000"/>
            <a:headEnd/>
            <a:tailEnd/>
          </a:ln>
        </p:spPr>
        <p:txBody>
          <a:bodyPr wrap="none" anchor="ct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endParaRPr lang="en-US" altLang="en-US" sz="2400">
              <a:latin typeface="Times New Roman" panose="02020603050405020304" pitchFamily="18" charset="0"/>
            </a:endParaRPr>
          </a:p>
        </p:txBody>
      </p:sp>
      <p:sp>
        <p:nvSpPr>
          <p:cNvPr id="64522" name="AutoShape 13"/>
          <p:cNvSpPr>
            <a:spLocks noChangeArrowheads="1"/>
          </p:cNvSpPr>
          <p:nvPr/>
        </p:nvSpPr>
        <p:spPr bwMode="auto">
          <a:xfrm>
            <a:off x="5664201" y="4406901"/>
            <a:ext cx="284163" cy="301625"/>
          </a:xfrm>
          <a:prstGeom prst="triangle">
            <a:avLst>
              <a:gd name="adj" fmla="val 50000"/>
            </a:avLst>
          </a:prstGeom>
          <a:solidFill>
            <a:schemeClr val="accent1"/>
          </a:solidFill>
          <a:ln w="38100">
            <a:solidFill>
              <a:schemeClr val="bg1"/>
            </a:solidFill>
            <a:miter lim="800000"/>
            <a:headEnd/>
            <a:tailEnd/>
          </a:ln>
        </p:spPr>
        <p:txBody>
          <a:bodyPr wrap="none" anchor="ct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endParaRPr lang="en-US" altLang="en-US" sz="2400">
              <a:latin typeface="Times New Roman" panose="02020603050405020304" pitchFamily="18" charset="0"/>
            </a:endParaRPr>
          </a:p>
        </p:txBody>
      </p:sp>
      <p:sp>
        <p:nvSpPr>
          <p:cNvPr id="64523" name="AutoShape 14"/>
          <p:cNvSpPr>
            <a:spLocks noChangeArrowheads="1"/>
          </p:cNvSpPr>
          <p:nvPr/>
        </p:nvSpPr>
        <p:spPr bwMode="auto">
          <a:xfrm>
            <a:off x="7370763" y="4406901"/>
            <a:ext cx="284162" cy="301625"/>
          </a:xfrm>
          <a:prstGeom prst="triangle">
            <a:avLst>
              <a:gd name="adj" fmla="val 50000"/>
            </a:avLst>
          </a:prstGeom>
          <a:solidFill>
            <a:schemeClr val="accent1"/>
          </a:solidFill>
          <a:ln w="38100">
            <a:solidFill>
              <a:schemeClr val="bg1"/>
            </a:solidFill>
            <a:miter lim="800000"/>
            <a:headEnd/>
            <a:tailEnd/>
          </a:ln>
        </p:spPr>
        <p:txBody>
          <a:bodyPr wrap="none" anchor="ct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endParaRPr lang="en-US" altLang="en-US" sz="2400">
              <a:latin typeface="Times New Roman" panose="02020603050405020304" pitchFamily="18" charset="0"/>
            </a:endParaRPr>
          </a:p>
        </p:txBody>
      </p:sp>
      <p:sp>
        <p:nvSpPr>
          <p:cNvPr id="64524" name="Line 17"/>
          <p:cNvSpPr>
            <a:spLocks noChangeShapeType="1"/>
          </p:cNvSpPr>
          <p:nvPr/>
        </p:nvSpPr>
        <p:spPr bwMode="auto">
          <a:xfrm>
            <a:off x="3786188" y="4708525"/>
            <a:ext cx="4057650" cy="0"/>
          </a:xfrm>
          <a:prstGeom prst="line">
            <a:avLst/>
          </a:prstGeom>
          <a:noFill/>
          <a:ln w="3810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4525" name="Line 109"/>
          <p:cNvSpPr>
            <a:spLocks noChangeShapeType="1"/>
          </p:cNvSpPr>
          <p:nvPr/>
        </p:nvSpPr>
        <p:spPr bwMode="auto">
          <a:xfrm>
            <a:off x="4098926" y="3500438"/>
            <a:ext cx="3414713" cy="0"/>
          </a:xfrm>
          <a:prstGeom prst="line">
            <a:avLst/>
          </a:prstGeom>
          <a:noFill/>
          <a:ln w="3810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4526" name="Oval 111"/>
          <p:cNvSpPr>
            <a:spLocks noChangeArrowheads="1"/>
          </p:cNvSpPr>
          <p:nvPr/>
        </p:nvSpPr>
        <p:spPr bwMode="auto">
          <a:xfrm>
            <a:off x="7370763" y="3349626"/>
            <a:ext cx="284162" cy="303213"/>
          </a:xfrm>
          <a:prstGeom prst="ellipse">
            <a:avLst/>
          </a:prstGeom>
          <a:solidFill>
            <a:schemeClr val="accent1"/>
          </a:solidFill>
          <a:ln w="38100">
            <a:solidFill>
              <a:schemeClr val="bg1"/>
            </a:solidFill>
            <a:round/>
            <a:headEnd/>
            <a:tailEnd/>
          </a:ln>
        </p:spPr>
        <p:txBody>
          <a:bodyPr wrap="none" anchor="ct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endParaRPr lang="en-US" altLang="en-US" sz="2400">
              <a:latin typeface="Times New Roman" panose="02020603050405020304" pitchFamily="18" charset="0"/>
            </a:endParaRPr>
          </a:p>
        </p:txBody>
      </p:sp>
      <p:sp>
        <p:nvSpPr>
          <p:cNvPr id="64527" name="Oval 112"/>
          <p:cNvSpPr>
            <a:spLocks noChangeArrowheads="1"/>
          </p:cNvSpPr>
          <p:nvPr/>
        </p:nvSpPr>
        <p:spPr bwMode="auto">
          <a:xfrm>
            <a:off x="5815013" y="3378201"/>
            <a:ext cx="284162" cy="301625"/>
          </a:xfrm>
          <a:prstGeom prst="ellipse">
            <a:avLst/>
          </a:prstGeom>
          <a:solidFill>
            <a:schemeClr val="accent1"/>
          </a:solidFill>
          <a:ln w="38100">
            <a:solidFill>
              <a:schemeClr val="bg1"/>
            </a:solidFill>
            <a:round/>
            <a:headEnd/>
            <a:tailEnd/>
          </a:ln>
        </p:spPr>
        <p:txBody>
          <a:bodyPr wrap="none" anchor="ct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endParaRPr lang="en-US" altLang="en-US" sz="2400">
              <a:latin typeface="Times New Roman" panose="02020603050405020304" pitchFamily="18" charset="0"/>
            </a:endParaRPr>
          </a:p>
        </p:txBody>
      </p:sp>
      <p:sp>
        <p:nvSpPr>
          <p:cNvPr id="64528" name="TextBox 28"/>
          <p:cNvSpPr txBox="1">
            <a:spLocks noChangeArrowheads="1"/>
          </p:cNvSpPr>
          <p:nvPr/>
        </p:nvSpPr>
        <p:spPr bwMode="auto">
          <a:xfrm>
            <a:off x="4024313" y="4813300"/>
            <a:ext cx="1809750" cy="547688"/>
          </a:xfrm>
          <a:prstGeom prst="rect">
            <a:avLst/>
          </a:prstGeom>
          <a:solidFill>
            <a:srgbClr val="F2F2F2">
              <a:alpha val="61960"/>
            </a:srgbClr>
          </a:solidFill>
          <a:ln w="38100">
            <a:solidFill>
              <a:schemeClr val="bg1"/>
            </a:solidFill>
            <a:bevel/>
            <a:headEnd/>
            <a:tailEnd/>
          </a:ln>
        </p:spPr>
        <p:txBody>
          <a:bodyPr anchor="ctr" anchorCtr="1"/>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r>
              <a:rPr lang="en-US" altLang="en-US" sz="2000">
                <a:solidFill>
                  <a:schemeClr val="bg1"/>
                </a:solidFill>
                <a:latin typeface="Times New Roman" panose="02020603050405020304" pitchFamily="18" charset="0"/>
              </a:rPr>
              <a:t>Moment Frame</a:t>
            </a:r>
          </a:p>
        </p:txBody>
      </p:sp>
      <p:sp>
        <p:nvSpPr>
          <p:cNvPr id="38" name="Slide Number Placeholder 37"/>
          <p:cNvSpPr txBox="1">
            <a:spLocks noGrp="1"/>
          </p:cNvSpPr>
          <p:nvPr/>
        </p:nvSpPr>
        <p:spPr>
          <a:xfrm>
            <a:off x="10779888" y="6416675"/>
            <a:ext cx="762000" cy="365125"/>
          </a:xfrm>
          <a:prstGeom prst="rect">
            <a:avLst/>
          </a:prstGeom>
          <a:noFill/>
        </p:spPr>
        <p:txBody>
          <a:bodyPr lIns="0" rIns="0" anchor="b"/>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r" eaLnBrk="1" hangingPunct="1"/>
            <a:fld id="{14E077AE-3A09-4942-A8CE-8DAD7A131D76}" type="slidenum">
              <a:rPr lang="en-US" altLang="en-US" sz="1200">
                <a:solidFill>
                  <a:srgbClr val="BCBCBC"/>
                </a:solidFill>
                <a:latin typeface="Times New Roman" panose="02020603050405020304" pitchFamily="18" charset="0"/>
              </a:rPr>
              <a:pPr algn="r" eaLnBrk="1" hangingPunct="1"/>
              <a:t>60</a:t>
            </a:fld>
            <a:endParaRPr lang="en-US" altLang="en-US" sz="1200" dirty="0">
              <a:solidFill>
                <a:srgbClr val="BCBCBC"/>
              </a:solidFill>
              <a:latin typeface="Times New Roman" panose="02020603050405020304" pitchFamily="18" charset="0"/>
            </a:endParaRPr>
          </a:p>
        </p:txBody>
      </p:sp>
      <p:sp>
        <p:nvSpPr>
          <p:cNvPr id="39" name="Footer Placeholder 38"/>
          <p:cNvSpPr txBox="1">
            <a:spLocks noGrp="1"/>
          </p:cNvSpPr>
          <p:nvPr/>
        </p:nvSpPr>
        <p:spPr>
          <a:xfrm>
            <a:off x="4648200" y="6416676"/>
            <a:ext cx="2895600" cy="365125"/>
          </a:xfrm>
          <a:prstGeom prst="rect">
            <a:avLst/>
          </a:prstGeom>
          <a:noFill/>
        </p:spPr>
        <p:txBody>
          <a:bodyPr anchor="b"/>
          <a:lstStyle/>
          <a:p>
            <a:pPr>
              <a:defRPr/>
            </a:pPr>
            <a:r>
              <a:rPr lang="en-US" sz="1200">
                <a:solidFill>
                  <a:schemeClr val="tx1">
                    <a:shade val="50000"/>
                  </a:schemeClr>
                </a:solidFill>
                <a:latin typeface="Times New Roman" pitchFamily="18" charset="0"/>
                <a:cs typeface="+mn-cs"/>
              </a:rPr>
              <a:t>Compression Theory</a:t>
            </a:r>
            <a:endParaRPr lang="en-US" sz="1200" dirty="0">
              <a:solidFill>
                <a:schemeClr val="tx1">
                  <a:shade val="50000"/>
                </a:schemeClr>
              </a:solidFill>
              <a:latin typeface="Times New Roman" pitchFamily="18" charset="0"/>
              <a:cs typeface="+mn-cs"/>
            </a:endParaRPr>
          </a:p>
        </p:txBody>
      </p:sp>
      <p:sp>
        <p:nvSpPr>
          <p:cNvPr id="64531" name="TextBox 28"/>
          <p:cNvSpPr txBox="1">
            <a:spLocks noChangeArrowheads="1"/>
          </p:cNvSpPr>
          <p:nvPr/>
        </p:nvSpPr>
        <p:spPr bwMode="auto">
          <a:xfrm>
            <a:off x="4545013" y="214313"/>
            <a:ext cx="2881312" cy="735012"/>
          </a:xfrm>
          <a:prstGeom prst="rect">
            <a:avLst/>
          </a:prstGeom>
          <a:solidFill>
            <a:srgbClr val="F2F2F2">
              <a:alpha val="61960"/>
            </a:srgbClr>
          </a:solidFill>
          <a:ln w="38100">
            <a:solidFill>
              <a:schemeClr val="bg1"/>
            </a:solidFill>
            <a:bevel/>
            <a:headEnd/>
            <a:tailEnd/>
          </a:ln>
        </p:spPr>
        <p:txBody>
          <a:bodyPr anchor="ctr" anchorCtr="1"/>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spcBef>
                <a:spcPct val="50000"/>
              </a:spcBef>
            </a:pPr>
            <a:r>
              <a:rPr lang="en-US" altLang="en-US" sz="3600" b="1">
                <a:solidFill>
                  <a:schemeClr val="bg1"/>
                </a:solidFill>
                <a:latin typeface="Times New Roman" panose="02020603050405020304" pitchFamily="18" charset="0"/>
              </a:rPr>
              <a:t>Sway Frame</a:t>
            </a:r>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 name="TextBox 105"/>
          <p:cNvSpPr txBox="1"/>
          <p:nvPr/>
        </p:nvSpPr>
        <p:spPr>
          <a:xfrm>
            <a:off x="3671889" y="1714500"/>
            <a:ext cx="4586287" cy="3841750"/>
          </a:xfrm>
          <a:prstGeom prst="rect">
            <a:avLst/>
          </a:prstGeom>
          <a:solidFill>
            <a:schemeClr val="tx1">
              <a:lumMod val="95000"/>
              <a:alpha val="62000"/>
            </a:schemeClr>
          </a:solidFill>
          <a:ln w="38100" cap="flat">
            <a:solidFill>
              <a:schemeClr val="bg1"/>
            </a:solidFill>
            <a:bevel/>
          </a:ln>
        </p:spPr>
        <p:txBody>
          <a:bodyPr anchor="ctr" anchorCtr="1"/>
          <a:lstStyle/>
          <a:p>
            <a:pPr algn="l">
              <a:defRPr/>
            </a:pPr>
            <a:endParaRPr lang="en-US" sz="2400">
              <a:solidFill>
                <a:schemeClr val="bg1"/>
              </a:solidFill>
              <a:latin typeface="Times New Roman" pitchFamily="18" charset="0"/>
            </a:endParaRPr>
          </a:p>
        </p:txBody>
      </p:sp>
      <p:sp>
        <p:nvSpPr>
          <p:cNvPr id="65539" name="Line 5"/>
          <p:cNvSpPr>
            <a:spLocks noChangeShapeType="1"/>
          </p:cNvSpPr>
          <p:nvPr/>
        </p:nvSpPr>
        <p:spPr bwMode="auto">
          <a:xfrm flipV="1">
            <a:off x="4098925" y="2595564"/>
            <a:ext cx="0" cy="1811337"/>
          </a:xfrm>
          <a:prstGeom prst="line">
            <a:avLst/>
          </a:prstGeom>
          <a:noFill/>
          <a:ln w="3810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5540" name="Line 6"/>
          <p:cNvSpPr>
            <a:spLocks noChangeShapeType="1"/>
          </p:cNvSpPr>
          <p:nvPr/>
        </p:nvSpPr>
        <p:spPr bwMode="auto">
          <a:xfrm flipV="1">
            <a:off x="5805488" y="2595564"/>
            <a:ext cx="0" cy="1811337"/>
          </a:xfrm>
          <a:prstGeom prst="line">
            <a:avLst/>
          </a:prstGeom>
          <a:noFill/>
          <a:ln w="3810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5541" name="Line 7"/>
          <p:cNvSpPr>
            <a:spLocks noChangeShapeType="1"/>
          </p:cNvSpPr>
          <p:nvPr/>
        </p:nvSpPr>
        <p:spPr bwMode="auto">
          <a:xfrm flipV="1">
            <a:off x="7513638" y="2595564"/>
            <a:ext cx="0" cy="1811337"/>
          </a:xfrm>
          <a:prstGeom prst="line">
            <a:avLst/>
          </a:prstGeom>
          <a:noFill/>
          <a:ln w="3810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5542" name="Line 8"/>
          <p:cNvSpPr>
            <a:spLocks noChangeShapeType="1"/>
          </p:cNvSpPr>
          <p:nvPr/>
        </p:nvSpPr>
        <p:spPr bwMode="auto">
          <a:xfrm>
            <a:off x="4079876" y="2595563"/>
            <a:ext cx="3433763" cy="0"/>
          </a:xfrm>
          <a:prstGeom prst="line">
            <a:avLst/>
          </a:prstGeom>
          <a:noFill/>
          <a:ln w="3810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5543" name="Oval 11"/>
          <p:cNvSpPr>
            <a:spLocks noChangeArrowheads="1"/>
          </p:cNvSpPr>
          <p:nvPr/>
        </p:nvSpPr>
        <p:spPr bwMode="auto">
          <a:xfrm>
            <a:off x="5829301" y="2473326"/>
            <a:ext cx="284163" cy="301625"/>
          </a:xfrm>
          <a:prstGeom prst="ellipse">
            <a:avLst/>
          </a:prstGeom>
          <a:solidFill>
            <a:schemeClr val="accent1"/>
          </a:solidFill>
          <a:ln w="38100">
            <a:solidFill>
              <a:schemeClr val="bg1"/>
            </a:solidFill>
            <a:round/>
            <a:headEnd/>
            <a:tailEnd/>
          </a:ln>
        </p:spPr>
        <p:txBody>
          <a:bodyPr wrap="none" anchor="ct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endParaRPr lang="en-US" altLang="en-US" sz="2400">
              <a:latin typeface="Times New Roman" panose="02020603050405020304" pitchFamily="18" charset="0"/>
            </a:endParaRPr>
          </a:p>
        </p:txBody>
      </p:sp>
      <p:sp>
        <p:nvSpPr>
          <p:cNvPr id="65544" name="AutoShape 12"/>
          <p:cNvSpPr>
            <a:spLocks noChangeArrowheads="1"/>
          </p:cNvSpPr>
          <p:nvPr/>
        </p:nvSpPr>
        <p:spPr bwMode="auto">
          <a:xfrm>
            <a:off x="3956051" y="4406901"/>
            <a:ext cx="284163" cy="301625"/>
          </a:xfrm>
          <a:prstGeom prst="triangle">
            <a:avLst>
              <a:gd name="adj" fmla="val 50000"/>
            </a:avLst>
          </a:prstGeom>
          <a:solidFill>
            <a:schemeClr val="accent1"/>
          </a:solidFill>
          <a:ln w="38100">
            <a:solidFill>
              <a:schemeClr val="bg1"/>
            </a:solidFill>
            <a:miter lim="800000"/>
            <a:headEnd/>
            <a:tailEnd/>
          </a:ln>
        </p:spPr>
        <p:txBody>
          <a:bodyPr wrap="none" anchor="ct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endParaRPr lang="en-US" altLang="en-US" sz="2400">
              <a:latin typeface="Times New Roman" panose="02020603050405020304" pitchFamily="18" charset="0"/>
            </a:endParaRPr>
          </a:p>
        </p:txBody>
      </p:sp>
      <p:sp>
        <p:nvSpPr>
          <p:cNvPr id="65545" name="AutoShape 13"/>
          <p:cNvSpPr>
            <a:spLocks noChangeArrowheads="1"/>
          </p:cNvSpPr>
          <p:nvPr/>
        </p:nvSpPr>
        <p:spPr bwMode="auto">
          <a:xfrm>
            <a:off x="5664201" y="4406901"/>
            <a:ext cx="284163" cy="301625"/>
          </a:xfrm>
          <a:prstGeom prst="triangle">
            <a:avLst>
              <a:gd name="adj" fmla="val 50000"/>
            </a:avLst>
          </a:prstGeom>
          <a:solidFill>
            <a:schemeClr val="accent1"/>
          </a:solidFill>
          <a:ln w="38100">
            <a:solidFill>
              <a:schemeClr val="bg1"/>
            </a:solidFill>
            <a:miter lim="800000"/>
            <a:headEnd/>
            <a:tailEnd/>
          </a:ln>
        </p:spPr>
        <p:txBody>
          <a:bodyPr wrap="none" anchor="ct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endParaRPr lang="en-US" altLang="en-US" sz="2400">
              <a:latin typeface="Times New Roman" panose="02020603050405020304" pitchFamily="18" charset="0"/>
            </a:endParaRPr>
          </a:p>
        </p:txBody>
      </p:sp>
      <p:sp>
        <p:nvSpPr>
          <p:cNvPr id="65546" name="AutoShape 14"/>
          <p:cNvSpPr>
            <a:spLocks noChangeArrowheads="1"/>
          </p:cNvSpPr>
          <p:nvPr/>
        </p:nvSpPr>
        <p:spPr bwMode="auto">
          <a:xfrm>
            <a:off x="7370763" y="4406901"/>
            <a:ext cx="284162" cy="301625"/>
          </a:xfrm>
          <a:prstGeom prst="triangle">
            <a:avLst>
              <a:gd name="adj" fmla="val 50000"/>
            </a:avLst>
          </a:prstGeom>
          <a:solidFill>
            <a:schemeClr val="accent1"/>
          </a:solidFill>
          <a:ln w="38100">
            <a:solidFill>
              <a:schemeClr val="bg1"/>
            </a:solidFill>
            <a:miter lim="800000"/>
            <a:headEnd/>
            <a:tailEnd/>
          </a:ln>
        </p:spPr>
        <p:txBody>
          <a:bodyPr wrap="none" anchor="ct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endParaRPr lang="en-US" altLang="en-US" sz="2400">
              <a:latin typeface="Times New Roman" panose="02020603050405020304" pitchFamily="18" charset="0"/>
            </a:endParaRPr>
          </a:p>
        </p:txBody>
      </p:sp>
      <p:sp>
        <p:nvSpPr>
          <p:cNvPr id="65547" name="Line 17"/>
          <p:cNvSpPr>
            <a:spLocks noChangeShapeType="1"/>
          </p:cNvSpPr>
          <p:nvPr/>
        </p:nvSpPr>
        <p:spPr bwMode="auto">
          <a:xfrm>
            <a:off x="3786188" y="4708525"/>
            <a:ext cx="4057650" cy="0"/>
          </a:xfrm>
          <a:prstGeom prst="line">
            <a:avLst/>
          </a:prstGeom>
          <a:noFill/>
          <a:ln w="3810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5548" name="Line 109"/>
          <p:cNvSpPr>
            <a:spLocks noChangeShapeType="1"/>
          </p:cNvSpPr>
          <p:nvPr/>
        </p:nvSpPr>
        <p:spPr bwMode="auto">
          <a:xfrm>
            <a:off x="4098926" y="3500438"/>
            <a:ext cx="3414713" cy="0"/>
          </a:xfrm>
          <a:prstGeom prst="line">
            <a:avLst/>
          </a:prstGeom>
          <a:noFill/>
          <a:ln w="3810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5549" name="Oval 111"/>
          <p:cNvSpPr>
            <a:spLocks noChangeArrowheads="1"/>
          </p:cNvSpPr>
          <p:nvPr/>
        </p:nvSpPr>
        <p:spPr bwMode="auto">
          <a:xfrm>
            <a:off x="7370763" y="3349626"/>
            <a:ext cx="284162" cy="303213"/>
          </a:xfrm>
          <a:prstGeom prst="ellipse">
            <a:avLst/>
          </a:prstGeom>
          <a:solidFill>
            <a:schemeClr val="accent1"/>
          </a:solidFill>
          <a:ln w="38100">
            <a:solidFill>
              <a:schemeClr val="bg1"/>
            </a:solidFill>
            <a:round/>
            <a:headEnd/>
            <a:tailEnd/>
          </a:ln>
        </p:spPr>
        <p:txBody>
          <a:bodyPr wrap="none" anchor="ct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endParaRPr lang="en-US" altLang="en-US" sz="2400">
              <a:latin typeface="Times New Roman" panose="02020603050405020304" pitchFamily="18" charset="0"/>
            </a:endParaRPr>
          </a:p>
        </p:txBody>
      </p:sp>
      <p:sp>
        <p:nvSpPr>
          <p:cNvPr id="65550" name="Oval 112"/>
          <p:cNvSpPr>
            <a:spLocks noChangeArrowheads="1"/>
          </p:cNvSpPr>
          <p:nvPr/>
        </p:nvSpPr>
        <p:spPr bwMode="auto">
          <a:xfrm>
            <a:off x="5815013" y="3378201"/>
            <a:ext cx="284162" cy="301625"/>
          </a:xfrm>
          <a:prstGeom prst="ellipse">
            <a:avLst/>
          </a:prstGeom>
          <a:solidFill>
            <a:schemeClr val="accent1"/>
          </a:solidFill>
          <a:ln w="38100">
            <a:solidFill>
              <a:schemeClr val="bg1"/>
            </a:solidFill>
            <a:round/>
            <a:headEnd/>
            <a:tailEnd/>
          </a:ln>
        </p:spPr>
        <p:txBody>
          <a:bodyPr wrap="none" anchor="ct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endParaRPr lang="en-US" altLang="en-US" sz="2400">
              <a:latin typeface="Times New Roman" panose="02020603050405020304" pitchFamily="18" charset="0"/>
            </a:endParaRPr>
          </a:p>
        </p:txBody>
      </p:sp>
      <p:sp>
        <p:nvSpPr>
          <p:cNvPr id="38" name="Slide Number Placeholder 37"/>
          <p:cNvSpPr txBox="1">
            <a:spLocks noGrp="1"/>
          </p:cNvSpPr>
          <p:nvPr/>
        </p:nvSpPr>
        <p:spPr>
          <a:xfrm>
            <a:off x="10941934" y="6302598"/>
            <a:ext cx="762000" cy="365125"/>
          </a:xfrm>
          <a:prstGeom prst="rect">
            <a:avLst/>
          </a:prstGeom>
          <a:noFill/>
        </p:spPr>
        <p:txBody>
          <a:bodyPr lIns="0" rIns="0" anchor="b"/>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r" eaLnBrk="1" hangingPunct="1"/>
            <a:fld id="{7EB30785-8AB5-4069-9A0B-D47B87D22533}" type="slidenum">
              <a:rPr lang="en-US" altLang="en-US" sz="1200">
                <a:solidFill>
                  <a:srgbClr val="BCBCBC"/>
                </a:solidFill>
                <a:latin typeface="Times New Roman" panose="02020603050405020304" pitchFamily="18" charset="0"/>
              </a:rPr>
              <a:pPr algn="r" eaLnBrk="1" hangingPunct="1"/>
              <a:t>61</a:t>
            </a:fld>
            <a:endParaRPr lang="en-US" altLang="en-US" sz="1200" dirty="0">
              <a:solidFill>
                <a:srgbClr val="BCBCBC"/>
              </a:solidFill>
              <a:latin typeface="Times New Roman" panose="02020603050405020304" pitchFamily="18" charset="0"/>
            </a:endParaRPr>
          </a:p>
        </p:txBody>
      </p:sp>
      <p:sp>
        <p:nvSpPr>
          <p:cNvPr id="39" name="Footer Placeholder 38"/>
          <p:cNvSpPr txBox="1">
            <a:spLocks noGrp="1"/>
          </p:cNvSpPr>
          <p:nvPr/>
        </p:nvSpPr>
        <p:spPr>
          <a:xfrm>
            <a:off x="4648200" y="6416676"/>
            <a:ext cx="2895600" cy="365125"/>
          </a:xfrm>
          <a:prstGeom prst="rect">
            <a:avLst/>
          </a:prstGeom>
          <a:noFill/>
        </p:spPr>
        <p:txBody>
          <a:bodyPr anchor="b"/>
          <a:lstStyle/>
          <a:p>
            <a:pPr>
              <a:defRPr/>
            </a:pPr>
            <a:r>
              <a:rPr lang="en-US" sz="1200">
                <a:solidFill>
                  <a:schemeClr val="tx1">
                    <a:shade val="50000"/>
                  </a:schemeClr>
                </a:solidFill>
                <a:latin typeface="Times New Roman" pitchFamily="18" charset="0"/>
                <a:cs typeface="+mn-cs"/>
              </a:rPr>
              <a:t>Compression Theory</a:t>
            </a:r>
            <a:endParaRPr lang="en-US" sz="1200" dirty="0">
              <a:solidFill>
                <a:schemeClr val="tx1">
                  <a:shade val="50000"/>
                </a:schemeClr>
              </a:solidFill>
              <a:latin typeface="Times New Roman" pitchFamily="18" charset="0"/>
              <a:cs typeface="+mn-cs"/>
            </a:endParaRPr>
          </a:p>
        </p:txBody>
      </p:sp>
      <p:sp>
        <p:nvSpPr>
          <p:cNvPr id="65553" name="Line 106"/>
          <p:cNvSpPr>
            <a:spLocks noChangeShapeType="1"/>
          </p:cNvSpPr>
          <p:nvPr/>
        </p:nvSpPr>
        <p:spPr bwMode="auto">
          <a:xfrm>
            <a:off x="4097338" y="2149475"/>
            <a:ext cx="0" cy="433388"/>
          </a:xfrm>
          <a:prstGeom prst="line">
            <a:avLst/>
          </a:prstGeom>
          <a:noFill/>
          <a:ln w="63500">
            <a:solidFill>
              <a:schemeClr val="bg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65554" name="Line 106"/>
          <p:cNvSpPr>
            <a:spLocks noChangeShapeType="1"/>
          </p:cNvSpPr>
          <p:nvPr/>
        </p:nvSpPr>
        <p:spPr bwMode="auto">
          <a:xfrm>
            <a:off x="5807075" y="2147889"/>
            <a:ext cx="0" cy="433387"/>
          </a:xfrm>
          <a:prstGeom prst="line">
            <a:avLst/>
          </a:prstGeom>
          <a:noFill/>
          <a:ln w="63500">
            <a:solidFill>
              <a:schemeClr val="bg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65555" name="Oval 10"/>
          <p:cNvSpPr>
            <a:spLocks noChangeArrowheads="1"/>
          </p:cNvSpPr>
          <p:nvPr/>
        </p:nvSpPr>
        <p:spPr bwMode="auto">
          <a:xfrm>
            <a:off x="7370763" y="2444751"/>
            <a:ext cx="284162" cy="301625"/>
          </a:xfrm>
          <a:prstGeom prst="ellipse">
            <a:avLst/>
          </a:prstGeom>
          <a:solidFill>
            <a:schemeClr val="accent1"/>
          </a:solidFill>
          <a:ln w="38100">
            <a:solidFill>
              <a:schemeClr val="bg1"/>
            </a:solidFill>
            <a:round/>
            <a:headEnd/>
            <a:tailEnd/>
          </a:ln>
        </p:spPr>
        <p:txBody>
          <a:bodyPr wrap="none" anchor="ct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endParaRPr lang="en-US" altLang="en-US" sz="2400">
              <a:latin typeface="Times New Roman" panose="02020603050405020304" pitchFamily="18" charset="0"/>
            </a:endParaRPr>
          </a:p>
        </p:txBody>
      </p:sp>
      <p:sp>
        <p:nvSpPr>
          <p:cNvPr id="65556" name="Line 106"/>
          <p:cNvSpPr>
            <a:spLocks noChangeShapeType="1"/>
          </p:cNvSpPr>
          <p:nvPr/>
        </p:nvSpPr>
        <p:spPr bwMode="auto">
          <a:xfrm>
            <a:off x="7510463" y="2135189"/>
            <a:ext cx="0" cy="433387"/>
          </a:xfrm>
          <a:prstGeom prst="line">
            <a:avLst/>
          </a:prstGeom>
          <a:noFill/>
          <a:ln w="63500">
            <a:solidFill>
              <a:schemeClr val="bg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65557" name="TextBox 28"/>
          <p:cNvSpPr txBox="1">
            <a:spLocks noChangeArrowheads="1"/>
          </p:cNvSpPr>
          <p:nvPr/>
        </p:nvSpPr>
        <p:spPr bwMode="auto">
          <a:xfrm>
            <a:off x="4024313" y="4813300"/>
            <a:ext cx="1809750" cy="547688"/>
          </a:xfrm>
          <a:prstGeom prst="rect">
            <a:avLst/>
          </a:prstGeom>
          <a:solidFill>
            <a:srgbClr val="F2F2F2">
              <a:alpha val="61960"/>
            </a:srgbClr>
          </a:solidFill>
          <a:ln w="38100">
            <a:solidFill>
              <a:schemeClr val="bg1"/>
            </a:solidFill>
            <a:bevel/>
            <a:headEnd/>
            <a:tailEnd/>
          </a:ln>
        </p:spPr>
        <p:txBody>
          <a:bodyPr anchor="ctr" anchorCtr="1"/>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r>
              <a:rPr lang="en-US" altLang="en-US" sz="2000">
                <a:solidFill>
                  <a:schemeClr val="bg1"/>
                </a:solidFill>
                <a:latin typeface="Times New Roman" panose="02020603050405020304" pitchFamily="18" charset="0"/>
              </a:rPr>
              <a:t>Moment Frame</a:t>
            </a:r>
          </a:p>
        </p:txBody>
      </p:sp>
      <p:sp>
        <p:nvSpPr>
          <p:cNvPr id="65558" name="TextBox 28"/>
          <p:cNvSpPr txBox="1">
            <a:spLocks noChangeArrowheads="1"/>
          </p:cNvSpPr>
          <p:nvPr/>
        </p:nvSpPr>
        <p:spPr bwMode="auto">
          <a:xfrm>
            <a:off x="4545013" y="214313"/>
            <a:ext cx="2881312" cy="735012"/>
          </a:xfrm>
          <a:prstGeom prst="rect">
            <a:avLst/>
          </a:prstGeom>
          <a:solidFill>
            <a:srgbClr val="F2F2F2">
              <a:alpha val="61960"/>
            </a:srgbClr>
          </a:solidFill>
          <a:ln w="38100">
            <a:solidFill>
              <a:schemeClr val="bg1"/>
            </a:solidFill>
            <a:bevel/>
            <a:headEnd/>
            <a:tailEnd/>
          </a:ln>
        </p:spPr>
        <p:txBody>
          <a:bodyPr anchor="ctr" anchorCtr="1"/>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spcBef>
                <a:spcPct val="50000"/>
              </a:spcBef>
            </a:pPr>
            <a:r>
              <a:rPr lang="en-US" altLang="en-US" sz="3600" b="1">
                <a:solidFill>
                  <a:schemeClr val="bg1"/>
                </a:solidFill>
                <a:latin typeface="Times New Roman" panose="02020603050405020304" pitchFamily="18" charset="0"/>
              </a:rPr>
              <a:t>Sway Frame</a:t>
            </a:r>
          </a:p>
        </p:txBody>
      </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Line 109"/>
          <p:cNvSpPr>
            <a:spLocks noChangeShapeType="1"/>
          </p:cNvSpPr>
          <p:nvPr/>
        </p:nvSpPr>
        <p:spPr bwMode="auto">
          <a:xfrm>
            <a:off x="4098926" y="3500438"/>
            <a:ext cx="3414713" cy="0"/>
          </a:xfrm>
          <a:prstGeom prst="line">
            <a:avLst/>
          </a:prstGeom>
          <a:noFill/>
          <a:ln w="3810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06" name="TextBox 105"/>
          <p:cNvSpPr txBox="1"/>
          <p:nvPr/>
        </p:nvSpPr>
        <p:spPr>
          <a:xfrm>
            <a:off x="3671889" y="1714500"/>
            <a:ext cx="4586287" cy="3841750"/>
          </a:xfrm>
          <a:prstGeom prst="rect">
            <a:avLst/>
          </a:prstGeom>
          <a:solidFill>
            <a:schemeClr val="tx1">
              <a:lumMod val="95000"/>
              <a:alpha val="62000"/>
            </a:schemeClr>
          </a:solidFill>
          <a:ln w="38100" cap="flat">
            <a:solidFill>
              <a:schemeClr val="bg1"/>
            </a:solidFill>
            <a:bevel/>
          </a:ln>
        </p:spPr>
        <p:txBody>
          <a:bodyPr anchor="ctr" anchorCtr="1"/>
          <a:lstStyle/>
          <a:p>
            <a:pPr algn="l">
              <a:defRPr/>
            </a:pPr>
            <a:endParaRPr lang="en-US" sz="2400">
              <a:solidFill>
                <a:schemeClr val="bg1"/>
              </a:solidFill>
              <a:latin typeface="Times New Roman" pitchFamily="18" charset="0"/>
            </a:endParaRPr>
          </a:p>
        </p:txBody>
      </p:sp>
      <p:sp>
        <p:nvSpPr>
          <p:cNvPr id="66564" name="Line 5"/>
          <p:cNvSpPr>
            <a:spLocks noChangeShapeType="1"/>
          </p:cNvSpPr>
          <p:nvPr/>
        </p:nvSpPr>
        <p:spPr bwMode="auto">
          <a:xfrm flipV="1">
            <a:off x="4098925" y="2595564"/>
            <a:ext cx="0" cy="1811337"/>
          </a:xfrm>
          <a:prstGeom prst="line">
            <a:avLst/>
          </a:prstGeom>
          <a:noFill/>
          <a:ln w="3810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6565" name="Line 6"/>
          <p:cNvSpPr>
            <a:spLocks noChangeShapeType="1"/>
          </p:cNvSpPr>
          <p:nvPr/>
        </p:nvSpPr>
        <p:spPr bwMode="auto">
          <a:xfrm flipV="1">
            <a:off x="5805488" y="2595564"/>
            <a:ext cx="0" cy="1811337"/>
          </a:xfrm>
          <a:prstGeom prst="line">
            <a:avLst/>
          </a:prstGeom>
          <a:noFill/>
          <a:ln w="3810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6566" name="Line 7"/>
          <p:cNvSpPr>
            <a:spLocks noChangeShapeType="1"/>
          </p:cNvSpPr>
          <p:nvPr/>
        </p:nvSpPr>
        <p:spPr bwMode="auto">
          <a:xfrm flipV="1">
            <a:off x="7513638" y="2595564"/>
            <a:ext cx="0" cy="1811337"/>
          </a:xfrm>
          <a:prstGeom prst="line">
            <a:avLst/>
          </a:prstGeom>
          <a:noFill/>
          <a:ln w="3810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6567" name="Line 8"/>
          <p:cNvSpPr>
            <a:spLocks noChangeShapeType="1"/>
          </p:cNvSpPr>
          <p:nvPr/>
        </p:nvSpPr>
        <p:spPr bwMode="auto">
          <a:xfrm>
            <a:off x="4079876" y="2595563"/>
            <a:ext cx="3433763" cy="0"/>
          </a:xfrm>
          <a:prstGeom prst="line">
            <a:avLst/>
          </a:prstGeom>
          <a:noFill/>
          <a:ln w="3810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6568" name="Oval 11"/>
          <p:cNvSpPr>
            <a:spLocks noChangeArrowheads="1"/>
          </p:cNvSpPr>
          <p:nvPr/>
        </p:nvSpPr>
        <p:spPr bwMode="auto">
          <a:xfrm>
            <a:off x="5829301" y="2473326"/>
            <a:ext cx="284163" cy="301625"/>
          </a:xfrm>
          <a:prstGeom prst="ellipse">
            <a:avLst/>
          </a:prstGeom>
          <a:solidFill>
            <a:schemeClr val="accent1"/>
          </a:solidFill>
          <a:ln w="38100">
            <a:solidFill>
              <a:schemeClr val="bg1"/>
            </a:solidFill>
            <a:round/>
            <a:headEnd/>
            <a:tailEnd/>
          </a:ln>
        </p:spPr>
        <p:txBody>
          <a:bodyPr wrap="none" anchor="ct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endParaRPr lang="en-US" altLang="en-US" sz="2400">
              <a:latin typeface="Times New Roman" panose="02020603050405020304" pitchFamily="18" charset="0"/>
            </a:endParaRPr>
          </a:p>
        </p:txBody>
      </p:sp>
      <p:sp>
        <p:nvSpPr>
          <p:cNvPr id="66569" name="Oval 111"/>
          <p:cNvSpPr>
            <a:spLocks noChangeArrowheads="1"/>
          </p:cNvSpPr>
          <p:nvPr/>
        </p:nvSpPr>
        <p:spPr bwMode="auto">
          <a:xfrm>
            <a:off x="7370763" y="3349626"/>
            <a:ext cx="284162" cy="303213"/>
          </a:xfrm>
          <a:prstGeom prst="ellipse">
            <a:avLst/>
          </a:prstGeom>
          <a:solidFill>
            <a:schemeClr val="accent1"/>
          </a:solidFill>
          <a:ln w="38100">
            <a:solidFill>
              <a:schemeClr val="bg1"/>
            </a:solidFill>
            <a:round/>
            <a:headEnd/>
            <a:tailEnd/>
          </a:ln>
        </p:spPr>
        <p:txBody>
          <a:bodyPr wrap="none" anchor="ct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endParaRPr lang="en-US" altLang="en-US" sz="2400">
              <a:latin typeface="Times New Roman" panose="02020603050405020304" pitchFamily="18" charset="0"/>
            </a:endParaRPr>
          </a:p>
        </p:txBody>
      </p:sp>
      <p:sp>
        <p:nvSpPr>
          <p:cNvPr id="66570" name="Oval 112"/>
          <p:cNvSpPr>
            <a:spLocks noChangeArrowheads="1"/>
          </p:cNvSpPr>
          <p:nvPr/>
        </p:nvSpPr>
        <p:spPr bwMode="auto">
          <a:xfrm>
            <a:off x="5815013" y="3378201"/>
            <a:ext cx="284162" cy="301625"/>
          </a:xfrm>
          <a:prstGeom prst="ellipse">
            <a:avLst/>
          </a:prstGeom>
          <a:solidFill>
            <a:schemeClr val="accent1"/>
          </a:solidFill>
          <a:ln w="38100">
            <a:solidFill>
              <a:schemeClr val="bg1"/>
            </a:solidFill>
            <a:round/>
            <a:headEnd/>
            <a:tailEnd/>
          </a:ln>
        </p:spPr>
        <p:txBody>
          <a:bodyPr wrap="none" anchor="ct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endParaRPr lang="en-US" altLang="en-US" sz="2400">
              <a:latin typeface="Times New Roman" panose="02020603050405020304" pitchFamily="18" charset="0"/>
            </a:endParaRPr>
          </a:p>
        </p:txBody>
      </p:sp>
      <p:sp>
        <p:nvSpPr>
          <p:cNvPr id="66571" name="Oval 10"/>
          <p:cNvSpPr>
            <a:spLocks noChangeArrowheads="1"/>
          </p:cNvSpPr>
          <p:nvPr/>
        </p:nvSpPr>
        <p:spPr bwMode="auto">
          <a:xfrm>
            <a:off x="7370763" y="2444751"/>
            <a:ext cx="284162" cy="301625"/>
          </a:xfrm>
          <a:prstGeom prst="ellipse">
            <a:avLst/>
          </a:prstGeom>
          <a:solidFill>
            <a:schemeClr val="accent1"/>
          </a:solidFill>
          <a:ln w="38100">
            <a:solidFill>
              <a:schemeClr val="bg1"/>
            </a:solidFill>
            <a:round/>
            <a:headEnd/>
            <a:tailEnd/>
          </a:ln>
        </p:spPr>
        <p:txBody>
          <a:bodyPr wrap="none" anchor="ct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endParaRPr lang="en-US" altLang="en-US" sz="2400">
              <a:latin typeface="Times New Roman" panose="02020603050405020304" pitchFamily="18" charset="0"/>
            </a:endParaRPr>
          </a:p>
        </p:txBody>
      </p:sp>
      <p:sp>
        <p:nvSpPr>
          <p:cNvPr id="2" name="TextBox 105"/>
          <p:cNvSpPr txBox="1"/>
          <p:nvPr/>
        </p:nvSpPr>
        <p:spPr>
          <a:xfrm>
            <a:off x="3671889" y="1714500"/>
            <a:ext cx="4586287" cy="3841750"/>
          </a:xfrm>
          <a:prstGeom prst="rect">
            <a:avLst/>
          </a:prstGeom>
          <a:solidFill>
            <a:schemeClr val="tx1">
              <a:lumMod val="95000"/>
              <a:alpha val="62000"/>
            </a:schemeClr>
          </a:solidFill>
          <a:ln w="38100" cap="flat">
            <a:solidFill>
              <a:schemeClr val="bg1"/>
            </a:solidFill>
            <a:bevel/>
          </a:ln>
        </p:spPr>
        <p:txBody>
          <a:bodyPr anchor="ctr" anchorCtr="1"/>
          <a:lstStyle/>
          <a:p>
            <a:pPr algn="l">
              <a:defRPr/>
            </a:pPr>
            <a:endParaRPr lang="en-US" sz="2400">
              <a:solidFill>
                <a:schemeClr val="bg1"/>
              </a:solidFill>
              <a:latin typeface="Times New Roman" pitchFamily="18" charset="0"/>
            </a:endParaRPr>
          </a:p>
        </p:txBody>
      </p:sp>
      <p:sp>
        <p:nvSpPr>
          <p:cNvPr id="66573" name="AutoShape 12"/>
          <p:cNvSpPr>
            <a:spLocks noChangeArrowheads="1"/>
          </p:cNvSpPr>
          <p:nvPr/>
        </p:nvSpPr>
        <p:spPr bwMode="auto">
          <a:xfrm>
            <a:off x="3956051" y="4406901"/>
            <a:ext cx="284163" cy="301625"/>
          </a:xfrm>
          <a:prstGeom prst="triangle">
            <a:avLst>
              <a:gd name="adj" fmla="val 50000"/>
            </a:avLst>
          </a:prstGeom>
          <a:solidFill>
            <a:schemeClr val="accent1"/>
          </a:solidFill>
          <a:ln w="38100">
            <a:solidFill>
              <a:schemeClr val="bg1"/>
            </a:solidFill>
            <a:miter lim="800000"/>
            <a:headEnd/>
            <a:tailEnd/>
          </a:ln>
        </p:spPr>
        <p:txBody>
          <a:bodyPr wrap="none" anchor="ct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endParaRPr lang="en-US" altLang="en-US" sz="2400">
              <a:latin typeface="Times New Roman" panose="02020603050405020304" pitchFamily="18" charset="0"/>
            </a:endParaRPr>
          </a:p>
        </p:txBody>
      </p:sp>
      <p:sp>
        <p:nvSpPr>
          <p:cNvPr id="66574" name="AutoShape 13"/>
          <p:cNvSpPr>
            <a:spLocks noChangeArrowheads="1"/>
          </p:cNvSpPr>
          <p:nvPr/>
        </p:nvSpPr>
        <p:spPr bwMode="auto">
          <a:xfrm>
            <a:off x="5664201" y="4406901"/>
            <a:ext cx="284163" cy="301625"/>
          </a:xfrm>
          <a:prstGeom prst="triangle">
            <a:avLst>
              <a:gd name="adj" fmla="val 50000"/>
            </a:avLst>
          </a:prstGeom>
          <a:solidFill>
            <a:schemeClr val="accent1"/>
          </a:solidFill>
          <a:ln w="38100">
            <a:solidFill>
              <a:schemeClr val="bg1"/>
            </a:solidFill>
            <a:miter lim="800000"/>
            <a:headEnd/>
            <a:tailEnd/>
          </a:ln>
        </p:spPr>
        <p:txBody>
          <a:bodyPr wrap="none" anchor="ct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endParaRPr lang="en-US" altLang="en-US" sz="2400">
              <a:latin typeface="Times New Roman" panose="02020603050405020304" pitchFamily="18" charset="0"/>
            </a:endParaRPr>
          </a:p>
        </p:txBody>
      </p:sp>
      <p:sp>
        <p:nvSpPr>
          <p:cNvPr id="66575" name="AutoShape 14"/>
          <p:cNvSpPr>
            <a:spLocks noChangeArrowheads="1"/>
          </p:cNvSpPr>
          <p:nvPr/>
        </p:nvSpPr>
        <p:spPr bwMode="auto">
          <a:xfrm>
            <a:off x="7370763" y="4406901"/>
            <a:ext cx="284162" cy="301625"/>
          </a:xfrm>
          <a:prstGeom prst="triangle">
            <a:avLst>
              <a:gd name="adj" fmla="val 50000"/>
            </a:avLst>
          </a:prstGeom>
          <a:solidFill>
            <a:schemeClr val="accent1"/>
          </a:solidFill>
          <a:ln w="38100">
            <a:solidFill>
              <a:schemeClr val="bg1"/>
            </a:solidFill>
            <a:miter lim="800000"/>
            <a:headEnd/>
            <a:tailEnd/>
          </a:ln>
        </p:spPr>
        <p:txBody>
          <a:bodyPr wrap="none" anchor="ct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endParaRPr lang="en-US" altLang="en-US" sz="2400">
              <a:latin typeface="Times New Roman" panose="02020603050405020304" pitchFamily="18" charset="0"/>
            </a:endParaRPr>
          </a:p>
        </p:txBody>
      </p:sp>
      <p:sp>
        <p:nvSpPr>
          <p:cNvPr id="66576" name="Line 17"/>
          <p:cNvSpPr>
            <a:spLocks noChangeShapeType="1"/>
          </p:cNvSpPr>
          <p:nvPr/>
        </p:nvSpPr>
        <p:spPr bwMode="auto">
          <a:xfrm>
            <a:off x="3786188" y="4708525"/>
            <a:ext cx="4057650" cy="0"/>
          </a:xfrm>
          <a:prstGeom prst="line">
            <a:avLst/>
          </a:prstGeom>
          <a:noFill/>
          <a:ln w="3810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8" name="Slide Number Placeholder 37"/>
          <p:cNvSpPr txBox="1">
            <a:spLocks noGrp="1"/>
          </p:cNvSpPr>
          <p:nvPr/>
        </p:nvSpPr>
        <p:spPr>
          <a:xfrm>
            <a:off x="10814613" y="6416675"/>
            <a:ext cx="762000" cy="365125"/>
          </a:xfrm>
          <a:prstGeom prst="rect">
            <a:avLst/>
          </a:prstGeom>
          <a:noFill/>
        </p:spPr>
        <p:txBody>
          <a:bodyPr lIns="0" rIns="0" anchor="b"/>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r" eaLnBrk="1" hangingPunct="1"/>
            <a:fld id="{8A4B6920-C7D4-41E5-8CA0-31A10296A8E3}" type="slidenum">
              <a:rPr lang="en-US" altLang="en-US" sz="1200">
                <a:solidFill>
                  <a:srgbClr val="BCBCBC"/>
                </a:solidFill>
                <a:latin typeface="Times New Roman" panose="02020603050405020304" pitchFamily="18" charset="0"/>
              </a:rPr>
              <a:pPr algn="r" eaLnBrk="1" hangingPunct="1"/>
              <a:t>62</a:t>
            </a:fld>
            <a:endParaRPr lang="en-US" altLang="en-US" sz="1200" dirty="0">
              <a:solidFill>
                <a:srgbClr val="BCBCBC"/>
              </a:solidFill>
              <a:latin typeface="Times New Roman" panose="02020603050405020304" pitchFamily="18" charset="0"/>
            </a:endParaRPr>
          </a:p>
        </p:txBody>
      </p:sp>
      <p:sp>
        <p:nvSpPr>
          <p:cNvPr id="39" name="Footer Placeholder 38"/>
          <p:cNvSpPr txBox="1">
            <a:spLocks noGrp="1"/>
          </p:cNvSpPr>
          <p:nvPr/>
        </p:nvSpPr>
        <p:spPr>
          <a:xfrm>
            <a:off x="4648200" y="6416676"/>
            <a:ext cx="2895600" cy="365125"/>
          </a:xfrm>
          <a:prstGeom prst="rect">
            <a:avLst/>
          </a:prstGeom>
          <a:noFill/>
        </p:spPr>
        <p:txBody>
          <a:bodyPr anchor="b"/>
          <a:lstStyle/>
          <a:p>
            <a:pPr>
              <a:defRPr/>
            </a:pPr>
            <a:r>
              <a:rPr lang="en-US" sz="1200">
                <a:solidFill>
                  <a:schemeClr val="tx1">
                    <a:shade val="50000"/>
                  </a:schemeClr>
                </a:solidFill>
                <a:latin typeface="Times New Roman" pitchFamily="18" charset="0"/>
                <a:cs typeface="+mn-cs"/>
              </a:rPr>
              <a:t>Compression Theory</a:t>
            </a:r>
            <a:endParaRPr lang="en-US" sz="1200" dirty="0">
              <a:solidFill>
                <a:schemeClr val="tx1">
                  <a:shade val="50000"/>
                </a:schemeClr>
              </a:solidFill>
              <a:latin typeface="Times New Roman" pitchFamily="18" charset="0"/>
              <a:cs typeface="+mn-cs"/>
            </a:endParaRPr>
          </a:p>
        </p:txBody>
      </p:sp>
      <p:sp>
        <p:nvSpPr>
          <p:cNvPr id="66579" name="Line 106"/>
          <p:cNvSpPr>
            <a:spLocks noChangeShapeType="1"/>
          </p:cNvSpPr>
          <p:nvPr/>
        </p:nvSpPr>
        <p:spPr bwMode="auto">
          <a:xfrm>
            <a:off x="4097338" y="2149475"/>
            <a:ext cx="0" cy="433388"/>
          </a:xfrm>
          <a:prstGeom prst="line">
            <a:avLst/>
          </a:prstGeom>
          <a:noFill/>
          <a:ln w="63500">
            <a:solidFill>
              <a:schemeClr val="bg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66580" name="Line 106"/>
          <p:cNvSpPr>
            <a:spLocks noChangeShapeType="1"/>
          </p:cNvSpPr>
          <p:nvPr/>
        </p:nvSpPr>
        <p:spPr bwMode="auto">
          <a:xfrm>
            <a:off x="5807075" y="2147889"/>
            <a:ext cx="0" cy="433387"/>
          </a:xfrm>
          <a:prstGeom prst="line">
            <a:avLst/>
          </a:prstGeom>
          <a:noFill/>
          <a:ln w="63500">
            <a:solidFill>
              <a:schemeClr val="bg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66581" name="Line 106"/>
          <p:cNvSpPr>
            <a:spLocks noChangeShapeType="1"/>
          </p:cNvSpPr>
          <p:nvPr/>
        </p:nvSpPr>
        <p:spPr bwMode="auto">
          <a:xfrm>
            <a:off x="7510463" y="2135189"/>
            <a:ext cx="0" cy="433387"/>
          </a:xfrm>
          <a:prstGeom prst="line">
            <a:avLst/>
          </a:prstGeom>
          <a:noFill/>
          <a:ln w="63500">
            <a:solidFill>
              <a:schemeClr val="bg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66582" name="Freeform 125"/>
          <p:cNvSpPr>
            <a:spLocks/>
          </p:cNvSpPr>
          <p:nvPr/>
        </p:nvSpPr>
        <p:spPr bwMode="auto">
          <a:xfrm>
            <a:off x="4098926" y="3551238"/>
            <a:ext cx="201613" cy="869950"/>
          </a:xfrm>
          <a:custGeom>
            <a:avLst/>
            <a:gdLst>
              <a:gd name="T0" fmla="*/ 0 w 173"/>
              <a:gd name="T1" fmla="*/ 2147483647 h 566"/>
              <a:gd name="T2" fmla="*/ 2147483647 w 173"/>
              <a:gd name="T3" fmla="*/ 2147483647 h 566"/>
              <a:gd name="T4" fmla="*/ 2147483647 w 173"/>
              <a:gd name="T5" fmla="*/ 2147483647 h 566"/>
              <a:gd name="T6" fmla="*/ 2147483647 w 173"/>
              <a:gd name="T7" fmla="*/ 0 h 566"/>
              <a:gd name="T8" fmla="*/ 0 60000 65536"/>
              <a:gd name="T9" fmla="*/ 0 60000 65536"/>
              <a:gd name="T10" fmla="*/ 0 60000 65536"/>
              <a:gd name="T11" fmla="*/ 0 60000 65536"/>
              <a:gd name="T12" fmla="*/ 0 w 173"/>
              <a:gd name="T13" fmla="*/ 0 h 566"/>
              <a:gd name="T14" fmla="*/ 173 w 173"/>
              <a:gd name="T15" fmla="*/ 566 h 566"/>
            </a:gdLst>
            <a:ahLst/>
            <a:cxnLst>
              <a:cxn ang="T8">
                <a:pos x="T0" y="T1"/>
              </a:cxn>
              <a:cxn ang="T9">
                <a:pos x="T2" y="T3"/>
              </a:cxn>
              <a:cxn ang="T10">
                <a:pos x="T4" y="T5"/>
              </a:cxn>
              <a:cxn ang="T11">
                <a:pos x="T6" y="T7"/>
              </a:cxn>
            </a:cxnLst>
            <a:rect l="T12" t="T13" r="T14" b="T15"/>
            <a:pathLst>
              <a:path w="173" h="566">
                <a:moveTo>
                  <a:pt x="0" y="566"/>
                </a:moveTo>
                <a:cubicBezTo>
                  <a:pt x="40" y="498"/>
                  <a:pt x="72" y="432"/>
                  <a:pt x="96" y="374"/>
                </a:cubicBezTo>
                <a:cubicBezTo>
                  <a:pt x="120" y="316"/>
                  <a:pt x="131" y="282"/>
                  <a:pt x="144" y="220"/>
                </a:cubicBezTo>
                <a:cubicBezTo>
                  <a:pt x="157" y="158"/>
                  <a:pt x="167" y="46"/>
                  <a:pt x="173" y="0"/>
                </a:cubicBezTo>
              </a:path>
            </a:pathLst>
          </a:custGeom>
          <a:noFill/>
          <a:ln w="38100">
            <a:solidFill>
              <a:schemeClr val="bg1"/>
            </a:solidFill>
            <a:prstDash val="dash"/>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66583" name="Freeform 127"/>
          <p:cNvSpPr>
            <a:spLocks/>
          </p:cNvSpPr>
          <p:nvPr/>
        </p:nvSpPr>
        <p:spPr bwMode="auto">
          <a:xfrm>
            <a:off x="4284663" y="3398838"/>
            <a:ext cx="1725612" cy="252412"/>
          </a:xfrm>
          <a:custGeom>
            <a:avLst/>
            <a:gdLst>
              <a:gd name="T0" fmla="*/ 0 w 576"/>
              <a:gd name="T1" fmla="*/ 2147483647 h 71"/>
              <a:gd name="T2" fmla="*/ 2147483647 w 576"/>
              <a:gd name="T3" fmla="*/ 2147483647 h 71"/>
              <a:gd name="T4" fmla="*/ 2147483647 w 576"/>
              <a:gd name="T5" fmla="*/ 2147483647 h 71"/>
              <a:gd name="T6" fmla="*/ 2147483647 w 576"/>
              <a:gd name="T7" fmla="*/ 2147483647 h 71"/>
              <a:gd name="T8" fmla="*/ 2147483647 w 576"/>
              <a:gd name="T9" fmla="*/ 2147483647 h 71"/>
              <a:gd name="T10" fmla="*/ 0 60000 65536"/>
              <a:gd name="T11" fmla="*/ 0 60000 65536"/>
              <a:gd name="T12" fmla="*/ 0 60000 65536"/>
              <a:gd name="T13" fmla="*/ 0 60000 65536"/>
              <a:gd name="T14" fmla="*/ 0 60000 65536"/>
              <a:gd name="T15" fmla="*/ 0 w 576"/>
              <a:gd name="T16" fmla="*/ 0 h 71"/>
              <a:gd name="T17" fmla="*/ 576 w 576"/>
              <a:gd name="T18" fmla="*/ 71 h 71"/>
            </a:gdLst>
            <a:ahLst/>
            <a:cxnLst>
              <a:cxn ang="T10">
                <a:pos x="T0" y="T1"/>
              </a:cxn>
              <a:cxn ang="T11">
                <a:pos x="T2" y="T3"/>
              </a:cxn>
              <a:cxn ang="T12">
                <a:pos x="T4" y="T5"/>
              </a:cxn>
              <a:cxn ang="T13">
                <a:pos x="T6" y="T7"/>
              </a:cxn>
              <a:cxn ang="T14">
                <a:pos x="T8" y="T9"/>
              </a:cxn>
            </a:cxnLst>
            <a:rect l="T15" t="T16" r="T17" b="T18"/>
            <a:pathLst>
              <a:path w="576" h="71">
                <a:moveTo>
                  <a:pt x="0" y="31"/>
                </a:moveTo>
                <a:cubicBezTo>
                  <a:pt x="24" y="37"/>
                  <a:pt x="96" y="67"/>
                  <a:pt x="144" y="69"/>
                </a:cubicBezTo>
                <a:cubicBezTo>
                  <a:pt x="192" y="71"/>
                  <a:pt x="240" y="52"/>
                  <a:pt x="288" y="41"/>
                </a:cubicBezTo>
                <a:cubicBezTo>
                  <a:pt x="336" y="30"/>
                  <a:pt x="384" y="4"/>
                  <a:pt x="432" y="2"/>
                </a:cubicBezTo>
                <a:cubicBezTo>
                  <a:pt x="480" y="0"/>
                  <a:pt x="546" y="25"/>
                  <a:pt x="576" y="31"/>
                </a:cubicBezTo>
              </a:path>
            </a:pathLst>
          </a:custGeom>
          <a:noFill/>
          <a:ln w="38100">
            <a:solidFill>
              <a:schemeClr val="bg1"/>
            </a:solidFill>
            <a:prstDash val="dash"/>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66584" name="Line 129"/>
          <p:cNvSpPr>
            <a:spLocks noChangeShapeType="1"/>
          </p:cNvSpPr>
          <p:nvPr/>
        </p:nvSpPr>
        <p:spPr bwMode="auto">
          <a:xfrm flipV="1">
            <a:off x="7516814" y="2619376"/>
            <a:ext cx="441325" cy="1795463"/>
          </a:xfrm>
          <a:prstGeom prst="line">
            <a:avLst/>
          </a:prstGeom>
          <a:noFill/>
          <a:ln w="38100">
            <a:solidFill>
              <a:schemeClr val="bg1"/>
            </a:solidFill>
            <a:prstDash val="dash"/>
            <a:round/>
            <a:headEnd/>
            <a:tailEnd/>
          </a:ln>
          <a:extLst>
            <a:ext uri="{909E8E84-426E-40DD-AFC4-6F175D3DCCD1}">
              <a14:hiddenFill xmlns:a14="http://schemas.microsoft.com/office/drawing/2010/main">
                <a:noFill/>
              </a14:hiddenFill>
            </a:ext>
          </a:extLst>
        </p:spPr>
        <p:txBody>
          <a:bodyPr/>
          <a:lstStyle/>
          <a:p>
            <a:endParaRPr lang="en-US"/>
          </a:p>
        </p:txBody>
      </p:sp>
      <p:sp>
        <p:nvSpPr>
          <p:cNvPr id="66585" name="Freeform 125"/>
          <p:cNvSpPr>
            <a:spLocks/>
          </p:cNvSpPr>
          <p:nvPr/>
        </p:nvSpPr>
        <p:spPr bwMode="auto">
          <a:xfrm>
            <a:off x="5816601" y="3552826"/>
            <a:ext cx="201613" cy="860425"/>
          </a:xfrm>
          <a:custGeom>
            <a:avLst/>
            <a:gdLst>
              <a:gd name="T0" fmla="*/ 0 w 173"/>
              <a:gd name="T1" fmla="*/ 2147483647 h 566"/>
              <a:gd name="T2" fmla="*/ 2147483647 w 173"/>
              <a:gd name="T3" fmla="*/ 2147483647 h 566"/>
              <a:gd name="T4" fmla="*/ 2147483647 w 173"/>
              <a:gd name="T5" fmla="*/ 2147483647 h 566"/>
              <a:gd name="T6" fmla="*/ 2147483647 w 173"/>
              <a:gd name="T7" fmla="*/ 0 h 566"/>
              <a:gd name="T8" fmla="*/ 0 60000 65536"/>
              <a:gd name="T9" fmla="*/ 0 60000 65536"/>
              <a:gd name="T10" fmla="*/ 0 60000 65536"/>
              <a:gd name="T11" fmla="*/ 0 60000 65536"/>
              <a:gd name="T12" fmla="*/ 0 w 173"/>
              <a:gd name="T13" fmla="*/ 0 h 566"/>
              <a:gd name="T14" fmla="*/ 173 w 173"/>
              <a:gd name="T15" fmla="*/ 566 h 566"/>
            </a:gdLst>
            <a:ahLst/>
            <a:cxnLst>
              <a:cxn ang="T8">
                <a:pos x="T0" y="T1"/>
              </a:cxn>
              <a:cxn ang="T9">
                <a:pos x="T2" y="T3"/>
              </a:cxn>
              <a:cxn ang="T10">
                <a:pos x="T4" y="T5"/>
              </a:cxn>
              <a:cxn ang="T11">
                <a:pos x="T6" y="T7"/>
              </a:cxn>
            </a:cxnLst>
            <a:rect l="T12" t="T13" r="T14" b="T15"/>
            <a:pathLst>
              <a:path w="173" h="566">
                <a:moveTo>
                  <a:pt x="0" y="566"/>
                </a:moveTo>
                <a:cubicBezTo>
                  <a:pt x="40" y="498"/>
                  <a:pt x="72" y="432"/>
                  <a:pt x="96" y="374"/>
                </a:cubicBezTo>
                <a:cubicBezTo>
                  <a:pt x="120" y="316"/>
                  <a:pt x="131" y="282"/>
                  <a:pt x="144" y="220"/>
                </a:cubicBezTo>
                <a:cubicBezTo>
                  <a:pt x="157" y="158"/>
                  <a:pt x="167" y="46"/>
                  <a:pt x="173" y="0"/>
                </a:cubicBezTo>
              </a:path>
            </a:pathLst>
          </a:custGeom>
          <a:noFill/>
          <a:ln w="38100">
            <a:solidFill>
              <a:schemeClr val="bg1"/>
            </a:solidFill>
            <a:prstDash val="dash"/>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66586" name="Freeform 125"/>
          <p:cNvSpPr>
            <a:spLocks/>
          </p:cNvSpPr>
          <p:nvPr/>
        </p:nvSpPr>
        <p:spPr bwMode="auto">
          <a:xfrm flipH="1" flipV="1">
            <a:off x="6024563" y="2586039"/>
            <a:ext cx="184150" cy="917575"/>
          </a:xfrm>
          <a:custGeom>
            <a:avLst/>
            <a:gdLst>
              <a:gd name="T0" fmla="*/ 0 w 173"/>
              <a:gd name="T1" fmla="*/ 2147483647 h 566"/>
              <a:gd name="T2" fmla="*/ 2147483647 w 173"/>
              <a:gd name="T3" fmla="*/ 2147483647 h 566"/>
              <a:gd name="T4" fmla="*/ 2147483647 w 173"/>
              <a:gd name="T5" fmla="*/ 2147483647 h 566"/>
              <a:gd name="T6" fmla="*/ 2147483647 w 173"/>
              <a:gd name="T7" fmla="*/ 0 h 566"/>
              <a:gd name="T8" fmla="*/ 0 60000 65536"/>
              <a:gd name="T9" fmla="*/ 0 60000 65536"/>
              <a:gd name="T10" fmla="*/ 0 60000 65536"/>
              <a:gd name="T11" fmla="*/ 0 60000 65536"/>
              <a:gd name="T12" fmla="*/ 0 w 173"/>
              <a:gd name="T13" fmla="*/ 0 h 566"/>
              <a:gd name="T14" fmla="*/ 173 w 173"/>
              <a:gd name="T15" fmla="*/ 566 h 566"/>
            </a:gdLst>
            <a:ahLst/>
            <a:cxnLst>
              <a:cxn ang="T8">
                <a:pos x="T0" y="T1"/>
              </a:cxn>
              <a:cxn ang="T9">
                <a:pos x="T2" y="T3"/>
              </a:cxn>
              <a:cxn ang="T10">
                <a:pos x="T4" y="T5"/>
              </a:cxn>
              <a:cxn ang="T11">
                <a:pos x="T6" y="T7"/>
              </a:cxn>
            </a:cxnLst>
            <a:rect l="T12" t="T13" r="T14" b="T15"/>
            <a:pathLst>
              <a:path w="173" h="566">
                <a:moveTo>
                  <a:pt x="0" y="566"/>
                </a:moveTo>
                <a:cubicBezTo>
                  <a:pt x="40" y="498"/>
                  <a:pt x="72" y="432"/>
                  <a:pt x="96" y="374"/>
                </a:cubicBezTo>
                <a:cubicBezTo>
                  <a:pt x="120" y="316"/>
                  <a:pt x="131" y="282"/>
                  <a:pt x="144" y="220"/>
                </a:cubicBezTo>
                <a:cubicBezTo>
                  <a:pt x="157" y="158"/>
                  <a:pt x="167" y="46"/>
                  <a:pt x="173" y="0"/>
                </a:cubicBezTo>
              </a:path>
            </a:pathLst>
          </a:custGeom>
          <a:noFill/>
          <a:ln w="38100">
            <a:solidFill>
              <a:schemeClr val="bg1"/>
            </a:solidFill>
            <a:prstDash val="dash"/>
            <a:round/>
            <a:headEnd/>
            <a:tailEnd/>
          </a:ln>
          <a:extLst>
            <a:ext uri="{909E8E84-426E-40DD-AFC4-6F175D3DCCD1}">
              <a14:hiddenFill xmlns:a14="http://schemas.microsoft.com/office/drawing/2010/main">
                <a:solidFill>
                  <a:srgbClr val="FFFFFF"/>
                </a:solidFill>
              </a14:hiddenFill>
            </a:ext>
          </a:extLst>
        </p:spPr>
        <p:txBody>
          <a:bodyPr rot="10800000"/>
          <a:lstStyle/>
          <a:p>
            <a:endParaRPr lang="en-US"/>
          </a:p>
        </p:txBody>
      </p:sp>
      <p:sp>
        <p:nvSpPr>
          <p:cNvPr id="66587" name="Line 109"/>
          <p:cNvSpPr>
            <a:spLocks noChangeShapeType="1"/>
          </p:cNvSpPr>
          <p:nvPr/>
        </p:nvSpPr>
        <p:spPr bwMode="auto">
          <a:xfrm flipV="1">
            <a:off x="6016625" y="3487739"/>
            <a:ext cx="1722438" cy="15875"/>
          </a:xfrm>
          <a:prstGeom prst="line">
            <a:avLst/>
          </a:prstGeom>
          <a:noFill/>
          <a:ln w="38100">
            <a:solidFill>
              <a:schemeClr val="bg1"/>
            </a:solidFill>
            <a:prstDash val="dash"/>
            <a:round/>
            <a:headEnd/>
            <a:tailEnd/>
          </a:ln>
          <a:extLst>
            <a:ext uri="{909E8E84-426E-40DD-AFC4-6F175D3DCCD1}">
              <a14:hiddenFill xmlns:a14="http://schemas.microsoft.com/office/drawing/2010/main">
                <a:noFill/>
              </a14:hiddenFill>
            </a:ext>
          </a:extLst>
        </p:spPr>
        <p:txBody>
          <a:bodyPr/>
          <a:lstStyle/>
          <a:p>
            <a:endParaRPr lang="en-US"/>
          </a:p>
        </p:txBody>
      </p:sp>
      <p:sp>
        <p:nvSpPr>
          <p:cNvPr id="66588" name="Line 109"/>
          <p:cNvSpPr>
            <a:spLocks noChangeShapeType="1"/>
          </p:cNvSpPr>
          <p:nvPr/>
        </p:nvSpPr>
        <p:spPr bwMode="auto">
          <a:xfrm flipV="1">
            <a:off x="6213475" y="2587625"/>
            <a:ext cx="1739900" cy="6350"/>
          </a:xfrm>
          <a:prstGeom prst="line">
            <a:avLst/>
          </a:prstGeom>
          <a:noFill/>
          <a:ln w="38100">
            <a:solidFill>
              <a:schemeClr val="bg1"/>
            </a:solidFill>
            <a:prstDash val="dash"/>
            <a:round/>
            <a:headEnd/>
            <a:tailEnd/>
          </a:ln>
          <a:extLst>
            <a:ext uri="{909E8E84-426E-40DD-AFC4-6F175D3DCCD1}">
              <a14:hiddenFill xmlns:a14="http://schemas.microsoft.com/office/drawing/2010/main">
                <a:noFill/>
              </a14:hiddenFill>
            </a:ext>
          </a:extLst>
        </p:spPr>
        <p:txBody>
          <a:bodyPr/>
          <a:lstStyle/>
          <a:p>
            <a:endParaRPr lang="en-US"/>
          </a:p>
        </p:txBody>
      </p:sp>
      <p:sp>
        <p:nvSpPr>
          <p:cNvPr id="66589" name="Oval 11"/>
          <p:cNvSpPr>
            <a:spLocks noChangeArrowheads="1"/>
          </p:cNvSpPr>
          <p:nvPr/>
        </p:nvSpPr>
        <p:spPr bwMode="auto">
          <a:xfrm>
            <a:off x="6223001" y="2501901"/>
            <a:ext cx="284163" cy="301625"/>
          </a:xfrm>
          <a:prstGeom prst="ellipse">
            <a:avLst/>
          </a:prstGeom>
          <a:noFill/>
          <a:ln w="38100">
            <a:solidFill>
              <a:schemeClr val="bg1"/>
            </a:solidFill>
            <a:prstDash val="dash"/>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endParaRPr lang="en-US" altLang="en-US" sz="2400">
              <a:latin typeface="Times New Roman" panose="02020603050405020304" pitchFamily="18" charset="0"/>
            </a:endParaRPr>
          </a:p>
        </p:txBody>
      </p:sp>
      <p:sp>
        <p:nvSpPr>
          <p:cNvPr id="66590" name="Oval 11"/>
          <p:cNvSpPr>
            <a:spLocks noChangeArrowheads="1"/>
          </p:cNvSpPr>
          <p:nvPr/>
        </p:nvSpPr>
        <p:spPr bwMode="auto">
          <a:xfrm>
            <a:off x="6083301" y="3387726"/>
            <a:ext cx="284163" cy="301625"/>
          </a:xfrm>
          <a:prstGeom prst="ellipse">
            <a:avLst/>
          </a:prstGeom>
          <a:noFill/>
          <a:ln w="38100">
            <a:solidFill>
              <a:schemeClr val="bg1"/>
            </a:solidFill>
            <a:prstDash val="dash"/>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endParaRPr lang="en-US" altLang="en-US" sz="2400">
              <a:latin typeface="Times New Roman" panose="02020603050405020304" pitchFamily="18" charset="0"/>
            </a:endParaRPr>
          </a:p>
        </p:txBody>
      </p:sp>
      <p:sp>
        <p:nvSpPr>
          <p:cNvPr id="66591" name="Oval 11"/>
          <p:cNvSpPr>
            <a:spLocks noChangeArrowheads="1"/>
          </p:cNvSpPr>
          <p:nvPr/>
        </p:nvSpPr>
        <p:spPr bwMode="auto">
          <a:xfrm>
            <a:off x="7769226" y="2444751"/>
            <a:ext cx="284163" cy="301625"/>
          </a:xfrm>
          <a:prstGeom prst="ellipse">
            <a:avLst/>
          </a:prstGeom>
          <a:noFill/>
          <a:ln w="38100">
            <a:solidFill>
              <a:schemeClr val="bg1"/>
            </a:solidFill>
            <a:prstDash val="dash"/>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endParaRPr lang="en-US" altLang="en-US" sz="2400">
              <a:latin typeface="Times New Roman" panose="02020603050405020304" pitchFamily="18" charset="0"/>
            </a:endParaRPr>
          </a:p>
        </p:txBody>
      </p:sp>
      <p:sp>
        <p:nvSpPr>
          <p:cNvPr id="66592" name="Oval 11"/>
          <p:cNvSpPr>
            <a:spLocks noChangeArrowheads="1"/>
          </p:cNvSpPr>
          <p:nvPr/>
        </p:nvSpPr>
        <p:spPr bwMode="auto">
          <a:xfrm>
            <a:off x="7561263" y="3344863"/>
            <a:ext cx="284162" cy="303212"/>
          </a:xfrm>
          <a:prstGeom prst="ellipse">
            <a:avLst/>
          </a:prstGeom>
          <a:noFill/>
          <a:ln w="38100">
            <a:solidFill>
              <a:schemeClr val="bg1"/>
            </a:solidFill>
            <a:prstDash val="dash"/>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endParaRPr lang="en-US" altLang="en-US" sz="2400">
              <a:latin typeface="Times New Roman" panose="02020603050405020304" pitchFamily="18" charset="0"/>
            </a:endParaRPr>
          </a:p>
        </p:txBody>
      </p:sp>
      <p:sp>
        <p:nvSpPr>
          <p:cNvPr id="66593" name="Freeform 127"/>
          <p:cNvSpPr>
            <a:spLocks/>
          </p:cNvSpPr>
          <p:nvPr/>
        </p:nvSpPr>
        <p:spPr bwMode="auto">
          <a:xfrm>
            <a:off x="4481513" y="2508251"/>
            <a:ext cx="1727200" cy="193675"/>
          </a:xfrm>
          <a:custGeom>
            <a:avLst/>
            <a:gdLst>
              <a:gd name="T0" fmla="*/ 0 w 576"/>
              <a:gd name="T1" fmla="*/ 2147483647 h 71"/>
              <a:gd name="T2" fmla="*/ 2147483647 w 576"/>
              <a:gd name="T3" fmla="*/ 2147483647 h 71"/>
              <a:gd name="T4" fmla="*/ 2147483647 w 576"/>
              <a:gd name="T5" fmla="*/ 2147483647 h 71"/>
              <a:gd name="T6" fmla="*/ 2147483647 w 576"/>
              <a:gd name="T7" fmla="*/ 2147483647 h 71"/>
              <a:gd name="T8" fmla="*/ 2147483647 w 576"/>
              <a:gd name="T9" fmla="*/ 2147483647 h 71"/>
              <a:gd name="T10" fmla="*/ 0 60000 65536"/>
              <a:gd name="T11" fmla="*/ 0 60000 65536"/>
              <a:gd name="T12" fmla="*/ 0 60000 65536"/>
              <a:gd name="T13" fmla="*/ 0 60000 65536"/>
              <a:gd name="T14" fmla="*/ 0 60000 65536"/>
              <a:gd name="T15" fmla="*/ 0 w 576"/>
              <a:gd name="T16" fmla="*/ 0 h 71"/>
              <a:gd name="T17" fmla="*/ 576 w 576"/>
              <a:gd name="T18" fmla="*/ 71 h 71"/>
            </a:gdLst>
            <a:ahLst/>
            <a:cxnLst>
              <a:cxn ang="T10">
                <a:pos x="T0" y="T1"/>
              </a:cxn>
              <a:cxn ang="T11">
                <a:pos x="T2" y="T3"/>
              </a:cxn>
              <a:cxn ang="T12">
                <a:pos x="T4" y="T5"/>
              </a:cxn>
              <a:cxn ang="T13">
                <a:pos x="T6" y="T7"/>
              </a:cxn>
              <a:cxn ang="T14">
                <a:pos x="T8" y="T9"/>
              </a:cxn>
            </a:cxnLst>
            <a:rect l="T15" t="T16" r="T17" b="T18"/>
            <a:pathLst>
              <a:path w="576" h="71">
                <a:moveTo>
                  <a:pt x="0" y="31"/>
                </a:moveTo>
                <a:cubicBezTo>
                  <a:pt x="24" y="37"/>
                  <a:pt x="96" y="67"/>
                  <a:pt x="144" y="69"/>
                </a:cubicBezTo>
                <a:cubicBezTo>
                  <a:pt x="192" y="71"/>
                  <a:pt x="240" y="52"/>
                  <a:pt x="288" y="41"/>
                </a:cubicBezTo>
                <a:cubicBezTo>
                  <a:pt x="336" y="30"/>
                  <a:pt x="384" y="4"/>
                  <a:pt x="432" y="2"/>
                </a:cubicBezTo>
                <a:cubicBezTo>
                  <a:pt x="480" y="0"/>
                  <a:pt x="546" y="25"/>
                  <a:pt x="576" y="31"/>
                </a:cubicBezTo>
              </a:path>
            </a:pathLst>
          </a:custGeom>
          <a:noFill/>
          <a:ln w="38100">
            <a:solidFill>
              <a:schemeClr val="bg1"/>
            </a:solidFill>
            <a:prstDash val="dash"/>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66594" name="TextBox 28"/>
          <p:cNvSpPr txBox="1">
            <a:spLocks noChangeArrowheads="1"/>
          </p:cNvSpPr>
          <p:nvPr/>
        </p:nvSpPr>
        <p:spPr bwMode="auto">
          <a:xfrm>
            <a:off x="4024313" y="4813300"/>
            <a:ext cx="1809750" cy="547688"/>
          </a:xfrm>
          <a:prstGeom prst="rect">
            <a:avLst/>
          </a:prstGeom>
          <a:solidFill>
            <a:srgbClr val="F2F2F2">
              <a:alpha val="61960"/>
            </a:srgbClr>
          </a:solidFill>
          <a:ln w="38100">
            <a:solidFill>
              <a:schemeClr val="bg1"/>
            </a:solidFill>
            <a:bevel/>
            <a:headEnd/>
            <a:tailEnd/>
          </a:ln>
        </p:spPr>
        <p:txBody>
          <a:bodyPr anchor="ctr" anchorCtr="1"/>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r>
              <a:rPr lang="en-US" altLang="en-US" sz="2000">
                <a:solidFill>
                  <a:schemeClr val="bg1"/>
                </a:solidFill>
                <a:latin typeface="Times New Roman" panose="02020603050405020304" pitchFamily="18" charset="0"/>
              </a:rPr>
              <a:t>Moment Frame</a:t>
            </a:r>
          </a:p>
        </p:txBody>
      </p:sp>
      <p:sp>
        <p:nvSpPr>
          <p:cNvPr id="66595" name="Freeform 38"/>
          <p:cNvSpPr>
            <a:spLocks/>
          </p:cNvSpPr>
          <p:nvPr/>
        </p:nvSpPr>
        <p:spPr bwMode="auto">
          <a:xfrm>
            <a:off x="4289426" y="2574926"/>
            <a:ext cx="212725" cy="936625"/>
          </a:xfrm>
          <a:custGeom>
            <a:avLst/>
            <a:gdLst>
              <a:gd name="T0" fmla="*/ 0 w 134"/>
              <a:gd name="T1" fmla="*/ 1486892188 h 590"/>
              <a:gd name="T2" fmla="*/ 20161250 w 134"/>
              <a:gd name="T3" fmla="*/ 1204634688 h 590"/>
              <a:gd name="T4" fmla="*/ 85685313 w 134"/>
              <a:gd name="T5" fmla="*/ 781248438 h 590"/>
              <a:gd name="T6" fmla="*/ 262096250 w 134"/>
              <a:gd name="T7" fmla="*/ 272176875 h 590"/>
              <a:gd name="T8" fmla="*/ 337700938 w 134"/>
              <a:gd name="T9" fmla="*/ 0 h 590"/>
              <a:gd name="T10" fmla="*/ 0 60000 65536"/>
              <a:gd name="T11" fmla="*/ 0 60000 65536"/>
              <a:gd name="T12" fmla="*/ 0 60000 65536"/>
              <a:gd name="T13" fmla="*/ 0 60000 65536"/>
              <a:gd name="T14" fmla="*/ 0 60000 65536"/>
              <a:gd name="T15" fmla="*/ 0 w 134"/>
              <a:gd name="T16" fmla="*/ 0 h 590"/>
              <a:gd name="T17" fmla="*/ 134 w 134"/>
              <a:gd name="T18" fmla="*/ 590 h 590"/>
            </a:gdLst>
            <a:ahLst/>
            <a:cxnLst>
              <a:cxn ang="T10">
                <a:pos x="T0" y="T1"/>
              </a:cxn>
              <a:cxn ang="T11">
                <a:pos x="T2" y="T3"/>
              </a:cxn>
              <a:cxn ang="T12">
                <a:pos x="T4" y="T5"/>
              </a:cxn>
              <a:cxn ang="T13">
                <a:pos x="T6" y="T7"/>
              </a:cxn>
              <a:cxn ang="T14">
                <a:pos x="T8" y="T9"/>
              </a:cxn>
            </a:cxnLst>
            <a:rect l="T15" t="T16" r="T17" b="T18"/>
            <a:pathLst>
              <a:path w="134" h="590">
                <a:moveTo>
                  <a:pt x="0" y="590"/>
                </a:moveTo>
                <a:cubicBezTo>
                  <a:pt x="1" y="557"/>
                  <a:pt x="2" y="525"/>
                  <a:pt x="8" y="478"/>
                </a:cubicBezTo>
                <a:cubicBezTo>
                  <a:pt x="14" y="431"/>
                  <a:pt x="18" y="372"/>
                  <a:pt x="34" y="310"/>
                </a:cubicBezTo>
                <a:cubicBezTo>
                  <a:pt x="50" y="248"/>
                  <a:pt x="87" y="160"/>
                  <a:pt x="104" y="108"/>
                </a:cubicBezTo>
                <a:cubicBezTo>
                  <a:pt x="121" y="56"/>
                  <a:pt x="129" y="18"/>
                  <a:pt x="134" y="0"/>
                </a:cubicBezTo>
              </a:path>
            </a:pathLst>
          </a:custGeom>
          <a:noFill/>
          <a:ln w="38100" cap="flat" cmpd="sng">
            <a:solidFill>
              <a:schemeClr val="bg1"/>
            </a:solidFill>
            <a:prstDash val="dash"/>
            <a:round/>
            <a:headEnd/>
            <a:tailEnd/>
          </a:ln>
          <a:extLst>
            <a:ext uri="{909E8E84-426E-40DD-AFC4-6F175D3DCCD1}">
              <a14:hiddenFill xmlns:a14="http://schemas.microsoft.com/office/drawing/2010/main">
                <a:solidFill>
                  <a:srgbClr val="FFFFFF"/>
                </a:solidFill>
              </a14:hiddenFill>
            </a:ext>
          </a:extLst>
        </p:spPr>
        <p:txBody>
          <a:bodyPr rot="10800000" wrap="none"/>
          <a:lstStyle/>
          <a:p>
            <a:endParaRPr lang="en-US"/>
          </a:p>
        </p:txBody>
      </p:sp>
      <p:sp>
        <p:nvSpPr>
          <p:cNvPr id="66596" name="TextBox 28"/>
          <p:cNvSpPr txBox="1">
            <a:spLocks noChangeArrowheads="1"/>
          </p:cNvSpPr>
          <p:nvPr/>
        </p:nvSpPr>
        <p:spPr bwMode="auto">
          <a:xfrm>
            <a:off x="4545013" y="214313"/>
            <a:ext cx="2881312" cy="735012"/>
          </a:xfrm>
          <a:prstGeom prst="rect">
            <a:avLst/>
          </a:prstGeom>
          <a:solidFill>
            <a:srgbClr val="F2F2F2">
              <a:alpha val="61960"/>
            </a:srgbClr>
          </a:solidFill>
          <a:ln w="38100">
            <a:solidFill>
              <a:schemeClr val="bg1"/>
            </a:solidFill>
            <a:bevel/>
            <a:headEnd/>
            <a:tailEnd/>
          </a:ln>
        </p:spPr>
        <p:txBody>
          <a:bodyPr anchor="ctr" anchorCtr="1"/>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spcBef>
                <a:spcPct val="50000"/>
              </a:spcBef>
            </a:pPr>
            <a:r>
              <a:rPr lang="en-US" altLang="en-US" sz="3600" b="1">
                <a:solidFill>
                  <a:schemeClr val="bg1"/>
                </a:solidFill>
                <a:latin typeface="Times New Roman" panose="02020603050405020304" pitchFamily="18" charset="0"/>
              </a:rPr>
              <a:t>Sway Frame</a:t>
            </a:r>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TextBox 11"/>
          <p:cNvSpPr txBox="1">
            <a:spLocks noChangeArrowheads="1"/>
          </p:cNvSpPr>
          <p:nvPr/>
        </p:nvSpPr>
        <p:spPr bwMode="auto">
          <a:xfrm>
            <a:off x="3200401" y="2160589"/>
            <a:ext cx="2341563" cy="1690687"/>
          </a:xfrm>
          <a:prstGeom prst="rect">
            <a:avLst/>
          </a:prstGeom>
          <a:solidFill>
            <a:schemeClr val="tx1"/>
          </a:solidFill>
          <a:ln w="38100">
            <a:solidFill>
              <a:schemeClr val="bg1"/>
            </a:solidFill>
            <a:bevel/>
            <a:headEnd/>
            <a:tailEnd/>
          </a:ln>
        </p:spPr>
        <p:txBody>
          <a:bodyPr anchor="ctr" anchorCtr="1"/>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endParaRPr lang="en-US" altLang="en-US" sz="2400">
              <a:solidFill>
                <a:schemeClr val="bg1"/>
              </a:solidFill>
              <a:latin typeface="Times New Roman" panose="02020603050405020304" pitchFamily="18" charset="0"/>
            </a:endParaRPr>
          </a:p>
        </p:txBody>
      </p:sp>
      <p:sp>
        <p:nvSpPr>
          <p:cNvPr id="67587" name="TextBox 28"/>
          <p:cNvSpPr txBox="1">
            <a:spLocks noChangeArrowheads="1"/>
          </p:cNvSpPr>
          <p:nvPr/>
        </p:nvSpPr>
        <p:spPr bwMode="auto">
          <a:xfrm>
            <a:off x="1760539" y="1559868"/>
            <a:ext cx="8588375" cy="461665"/>
          </a:xfrm>
          <a:prstGeom prst="rect">
            <a:avLst/>
          </a:prstGeom>
          <a:solidFill>
            <a:srgbClr val="F2F2F2">
              <a:alpha val="61960"/>
            </a:srgbClr>
          </a:solidFill>
          <a:ln w="38100">
            <a:solidFill>
              <a:schemeClr val="bg1"/>
            </a:solidFill>
            <a:bevel/>
            <a:headEnd/>
            <a:tailEnd/>
          </a:ln>
        </p:spPr>
        <p:txBody>
          <a:bodyPr anchor="ctr">
            <a:spAutoFit/>
          </a:bodyP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r>
              <a:rPr lang="en-US" altLang="en-US" sz="2400">
                <a:solidFill>
                  <a:schemeClr val="bg1"/>
                </a:solidFill>
                <a:latin typeface="Times New Roman" panose="02020603050405020304" pitchFamily="18" charset="0"/>
              </a:rPr>
              <a:t>Calculate “</a:t>
            </a:r>
            <a:r>
              <a:rPr lang="en-US" altLang="en-US" sz="2400" i="1">
                <a:solidFill>
                  <a:schemeClr val="bg1"/>
                </a:solidFill>
                <a:latin typeface="Times New Roman" panose="02020603050405020304" pitchFamily="18" charset="0"/>
              </a:rPr>
              <a:t>G</a:t>
            </a:r>
            <a:r>
              <a:rPr lang="en-US" altLang="en-US" sz="2400">
                <a:solidFill>
                  <a:schemeClr val="bg1"/>
                </a:solidFill>
                <a:latin typeface="Times New Roman" panose="02020603050405020304" pitchFamily="18" charset="0"/>
              </a:rPr>
              <a:t>” at the top and bottom of the column (</a:t>
            </a:r>
            <a:r>
              <a:rPr lang="en-US" altLang="en-US" sz="2400" i="1">
                <a:solidFill>
                  <a:schemeClr val="bg1"/>
                </a:solidFill>
                <a:latin typeface="Times New Roman" panose="02020603050405020304" pitchFamily="18" charset="0"/>
              </a:rPr>
              <a:t>G</a:t>
            </a:r>
            <a:r>
              <a:rPr lang="en-US" altLang="en-US" sz="2400" i="1" baseline="-25000">
                <a:solidFill>
                  <a:schemeClr val="bg1"/>
                </a:solidFill>
                <a:latin typeface="Times New Roman" panose="02020603050405020304" pitchFamily="18" charset="0"/>
              </a:rPr>
              <a:t>A</a:t>
            </a:r>
            <a:r>
              <a:rPr lang="en-US" altLang="en-US" sz="2400">
                <a:solidFill>
                  <a:schemeClr val="bg1"/>
                </a:solidFill>
                <a:latin typeface="Times New Roman" panose="02020603050405020304" pitchFamily="18" charset="0"/>
              </a:rPr>
              <a:t> and </a:t>
            </a:r>
            <a:r>
              <a:rPr lang="en-US" altLang="en-US" sz="2400" i="1">
                <a:solidFill>
                  <a:schemeClr val="bg1"/>
                </a:solidFill>
                <a:latin typeface="Times New Roman" panose="02020603050405020304" pitchFamily="18" charset="0"/>
              </a:rPr>
              <a:t>G</a:t>
            </a:r>
            <a:r>
              <a:rPr lang="en-US" altLang="en-US" sz="2400" i="1" baseline="-25000">
                <a:solidFill>
                  <a:schemeClr val="bg1"/>
                </a:solidFill>
                <a:latin typeface="Times New Roman" panose="02020603050405020304" pitchFamily="18" charset="0"/>
              </a:rPr>
              <a:t>B</a:t>
            </a:r>
            <a:r>
              <a:rPr lang="en-US" altLang="en-US" sz="2400">
                <a:solidFill>
                  <a:schemeClr val="bg1"/>
                </a:solidFill>
                <a:latin typeface="Times New Roman" panose="02020603050405020304" pitchFamily="18" charset="0"/>
              </a:rPr>
              <a:t>).</a:t>
            </a:r>
          </a:p>
        </p:txBody>
      </p:sp>
      <p:sp>
        <p:nvSpPr>
          <p:cNvPr id="67588" name="TextBox 28"/>
          <p:cNvSpPr txBox="1">
            <a:spLocks noChangeArrowheads="1"/>
          </p:cNvSpPr>
          <p:nvPr/>
        </p:nvSpPr>
        <p:spPr bwMode="auto">
          <a:xfrm>
            <a:off x="3173414" y="5111751"/>
            <a:ext cx="5208587" cy="860425"/>
          </a:xfrm>
          <a:prstGeom prst="rect">
            <a:avLst/>
          </a:prstGeom>
          <a:solidFill>
            <a:srgbClr val="F2F2F2">
              <a:alpha val="61960"/>
            </a:srgbClr>
          </a:solidFill>
          <a:ln w="38100">
            <a:solidFill>
              <a:schemeClr val="bg1"/>
            </a:solidFill>
            <a:bevel/>
            <a:headEnd/>
            <a:tailEnd/>
          </a:ln>
        </p:spPr>
        <p:txBody>
          <a:bodyPr anchor="ctr">
            <a:spAutoFit/>
          </a:bodyP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r>
              <a:rPr lang="en-US" altLang="en-US" sz="2400" i="1">
                <a:solidFill>
                  <a:schemeClr val="bg1"/>
                </a:solidFill>
                <a:latin typeface="Times New Roman" panose="02020603050405020304" pitchFamily="18" charset="0"/>
              </a:rPr>
              <a:t>G</a:t>
            </a:r>
            <a:r>
              <a:rPr lang="en-US" altLang="en-US" sz="2400">
                <a:solidFill>
                  <a:schemeClr val="bg1"/>
                </a:solidFill>
                <a:latin typeface="Times New Roman" panose="02020603050405020304" pitchFamily="18" charset="0"/>
              </a:rPr>
              <a:t> is inversely proportional to the degree of rotational restraint at column ends.</a:t>
            </a:r>
          </a:p>
        </p:txBody>
      </p:sp>
      <p:sp>
        <p:nvSpPr>
          <p:cNvPr id="67589" name="TextBox 28"/>
          <p:cNvSpPr txBox="1">
            <a:spLocks noChangeArrowheads="1"/>
          </p:cNvSpPr>
          <p:nvPr/>
        </p:nvSpPr>
        <p:spPr bwMode="auto">
          <a:xfrm>
            <a:off x="3217864" y="4025901"/>
            <a:ext cx="5526087" cy="860425"/>
          </a:xfrm>
          <a:prstGeom prst="rect">
            <a:avLst/>
          </a:prstGeom>
          <a:solidFill>
            <a:srgbClr val="F2F2F2">
              <a:alpha val="61960"/>
            </a:srgbClr>
          </a:solidFill>
          <a:ln w="38100">
            <a:solidFill>
              <a:schemeClr val="bg1"/>
            </a:solidFill>
            <a:bevel/>
            <a:headEnd/>
            <a:tailEnd/>
          </a:ln>
        </p:spPr>
        <p:txBody>
          <a:bodyPr anchor="ctr">
            <a:spAutoFit/>
          </a:bodyPr>
          <a:lstStyle>
            <a:lvl1pPr eaLnBrk="0" hangingPunct="0">
              <a:tabLst>
                <a:tab pos="231775" algn="l"/>
                <a:tab pos="508000" algn="l"/>
              </a:tabLst>
              <a:defRPr sz="1400">
                <a:solidFill>
                  <a:schemeClr val="tx1"/>
                </a:solidFill>
                <a:latin typeface="Tahoma" panose="020B0604030504040204" pitchFamily="34" charset="0"/>
                <a:cs typeface="Arial" panose="020B0604020202020204" pitchFamily="34" charset="0"/>
              </a:defRPr>
            </a:lvl1pPr>
            <a:lvl2pPr marL="742950" indent="-285750" eaLnBrk="0" hangingPunct="0">
              <a:tabLst>
                <a:tab pos="231775" algn="l"/>
                <a:tab pos="508000" algn="l"/>
              </a:tabLst>
              <a:defRPr sz="1400">
                <a:solidFill>
                  <a:schemeClr val="tx1"/>
                </a:solidFill>
                <a:latin typeface="Tahoma" panose="020B0604030504040204" pitchFamily="34" charset="0"/>
                <a:cs typeface="Arial" panose="020B0604020202020204" pitchFamily="34" charset="0"/>
              </a:defRPr>
            </a:lvl2pPr>
            <a:lvl3pPr marL="1143000" indent="-228600" eaLnBrk="0" hangingPunct="0">
              <a:tabLst>
                <a:tab pos="231775" algn="l"/>
                <a:tab pos="508000" algn="l"/>
              </a:tabLst>
              <a:defRPr sz="1400">
                <a:solidFill>
                  <a:schemeClr val="tx1"/>
                </a:solidFill>
                <a:latin typeface="Tahoma" panose="020B0604030504040204" pitchFamily="34" charset="0"/>
                <a:cs typeface="Arial" panose="020B0604020202020204" pitchFamily="34" charset="0"/>
              </a:defRPr>
            </a:lvl3pPr>
            <a:lvl4pPr marL="1600200" indent="-228600" eaLnBrk="0" hangingPunct="0">
              <a:tabLst>
                <a:tab pos="231775" algn="l"/>
                <a:tab pos="508000" algn="l"/>
              </a:tabLst>
              <a:defRPr sz="1400">
                <a:solidFill>
                  <a:schemeClr val="tx1"/>
                </a:solidFill>
                <a:latin typeface="Tahoma" panose="020B0604030504040204" pitchFamily="34" charset="0"/>
                <a:cs typeface="Arial" panose="020B0604020202020204" pitchFamily="34" charset="0"/>
              </a:defRPr>
            </a:lvl4pPr>
            <a:lvl5pPr marL="2057400" indent="-228600" eaLnBrk="0" hangingPunct="0">
              <a:tabLst>
                <a:tab pos="231775" algn="l"/>
                <a:tab pos="508000" algn="l"/>
              </a:tabLst>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tabLst>
                <a:tab pos="231775" algn="l"/>
                <a:tab pos="508000" algn="l"/>
              </a:tabLs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tabLst>
                <a:tab pos="231775" algn="l"/>
                <a:tab pos="508000" algn="l"/>
              </a:tabLs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tabLst>
                <a:tab pos="231775" algn="l"/>
                <a:tab pos="508000" algn="l"/>
              </a:tabLs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tabLst>
                <a:tab pos="231775" algn="l"/>
                <a:tab pos="508000" algn="l"/>
              </a:tabLst>
              <a:defRPr sz="1400">
                <a:solidFill>
                  <a:schemeClr val="tx1"/>
                </a:solidFill>
                <a:latin typeface="Tahoma" panose="020B0604030504040204" pitchFamily="34" charset="0"/>
                <a:cs typeface="Arial" panose="020B0604020202020204" pitchFamily="34" charset="0"/>
              </a:defRPr>
            </a:lvl9pPr>
          </a:lstStyle>
          <a:p>
            <a:pPr algn="l" eaLnBrk="1" hangingPunct="1"/>
            <a:r>
              <a:rPr lang="en-US" altLang="en-US" sz="2400" i="1">
                <a:solidFill>
                  <a:schemeClr val="bg1"/>
                </a:solidFill>
                <a:latin typeface="Times New Roman" panose="02020603050405020304" pitchFamily="18" charset="0"/>
              </a:rPr>
              <a:t>I	</a:t>
            </a:r>
            <a:r>
              <a:rPr lang="en-US" altLang="en-US" sz="2400">
                <a:solidFill>
                  <a:schemeClr val="bg1"/>
                </a:solidFill>
                <a:latin typeface="Times New Roman" panose="02020603050405020304" pitchFamily="18" charset="0"/>
              </a:rPr>
              <a:t>=	moment of inertia of the members</a:t>
            </a:r>
          </a:p>
          <a:p>
            <a:pPr algn="l" eaLnBrk="1" hangingPunct="1"/>
            <a:r>
              <a:rPr lang="en-US" altLang="en-US" sz="2400" i="1">
                <a:solidFill>
                  <a:schemeClr val="bg1"/>
                </a:solidFill>
                <a:latin typeface="Times New Roman" panose="02020603050405020304" pitchFamily="18" charset="0"/>
              </a:rPr>
              <a:t>L	</a:t>
            </a:r>
            <a:r>
              <a:rPr lang="en-US" altLang="en-US" sz="2400">
                <a:solidFill>
                  <a:schemeClr val="bg1"/>
                </a:solidFill>
                <a:latin typeface="Times New Roman" panose="02020603050405020304" pitchFamily="18" charset="0"/>
              </a:rPr>
              <a:t>=	length of the member between joints</a:t>
            </a:r>
          </a:p>
        </p:txBody>
      </p:sp>
      <p:sp>
        <p:nvSpPr>
          <p:cNvPr id="67590" name="Rectangle 2"/>
          <p:cNvSpPr>
            <a:spLocks noChangeArrowheads="1"/>
          </p:cNvSpPr>
          <p:nvPr/>
        </p:nvSpPr>
        <p:spPr bwMode="auto">
          <a:xfrm>
            <a:off x="1524001" y="-230832"/>
            <a:ext cx="18473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endParaRPr lang="en-US" altLang="en-US" sz="2400">
              <a:latin typeface="Times New Roman" panose="02020603050405020304" pitchFamily="18" charset="0"/>
            </a:endParaRPr>
          </a:p>
        </p:txBody>
      </p:sp>
      <p:graphicFrame>
        <p:nvGraphicFramePr>
          <p:cNvPr id="67591" name="Object 1"/>
          <p:cNvGraphicFramePr>
            <a:graphicFrameLocks noChangeAspect="1"/>
          </p:cNvGraphicFramePr>
          <p:nvPr/>
        </p:nvGraphicFramePr>
        <p:xfrm>
          <a:off x="3405188" y="2225676"/>
          <a:ext cx="2070100" cy="1560513"/>
        </p:xfrm>
        <a:graphic>
          <a:graphicData uri="http://schemas.openxmlformats.org/presentationml/2006/ole">
            <mc:AlternateContent xmlns:mc="http://schemas.openxmlformats.org/markup-compatibility/2006">
              <mc:Choice xmlns:v="urn:schemas-microsoft-com:vml" Requires="v">
                <p:oleObj name="Equation" r:id="rId3" imgW="1168400" imgH="876300" progId="Equation.3">
                  <p:embed/>
                </p:oleObj>
              </mc:Choice>
              <mc:Fallback>
                <p:oleObj name="Equation" r:id="rId3" imgW="1168400" imgH="876300" progId="Equation.3">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405188" y="2225676"/>
                        <a:ext cx="2070100" cy="1560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9" name="Slide Number Placeholder 8"/>
          <p:cNvSpPr>
            <a:spLocks noGrp="1"/>
          </p:cNvSpPr>
          <p:nvPr>
            <p:ph type="sldNum" sz="quarter" idx="11"/>
          </p:nvPr>
        </p:nvSpPr>
        <p:spPr/>
        <p:txBody>
          <a:bodyP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eaLnBrk="1" hangingPunct="1"/>
            <a:fld id="{55719F8E-6477-480C-AD5E-7EA7C37F6AC6}" type="slidenum">
              <a:rPr lang="en-US" altLang="en-US" sz="1200">
                <a:solidFill>
                  <a:srgbClr val="BCBCBC"/>
                </a:solidFill>
                <a:latin typeface="Times New Roman" panose="02020603050405020304" pitchFamily="18" charset="0"/>
              </a:rPr>
              <a:pPr eaLnBrk="1" hangingPunct="1"/>
              <a:t>63</a:t>
            </a:fld>
            <a:endParaRPr lang="en-US" altLang="en-US" sz="1200">
              <a:solidFill>
                <a:srgbClr val="BCBCBC"/>
              </a:solidFill>
              <a:latin typeface="Times New Roman" panose="02020603050405020304" pitchFamily="18" charset="0"/>
            </a:endParaRPr>
          </a:p>
        </p:txBody>
      </p:sp>
      <p:sp>
        <p:nvSpPr>
          <p:cNvPr id="10" name="Footer Placeholder 9"/>
          <p:cNvSpPr>
            <a:spLocks noGrp="1"/>
          </p:cNvSpPr>
          <p:nvPr>
            <p:ph type="ftr" sz="quarter" idx="10"/>
          </p:nvPr>
        </p:nvSpPr>
        <p:spPr/>
        <p:txBody>
          <a:bodyPr/>
          <a:lstStyle/>
          <a:p>
            <a:pPr>
              <a:defRPr/>
            </a:pPr>
            <a:r>
              <a:rPr lang="en-US"/>
              <a:t>Compression Theory</a:t>
            </a:r>
            <a:endParaRPr lang="en-US" dirty="0"/>
          </a:p>
        </p:txBody>
      </p:sp>
      <p:sp>
        <p:nvSpPr>
          <p:cNvPr id="67594" name="TextBox 28"/>
          <p:cNvSpPr txBox="1">
            <a:spLocks noChangeArrowheads="1"/>
          </p:cNvSpPr>
          <p:nvPr/>
        </p:nvSpPr>
        <p:spPr bwMode="auto">
          <a:xfrm>
            <a:off x="3770314" y="88901"/>
            <a:ext cx="4383087" cy="620713"/>
          </a:xfrm>
          <a:prstGeom prst="rect">
            <a:avLst/>
          </a:prstGeom>
          <a:solidFill>
            <a:srgbClr val="F2F2F2">
              <a:alpha val="61960"/>
            </a:srgbClr>
          </a:solidFill>
          <a:ln w="38100">
            <a:solidFill>
              <a:schemeClr val="bg1"/>
            </a:solidFill>
            <a:bevel/>
            <a:headEnd/>
            <a:tailEnd/>
          </a:ln>
        </p:spPr>
        <p:txBody>
          <a:bodyPr anchor="ctr" anchorCtr="1"/>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spcBef>
                <a:spcPct val="50000"/>
              </a:spcBef>
            </a:pPr>
            <a:r>
              <a:rPr lang="en-US" altLang="en-US" sz="3600" b="1">
                <a:solidFill>
                  <a:schemeClr val="bg1"/>
                </a:solidFill>
                <a:latin typeface="Times New Roman" panose="02020603050405020304" pitchFamily="18" charset="0"/>
              </a:rPr>
              <a:t>Alignment Charts</a:t>
            </a:r>
          </a:p>
        </p:txBody>
      </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TextBox 16"/>
          <p:cNvSpPr txBox="1">
            <a:spLocks noChangeArrowheads="1"/>
          </p:cNvSpPr>
          <p:nvPr/>
        </p:nvSpPr>
        <p:spPr bwMode="auto">
          <a:xfrm>
            <a:off x="1981201" y="854075"/>
            <a:ext cx="3851275" cy="4876800"/>
          </a:xfrm>
          <a:prstGeom prst="rect">
            <a:avLst/>
          </a:prstGeom>
          <a:solidFill>
            <a:schemeClr val="tx1"/>
          </a:solidFill>
          <a:ln w="38100">
            <a:solidFill>
              <a:schemeClr val="bg1"/>
            </a:solidFill>
            <a:bevel/>
            <a:headEnd/>
            <a:tailEnd/>
          </a:ln>
        </p:spPr>
        <p:txBody>
          <a:bodyPr anchor="ctr" anchorCtr="1"/>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endParaRPr lang="en-US" altLang="en-US" sz="2400">
              <a:solidFill>
                <a:schemeClr val="bg1"/>
              </a:solidFill>
              <a:latin typeface="Times New Roman" panose="02020603050405020304" pitchFamily="18" charset="0"/>
            </a:endParaRPr>
          </a:p>
        </p:txBody>
      </p:sp>
      <p:sp>
        <p:nvSpPr>
          <p:cNvPr id="68611" name="TextBox 15"/>
          <p:cNvSpPr txBox="1">
            <a:spLocks noChangeArrowheads="1"/>
          </p:cNvSpPr>
          <p:nvPr/>
        </p:nvSpPr>
        <p:spPr bwMode="auto">
          <a:xfrm>
            <a:off x="6303964" y="839788"/>
            <a:ext cx="3851275" cy="4876800"/>
          </a:xfrm>
          <a:prstGeom prst="rect">
            <a:avLst/>
          </a:prstGeom>
          <a:solidFill>
            <a:schemeClr val="tx1"/>
          </a:solidFill>
          <a:ln w="38100">
            <a:solidFill>
              <a:schemeClr val="bg1"/>
            </a:solidFill>
            <a:bevel/>
            <a:headEnd/>
            <a:tailEnd/>
          </a:ln>
        </p:spPr>
        <p:txBody>
          <a:bodyPr anchor="ctr" anchorCtr="1"/>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endParaRPr lang="en-US" altLang="en-US" sz="2400">
              <a:solidFill>
                <a:schemeClr val="bg1"/>
              </a:solidFill>
              <a:latin typeface="Times New Roman" panose="02020603050405020304" pitchFamily="18" charset="0"/>
            </a:endParaRPr>
          </a:p>
        </p:txBody>
      </p:sp>
      <p:sp>
        <p:nvSpPr>
          <p:cNvPr id="68612" name="TextBox 28"/>
          <p:cNvSpPr txBox="1">
            <a:spLocks noChangeArrowheads="1"/>
          </p:cNvSpPr>
          <p:nvPr/>
        </p:nvSpPr>
        <p:spPr bwMode="auto">
          <a:xfrm>
            <a:off x="3770314" y="88901"/>
            <a:ext cx="4383087" cy="620713"/>
          </a:xfrm>
          <a:prstGeom prst="rect">
            <a:avLst/>
          </a:prstGeom>
          <a:solidFill>
            <a:srgbClr val="F2F2F2">
              <a:alpha val="61960"/>
            </a:srgbClr>
          </a:solidFill>
          <a:ln w="38100">
            <a:solidFill>
              <a:schemeClr val="bg1"/>
            </a:solidFill>
            <a:bevel/>
            <a:headEnd/>
            <a:tailEnd/>
          </a:ln>
        </p:spPr>
        <p:txBody>
          <a:bodyPr anchor="ctr" anchorCtr="1"/>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spcBef>
                <a:spcPct val="50000"/>
              </a:spcBef>
            </a:pPr>
            <a:r>
              <a:rPr lang="en-US" altLang="en-US" sz="3600" b="1">
                <a:solidFill>
                  <a:schemeClr val="bg1"/>
                </a:solidFill>
                <a:latin typeface="Times New Roman" panose="02020603050405020304" pitchFamily="18" charset="0"/>
              </a:rPr>
              <a:t>Alignment Charts</a:t>
            </a:r>
          </a:p>
        </p:txBody>
      </p:sp>
      <p:sp>
        <p:nvSpPr>
          <p:cNvPr id="68613" name="TextBox 28"/>
          <p:cNvSpPr txBox="1">
            <a:spLocks noChangeArrowheads="1"/>
          </p:cNvSpPr>
          <p:nvPr/>
        </p:nvSpPr>
        <p:spPr bwMode="auto">
          <a:xfrm>
            <a:off x="2687639" y="5985818"/>
            <a:ext cx="7210425" cy="461665"/>
          </a:xfrm>
          <a:prstGeom prst="rect">
            <a:avLst/>
          </a:prstGeom>
          <a:solidFill>
            <a:srgbClr val="F2F2F2">
              <a:alpha val="61960"/>
            </a:srgbClr>
          </a:solidFill>
          <a:ln w="38100">
            <a:solidFill>
              <a:schemeClr val="bg1"/>
            </a:solidFill>
            <a:bevel/>
            <a:headEnd/>
            <a:tailEnd/>
          </a:ln>
        </p:spPr>
        <p:txBody>
          <a:bodyPr anchor="ctr">
            <a:spAutoFit/>
          </a:bodyP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eaLnBrk="1" hangingPunct="1"/>
            <a:r>
              <a:rPr lang="en-US" altLang="en-US" sz="2400">
                <a:solidFill>
                  <a:schemeClr val="bg1"/>
                </a:solidFill>
                <a:latin typeface="Times New Roman" panose="02020603050405020304" pitchFamily="18" charset="0"/>
              </a:rPr>
              <a:t>Separate Charts for Sidesway Inhibited and Uninhibited</a:t>
            </a:r>
          </a:p>
        </p:txBody>
      </p:sp>
      <p:sp>
        <p:nvSpPr>
          <p:cNvPr id="68614" name="Rectangle 2"/>
          <p:cNvSpPr>
            <a:spLocks noChangeArrowheads="1"/>
          </p:cNvSpPr>
          <p:nvPr/>
        </p:nvSpPr>
        <p:spPr bwMode="auto">
          <a:xfrm>
            <a:off x="1524001" y="-230832"/>
            <a:ext cx="18473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endParaRPr lang="en-US" altLang="en-US" sz="2400">
              <a:latin typeface="Times New Roman" panose="02020603050405020304" pitchFamily="18" charset="0"/>
            </a:endParaRPr>
          </a:p>
        </p:txBody>
      </p:sp>
      <p:pic>
        <p:nvPicPr>
          <p:cNvPr id="68615"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73289" y="936626"/>
            <a:ext cx="3455987" cy="4486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8616"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383339" y="881064"/>
            <a:ext cx="3697287" cy="4586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8617" name="TextBox 28"/>
          <p:cNvSpPr txBox="1">
            <a:spLocks noChangeArrowheads="1"/>
          </p:cNvSpPr>
          <p:nvPr/>
        </p:nvSpPr>
        <p:spPr bwMode="auto">
          <a:xfrm>
            <a:off x="3255964" y="5314950"/>
            <a:ext cx="1468437" cy="401638"/>
          </a:xfrm>
          <a:prstGeom prst="rect">
            <a:avLst/>
          </a:prstGeom>
          <a:solidFill>
            <a:schemeClr val="tx1"/>
          </a:solidFill>
          <a:ln w="38100">
            <a:solidFill>
              <a:schemeClr val="bg1"/>
            </a:solidFill>
            <a:bevel/>
            <a:headEnd/>
            <a:tailEnd/>
          </a:ln>
        </p:spPr>
        <p:txBody>
          <a:bodyPr anchor="ct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eaLnBrk="1" hangingPunct="1"/>
            <a:r>
              <a:rPr lang="en-US" altLang="en-US" sz="1200" u="sng">
                <a:solidFill>
                  <a:schemeClr val="bg1"/>
                </a:solidFill>
                <a:latin typeface="Times New Roman" panose="02020603050405020304" pitchFamily="18" charset="0"/>
              </a:rPr>
              <a:t>Sidesway Inhibited</a:t>
            </a:r>
          </a:p>
          <a:p>
            <a:pPr eaLnBrk="1" hangingPunct="1"/>
            <a:r>
              <a:rPr lang="en-US" altLang="en-US" sz="1200">
                <a:solidFill>
                  <a:schemeClr val="bg1"/>
                </a:solidFill>
                <a:latin typeface="Times New Roman" panose="02020603050405020304" pitchFamily="18" charset="0"/>
              </a:rPr>
              <a:t>(Braced Frame)</a:t>
            </a:r>
          </a:p>
        </p:txBody>
      </p:sp>
      <p:sp>
        <p:nvSpPr>
          <p:cNvPr id="68618" name="TextBox 28"/>
          <p:cNvSpPr txBox="1">
            <a:spLocks noChangeArrowheads="1"/>
          </p:cNvSpPr>
          <p:nvPr/>
        </p:nvSpPr>
        <p:spPr bwMode="auto">
          <a:xfrm>
            <a:off x="7508875" y="5329238"/>
            <a:ext cx="1608138" cy="387350"/>
          </a:xfrm>
          <a:prstGeom prst="rect">
            <a:avLst/>
          </a:prstGeom>
          <a:solidFill>
            <a:schemeClr val="tx1"/>
          </a:solidFill>
          <a:ln w="38100">
            <a:solidFill>
              <a:schemeClr val="bg1"/>
            </a:solidFill>
            <a:bevel/>
            <a:headEnd/>
            <a:tailEnd/>
          </a:ln>
        </p:spPr>
        <p:txBody>
          <a:bodyPr anchor="ct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eaLnBrk="1" hangingPunct="1"/>
            <a:r>
              <a:rPr lang="en-US" altLang="en-US" sz="1200" u="sng">
                <a:solidFill>
                  <a:schemeClr val="bg1"/>
                </a:solidFill>
                <a:latin typeface="Times New Roman" panose="02020603050405020304" pitchFamily="18" charset="0"/>
              </a:rPr>
              <a:t>Sidesway UnInhibited</a:t>
            </a:r>
          </a:p>
          <a:p>
            <a:pPr eaLnBrk="1" hangingPunct="1"/>
            <a:r>
              <a:rPr lang="en-US" altLang="en-US" sz="1200">
                <a:solidFill>
                  <a:schemeClr val="bg1"/>
                </a:solidFill>
                <a:latin typeface="Times New Roman" panose="02020603050405020304" pitchFamily="18" charset="0"/>
              </a:rPr>
              <a:t>(Sway Frame)</a:t>
            </a:r>
          </a:p>
        </p:txBody>
      </p:sp>
      <p:sp>
        <p:nvSpPr>
          <p:cNvPr id="30" name="Slide Number Placeholder 29"/>
          <p:cNvSpPr txBox="1">
            <a:spLocks noGrp="1"/>
          </p:cNvSpPr>
          <p:nvPr/>
        </p:nvSpPr>
        <p:spPr>
          <a:xfrm>
            <a:off x="10988233" y="6336037"/>
            <a:ext cx="762000" cy="365125"/>
          </a:xfrm>
          <a:prstGeom prst="rect">
            <a:avLst/>
          </a:prstGeom>
          <a:noFill/>
        </p:spPr>
        <p:txBody>
          <a:bodyPr lIns="0" rIns="0" anchor="b"/>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r" eaLnBrk="1" hangingPunct="1"/>
            <a:fld id="{5121C4C8-182D-44C5-A62D-2076AA2BC968}" type="slidenum">
              <a:rPr lang="en-US" altLang="en-US" sz="1200">
                <a:solidFill>
                  <a:srgbClr val="BCBCBC"/>
                </a:solidFill>
                <a:latin typeface="Times New Roman" panose="02020603050405020304" pitchFamily="18" charset="0"/>
              </a:rPr>
              <a:pPr algn="r" eaLnBrk="1" hangingPunct="1"/>
              <a:t>64</a:t>
            </a:fld>
            <a:endParaRPr lang="en-US" altLang="en-US" sz="1200" dirty="0">
              <a:solidFill>
                <a:srgbClr val="BCBCBC"/>
              </a:solidFill>
              <a:latin typeface="Times New Roman" panose="02020603050405020304" pitchFamily="18" charset="0"/>
            </a:endParaRPr>
          </a:p>
        </p:txBody>
      </p:sp>
      <p:sp>
        <p:nvSpPr>
          <p:cNvPr id="31" name="Footer Placeholder 30"/>
          <p:cNvSpPr txBox="1">
            <a:spLocks noGrp="1"/>
          </p:cNvSpPr>
          <p:nvPr/>
        </p:nvSpPr>
        <p:spPr>
          <a:xfrm>
            <a:off x="4648200" y="6416676"/>
            <a:ext cx="2895600" cy="365125"/>
          </a:xfrm>
          <a:prstGeom prst="rect">
            <a:avLst/>
          </a:prstGeom>
          <a:noFill/>
        </p:spPr>
        <p:txBody>
          <a:bodyPr anchor="b"/>
          <a:lstStyle/>
          <a:p>
            <a:pPr>
              <a:defRPr/>
            </a:pPr>
            <a:r>
              <a:rPr lang="en-US" sz="1200">
                <a:solidFill>
                  <a:schemeClr val="tx1">
                    <a:shade val="50000"/>
                  </a:schemeClr>
                </a:solidFill>
                <a:latin typeface="Times New Roman" pitchFamily="18" charset="0"/>
                <a:cs typeface="+mn-cs"/>
              </a:rPr>
              <a:t>Compression Theory</a:t>
            </a:r>
            <a:endParaRPr lang="en-US" sz="1200" dirty="0">
              <a:solidFill>
                <a:schemeClr val="tx1">
                  <a:shade val="50000"/>
                </a:schemeClr>
              </a:solidFill>
              <a:latin typeface="Times New Roman" pitchFamily="18" charset="0"/>
              <a:cs typeface="+mn-cs"/>
            </a:endParaRPr>
          </a:p>
        </p:txBody>
      </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TextBox 16"/>
          <p:cNvSpPr txBox="1">
            <a:spLocks noChangeArrowheads="1"/>
          </p:cNvSpPr>
          <p:nvPr/>
        </p:nvSpPr>
        <p:spPr bwMode="auto">
          <a:xfrm>
            <a:off x="1981201" y="854075"/>
            <a:ext cx="3851275" cy="4876800"/>
          </a:xfrm>
          <a:prstGeom prst="rect">
            <a:avLst/>
          </a:prstGeom>
          <a:solidFill>
            <a:schemeClr val="tx1"/>
          </a:solidFill>
          <a:ln w="38100">
            <a:solidFill>
              <a:schemeClr val="bg1"/>
            </a:solidFill>
            <a:bevel/>
            <a:headEnd/>
            <a:tailEnd/>
          </a:ln>
        </p:spPr>
        <p:txBody>
          <a:bodyPr anchor="ctr" anchorCtr="1"/>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endParaRPr lang="en-US" altLang="en-US" sz="2400">
              <a:solidFill>
                <a:schemeClr val="bg1"/>
              </a:solidFill>
              <a:latin typeface="Times New Roman" panose="02020603050405020304" pitchFamily="18" charset="0"/>
            </a:endParaRPr>
          </a:p>
        </p:txBody>
      </p:sp>
      <p:sp>
        <p:nvSpPr>
          <p:cNvPr id="69635" name="TextBox 15"/>
          <p:cNvSpPr txBox="1">
            <a:spLocks noChangeArrowheads="1"/>
          </p:cNvSpPr>
          <p:nvPr/>
        </p:nvSpPr>
        <p:spPr bwMode="auto">
          <a:xfrm>
            <a:off x="6303964" y="839788"/>
            <a:ext cx="3851275" cy="4876800"/>
          </a:xfrm>
          <a:prstGeom prst="rect">
            <a:avLst/>
          </a:prstGeom>
          <a:solidFill>
            <a:schemeClr val="tx1"/>
          </a:solidFill>
          <a:ln w="38100">
            <a:solidFill>
              <a:schemeClr val="bg1"/>
            </a:solidFill>
            <a:bevel/>
            <a:headEnd/>
            <a:tailEnd/>
          </a:ln>
        </p:spPr>
        <p:txBody>
          <a:bodyPr anchor="ctr" anchorCtr="1"/>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endParaRPr lang="en-US" altLang="en-US" sz="2400">
              <a:solidFill>
                <a:schemeClr val="bg1"/>
              </a:solidFill>
              <a:latin typeface="Times New Roman" panose="02020603050405020304" pitchFamily="18" charset="0"/>
            </a:endParaRPr>
          </a:p>
        </p:txBody>
      </p:sp>
      <p:sp>
        <p:nvSpPr>
          <p:cNvPr id="69636" name="TextBox 28"/>
          <p:cNvSpPr txBox="1">
            <a:spLocks noChangeArrowheads="1"/>
          </p:cNvSpPr>
          <p:nvPr/>
        </p:nvSpPr>
        <p:spPr bwMode="auto">
          <a:xfrm>
            <a:off x="3770314" y="88901"/>
            <a:ext cx="4383087" cy="620713"/>
          </a:xfrm>
          <a:prstGeom prst="rect">
            <a:avLst/>
          </a:prstGeom>
          <a:solidFill>
            <a:srgbClr val="F2F2F2">
              <a:alpha val="61960"/>
            </a:srgbClr>
          </a:solidFill>
          <a:ln w="38100">
            <a:solidFill>
              <a:schemeClr val="bg1"/>
            </a:solidFill>
            <a:bevel/>
            <a:headEnd/>
            <a:tailEnd/>
          </a:ln>
        </p:spPr>
        <p:txBody>
          <a:bodyPr anchor="ctr" anchorCtr="1"/>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spcBef>
                <a:spcPct val="50000"/>
              </a:spcBef>
            </a:pPr>
            <a:r>
              <a:rPr lang="en-US" altLang="en-US" sz="3600" b="1">
                <a:solidFill>
                  <a:schemeClr val="bg1"/>
                </a:solidFill>
                <a:latin typeface="Times New Roman" panose="02020603050405020304" pitchFamily="18" charset="0"/>
              </a:rPr>
              <a:t>Alignment Charts</a:t>
            </a:r>
          </a:p>
        </p:txBody>
      </p:sp>
      <p:sp>
        <p:nvSpPr>
          <p:cNvPr id="69637" name="TextBox 28"/>
          <p:cNvSpPr txBox="1">
            <a:spLocks noChangeArrowheads="1"/>
          </p:cNvSpPr>
          <p:nvPr/>
        </p:nvSpPr>
        <p:spPr bwMode="auto">
          <a:xfrm>
            <a:off x="2687639" y="5985818"/>
            <a:ext cx="7210425" cy="461665"/>
          </a:xfrm>
          <a:prstGeom prst="rect">
            <a:avLst/>
          </a:prstGeom>
          <a:solidFill>
            <a:srgbClr val="F2F2F2">
              <a:alpha val="61960"/>
            </a:srgbClr>
          </a:solidFill>
          <a:ln w="38100">
            <a:solidFill>
              <a:schemeClr val="bg1"/>
            </a:solidFill>
            <a:bevel/>
            <a:headEnd/>
            <a:tailEnd/>
          </a:ln>
        </p:spPr>
        <p:txBody>
          <a:bodyPr anchor="ctr">
            <a:spAutoFit/>
          </a:bodyP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eaLnBrk="1" hangingPunct="1"/>
            <a:r>
              <a:rPr lang="en-US" altLang="en-US" sz="2400">
                <a:solidFill>
                  <a:schemeClr val="bg1"/>
                </a:solidFill>
                <a:latin typeface="Times New Roman" panose="02020603050405020304" pitchFamily="18" charset="0"/>
              </a:rPr>
              <a:t>Separate Charts for Sidesway Inhibited and Uninhibited</a:t>
            </a:r>
          </a:p>
        </p:txBody>
      </p:sp>
      <p:sp>
        <p:nvSpPr>
          <p:cNvPr id="69638" name="Rectangle 2"/>
          <p:cNvSpPr>
            <a:spLocks noChangeArrowheads="1"/>
          </p:cNvSpPr>
          <p:nvPr/>
        </p:nvSpPr>
        <p:spPr bwMode="auto">
          <a:xfrm>
            <a:off x="1524001" y="-230832"/>
            <a:ext cx="18473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endParaRPr lang="en-US" altLang="en-US" sz="2400">
              <a:latin typeface="Times New Roman" panose="02020603050405020304" pitchFamily="18" charset="0"/>
            </a:endParaRPr>
          </a:p>
        </p:txBody>
      </p:sp>
      <p:pic>
        <p:nvPicPr>
          <p:cNvPr id="69639"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73289" y="936626"/>
            <a:ext cx="3455987" cy="4486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9640"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383339" y="881064"/>
            <a:ext cx="3697287" cy="4586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9641" name="TextBox 28"/>
          <p:cNvSpPr txBox="1">
            <a:spLocks noChangeArrowheads="1"/>
          </p:cNvSpPr>
          <p:nvPr/>
        </p:nvSpPr>
        <p:spPr bwMode="auto">
          <a:xfrm>
            <a:off x="3255964" y="5314950"/>
            <a:ext cx="1468437" cy="401638"/>
          </a:xfrm>
          <a:prstGeom prst="rect">
            <a:avLst/>
          </a:prstGeom>
          <a:solidFill>
            <a:schemeClr val="tx1"/>
          </a:solidFill>
          <a:ln w="38100">
            <a:solidFill>
              <a:schemeClr val="bg1"/>
            </a:solidFill>
            <a:bevel/>
            <a:headEnd/>
            <a:tailEnd/>
          </a:ln>
        </p:spPr>
        <p:txBody>
          <a:bodyPr anchor="ct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eaLnBrk="1" hangingPunct="1"/>
            <a:r>
              <a:rPr lang="en-US" altLang="en-US" sz="1200" u="sng">
                <a:solidFill>
                  <a:schemeClr val="bg1"/>
                </a:solidFill>
                <a:latin typeface="Times New Roman" panose="02020603050405020304" pitchFamily="18" charset="0"/>
              </a:rPr>
              <a:t>Sidesway Inhibited</a:t>
            </a:r>
          </a:p>
          <a:p>
            <a:pPr eaLnBrk="1" hangingPunct="1"/>
            <a:r>
              <a:rPr lang="en-US" altLang="en-US" sz="1200">
                <a:solidFill>
                  <a:schemeClr val="bg1"/>
                </a:solidFill>
                <a:latin typeface="Times New Roman" panose="02020603050405020304" pitchFamily="18" charset="0"/>
              </a:rPr>
              <a:t>(Braced Frame)</a:t>
            </a:r>
          </a:p>
        </p:txBody>
      </p:sp>
      <p:sp>
        <p:nvSpPr>
          <p:cNvPr id="69642" name="TextBox 28"/>
          <p:cNvSpPr txBox="1">
            <a:spLocks noChangeArrowheads="1"/>
          </p:cNvSpPr>
          <p:nvPr/>
        </p:nvSpPr>
        <p:spPr bwMode="auto">
          <a:xfrm>
            <a:off x="7508875" y="5329238"/>
            <a:ext cx="1608138" cy="387350"/>
          </a:xfrm>
          <a:prstGeom prst="rect">
            <a:avLst/>
          </a:prstGeom>
          <a:solidFill>
            <a:schemeClr val="tx1"/>
          </a:solidFill>
          <a:ln w="38100">
            <a:solidFill>
              <a:schemeClr val="bg1"/>
            </a:solidFill>
            <a:bevel/>
            <a:headEnd/>
            <a:tailEnd/>
          </a:ln>
        </p:spPr>
        <p:txBody>
          <a:bodyPr anchor="ct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eaLnBrk="1" hangingPunct="1"/>
            <a:r>
              <a:rPr lang="en-US" altLang="en-US" sz="1200" u="sng">
                <a:solidFill>
                  <a:schemeClr val="bg1"/>
                </a:solidFill>
                <a:latin typeface="Times New Roman" panose="02020603050405020304" pitchFamily="18" charset="0"/>
              </a:rPr>
              <a:t>Sidesway UnInhibited</a:t>
            </a:r>
          </a:p>
          <a:p>
            <a:pPr eaLnBrk="1" hangingPunct="1"/>
            <a:r>
              <a:rPr lang="en-US" altLang="en-US" sz="1200">
                <a:solidFill>
                  <a:schemeClr val="bg1"/>
                </a:solidFill>
                <a:latin typeface="Times New Roman" panose="02020603050405020304" pitchFamily="18" charset="0"/>
              </a:rPr>
              <a:t>(Sway Frame)</a:t>
            </a:r>
          </a:p>
        </p:txBody>
      </p:sp>
      <p:sp>
        <p:nvSpPr>
          <p:cNvPr id="30" name="Slide Number Placeholder 29"/>
          <p:cNvSpPr txBox="1">
            <a:spLocks noGrp="1"/>
          </p:cNvSpPr>
          <p:nvPr/>
        </p:nvSpPr>
        <p:spPr>
          <a:xfrm>
            <a:off x="10860912" y="6264920"/>
            <a:ext cx="762000" cy="365125"/>
          </a:xfrm>
          <a:prstGeom prst="rect">
            <a:avLst/>
          </a:prstGeom>
          <a:noFill/>
        </p:spPr>
        <p:txBody>
          <a:bodyPr lIns="0" rIns="0" anchor="b"/>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r" eaLnBrk="1" hangingPunct="1"/>
            <a:fld id="{980F724F-1525-41E8-AD1D-9CB1327F85FA}" type="slidenum">
              <a:rPr lang="en-US" altLang="en-US" sz="1200">
                <a:solidFill>
                  <a:srgbClr val="BCBCBC"/>
                </a:solidFill>
                <a:latin typeface="Times New Roman" panose="02020603050405020304" pitchFamily="18" charset="0"/>
              </a:rPr>
              <a:pPr algn="r" eaLnBrk="1" hangingPunct="1"/>
              <a:t>65</a:t>
            </a:fld>
            <a:endParaRPr lang="en-US" altLang="en-US" sz="1200" dirty="0">
              <a:solidFill>
                <a:srgbClr val="BCBCBC"/>
              </a:solidFill>
              <a:latin typeface="Times New Roman" panose="02020603050405020304" pitchFamily="18" charset="0"/>
            </a:endParaRPr>
          </a:p>
        </p:txBody>
      </p:sp>
      <p:sp>
        <p:nvSpPr>
          <p:cNvPr id="31" name="Footer Placeholder 30"/>
          <p:cNvSpPr txBox="1">
            <a:spLocks noGrp="1"/>
          </p:cNvSpPr>
          <p:nvPr/>
        </p:nvSpPr>
        <p:spPr>
          <a:xfrm>
            <a:off x="4648200" y="6416676"/>
            <a:ext cx="2895600" cy="365125"/>
          </a:xfrm>
          <a:prstGeom prst="rect">
            <a:avLst/>
          </a:prstGeom>
          <a:noFill/>
        </p:spPr>
        <p:txBody>
          <a:bodyPr anchor="b"/>
          <a:lstStyle/>
          <a:p>
            <a:pPr>
              <a:defRPr/>
            </a:pPr>
            <a:r>
              <a:rPr lang="en-US" sz="1200">
                <a:solidFill>
                  <a:schemeClr val="tx1">
                    <a:shade val="50000"/>
                  </a:schemeClr>
                </a:solidFill>
                <a:latin typeface="Times New Roman" pitchFamily="18" charset="0"/>
                <a:cs typeface="+mn-cs"/>
              </a:rPr>
              <a:t>Compression Theory</a:t>
            </a:r>
            <a:endParaRPr lang="en-US" sz="1200" dirty="0">
              <a:solidFill>
                <a:schemeClr val="tx1">
                  <a:shade val="50000"/>
                </a:schemeClr>
              </a:solidFill>
              <a:latin typeface="Times New Roman" pitchFamily="18" charset="0"/>
              <a:cs typeface="+mn-cs"/>
            </a:endParaRPr>
          </a:p>
        </p:txBody>
      </p:sp>
      <p:grpSp>
        <p:nvGrpSpPr>
          <p:cNvPr id="69645" name="Group 37"/>
          <p:cNvGrpSpPr>
            <a:grpSpLocks/>
          </p:cNvGrpSpPr>
          <p:nvPr/>
        </p:nvGrpSpPr>
        <p:grpSpPr bwMode="auto">
          <a:xfrm>
            <a:off x="2651126" y="1782764"/>
            <a:ext cx="2936875" cy="1557337"/>
            <a:chOff x="1108364" y="1399309"/>
            <a:chExt cx="2937163" cy="1557755"/>
          </a:xfrm>
        </p:grpSpPr>
        <p:sp>
          <p:nvSpPr>
            <p:cNvPr id="69651" name="TextBox 18"/>
            <p:cNvSpPr txBox="1">
              <a:spLocks noChangeArrowheads="1"/>
            </p:cNvSpPr>
            <p:nvPr/>
          </p:nvSpPr>
          <p:spPr bwMode="auto">
            <a:xfrm>
              <a:off x="1275068" y="1399309"/>
              <a:ext cx="762075" cy="3366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r>
                <a:rPr lang="en-US" altLang="en-US" sz="1600" i="1">
                  <a:solidFill>
                    <a:srgbClr val="FF0000"/>
                  </a:solidFill>
                  <a:latin typeface="Times New Roman" panose="02020603050405020304" pitchFamily="18" charset="0"/>
                </a:rPr>
                <a:t>G</a:t>
              </a:r>
              <a:r>
                <a:rPr lang="en-US" altLang="en-US" sz="1600" i="1" baseline="-25000">
                  <a:solidFill>
                    <a:srgbClr val="FF0000"/>
                  </a:solidFill>
                  <a:latin typeface="Times New Roman" panose="02020603050405020304" pitchFamily="18" charset="0"/>
                </a:rPr>
                <a:t>top</a:t>
              </a:r>
            </a:p>
          </p:txBody>
        </p:sp>
        <p:grpSp>
          <p:nvGrpSpPr>
            <p:cNvPr id="69652" name="Group 36"/>
            <p:cNvGrpSpPr>
              <a:grpSpLocks/>
            </p:cNvGrpSpPr>
            <p:nvPr/>
          </p:nvGrpSpPr>
          <p:grpSpPr bwMode="auto">
            <a:xfrm>
              <a:off x="1108364" y="1482436"/>
              <a:ext cx="2937163" cy="1474628"/>
              <a:chOff x="1108364" y="2064327"/>
              <a:chExt cx="2937163" cy="1474628"/>
            </a:xfrm>
          </p:grpSpPr>
          <p:sp>
            <p:nvSpPr>
              <p:cNvPr id="69653" name="TextBox 19"/>
              <p:cNvSpPr txBox="1">
                <a:spLocks noChangeArrowheads="1"/>
              </p:cNvSpPr>
              <p:nvPr/>
            </p:nvSpPr>
            <p:spPr bwMode="auto">
              <a:xfrm>
                <a:off x="1108364" y="2064327"/>
                <a:ext cx="762075" cy="3365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r>
                  <a:rPr lang="en-US" altLang="en-US" sz="1600">
                    <a:solidFill>
                      <a:srgbClr val="FF0000"/>
                    </a:solidFill>
                    <a:latin typeface="Times New Roman" panose="02020603050405020304" pitchFamily="18" charset="0"/>
                  </a:rPr>
                  <a:t>X</a:t>
                </a:r>
              </a:p>
            </p:txBody>
          </p:sp>
          <p:sp>
            <p:nvSpPr>
              <p:cNvPr id="69654" name="TextBox 20"/>
              <p:cNvSpPr txBox="1">
                <a:spLocks noChangeArrowheads="1"/>
              </p:cNvSpPr>
              <p:nvPr/>
            </p:nvSpPr>
            <p:spPr bwMode="auto">
              <a:xfrm>
                <a:off x="2770908" y="3200401"/>
                <a:ext cx="76200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r>
                  <a:rPr lang="en-US" altLang="en-US" sz="1600" i="1">
                    <a:solidFill>
                      <a:srgbClr val="FF0000"/>
                    </a:solidFill>
                    <a:latin typeface="Times New Roman" panose="02020603050405020304" pitchFamily="18" charset="0"/>
                  </a:rPr>
                  <a:t>G</a:t>
                </a:r>
                <a:r>
                  <a:rPr lang="en-US" altLang="en-US" sz="1600" i="1" baseline="-25000">
                    <a:solidFill>
                      <a:srgbClr val="FF0000"/>
                    </a:solidFill>
                    <a:latin typeface="Times New Roman" panose="02020603050405020304" pitchFamily="18" charset="0"/>
                  </a:rPr>
                  <a:t>bottom</a:t>
                </a:r>
              </a:p>
            </p:txBody>
          </p:sp>
          <p:sp>
            <p:nvSpPr>
              <p:cNvPr id="69655" name="TextBox 21"/>
              <p:cNvSpPr txBox="1">
                <a:spLocks noChangeArrowheads="1"/>
              </p:cNvSpPr>
              <p:nvPr/>
            </p:nvSpPr>
            <p:spPr bwMode="auto">
              <a:xfrm>
                <a:off x="3283452" y="3116726"/>
                <a:ext cx="762075" cy="336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r>
                  <a:rPr lang="en-US" altLang="en-US" sz="1600">
                    <a:solidFill>
                      <a:srgbClr val="FF0000"/>
                    </a:solidFill>
                    <a:latin typeface="Times New Roman" panose="02020603050405020304" pitchFamily="18" charset="0"/>
                  </a:rPr>
                  <a:t>X</a:t>
                </a:r>
              </a:p>
            </p:txBody>
          </p:sp>
        </p:grpSp>
      </p:grpSp>
      <p:grpSp>
        <p:nvGrpSpPr>
          <p:cNvPr id="69646" name="Group 38"/>
          <p:cNvGrpSpPr>
            <a:grpSpLocks/>
          </p:cNvGrpSpPr>
          <p:nvPr/>
        </p:nvGrpSpPr>
        <p:grpSpPr bwMode="auto">
          <a:xfrm>
            <a:off x="6969125" y="3287713"/>
            <a:ext cx="2992438" cy="1668462"/>
            <a:chOff x="5417127" y="3449781"/>
            <a:chExt cx="2992582" cy="1668591"/>
          </a:xfrm>
        </p:grpSpPr>
        <p:sp>
          <p:nvSpPr>
            <p:cNvPr id="69647" name="TextBox 28"/>
            <p:cNvSpPr txBox="1">
              <a:spLocks noChangeArrowheads="1"/>
            </p:cNvSpPr>
            <p:nvPr/>
          </p:nvSpPr>
          <p:spPr bwMode="auto">
            <a:xfrm>
              <a:off x="5596523" y="3449781"/>
              <a:ext cx="762037" cy="336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r>
                <a:rPr lang="en-US" altLang="en-US" sz="1600" i="1">
                  <a:solidFill>
                    <a:srgbClr val="FF0000"/>
                  </a:solidFill>
                  <a:latin typeface="Times New Roman" panose="02020603050405020304" pitchFamily="18" charset="0"/>
                </a:rPr>
                <a:t>G</a:t>
              </a:r>
              <a:r>
                <a:rPr lang="en-US" altLang="en-US" sz="1600" i="1" baseline="-25000">
                  <a:solidFill>
                    <a:srgbClr val="FF0000"/>
                  </a:solidFill>
                  <a:latin typeface="Times New Roman" panose="02020603050405020304" pitchFamily="18" charset="0"/>
                </a:rPr>
                <a:t>top</a:t>
              </a:r>
            </a:p>
          </p:txBody>
        </p:sp>
        <p:sp>
          <p:nvSpPr>
            <p:cNvPr id="69648" name="TextBox 29"/>
            <p:cNvSpPr txBox="1">
              <a:spLocks noChangeArrowheads="1"/>
            </p:cNvSpPr>
            <p:nvPr/>
          </p:nvSpPr>
          <p:spPr bwMode="auto">
            <a:xfrm>
              <a:off x="5417127" y="3587904"/>
              <a:ext cx="762037" cy="336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r>
                <a:rPr lang="en-US" altLang="en-US" sz="1600">
                  <a:solidFill>
                    <a:srgbClr val="FF0000"/>
                  </a:solidFill>
                  <a:latin typeface="Times New Roman" panose="02020603050405020304" pitchFamily="18" charset="0"/>
                </a:rPr>
                <a:t>X</a:t>
              </a:r>
            </a:p>
          </p:txBody>
        </p:sp>
        <p:sp>
          <p:nvSpPr>
            <p:cNvPr id="69649" name="TextBox 30"/>
            <p:cNvSpPr txBox="1">
              <a:spLocks noChangeArrowheads="1"/>
            </p:cNvSpPr>
            <p:nvPr/>
          </p:nvSpPr>
          <p:spPr bwMode="auto">
            <a:xfrm>
              <a:off x="7121236" y="4779818"/>
              <a:ext cx="76200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r>
                <a:rPr lang="en-US" altLang="en-US" sz="1600" i="1">
                  <a:solidFill>
                    <a:srgbClr val="FF0000"/>
                  </a:solidFill>
                  <a:latin typeface="Times New Roman" panose="02020603050405020304" pitchFamily="18" charset="0"/>
                </a:rPr>
                <a:t>G</a:t>
              </a:r>
              <a:r>
                <a:rPr lang="en-US" altLang="en-US" sz="1600" i="1" baseline="-25000">
                  <a:solidFill>
                    <a:srgbClr val="FF0000"/>
                  </a:solidFill>
                  <a:latin typeface="Times New Roman" panose="02020603050405020304" pitchFamily="18" charset="0"/>
                </a:rPr>
                <a:t>bottom</a:t>
              </a:r>
            </a:p>
          </p:txBody>
        </p:sp>
        <p:sp>
          <p:nvSpPr>
            <p:cNvPr id="69650" name="TextBox 33"/>
            <p:cNvSpPr txBox="1">
              <a:spLocks noChangeArrowheads="1"/>
            </p:cNvSpPr>
            <p:nvPr/>
          </p:nvSpPr>
          <p:spPr bwMode="auto">
            <a:xfrm>
              <a:off x="7647672" y="4654786"/>
              <a:ext cx="762037" cy="336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r>
                <a:rPr lang="en-US" altLang="en-US" sz="1600">
                  <a:solidFill>
                    <a:srgbClr val="FF0000"/>
                  </a:solidFill>
                  <a:latin typeface="Times New Roman" panose="02020603050405020304" pitchFamily="18" charset="0"/>
                </a:rPr>
                <a:t>X</a:t>
              </a:r>
            </a:p>
          </p:txBody>
        </p:sp>
      </p:grp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TextBox 16"/>
          <p:cNvSpPr txBox="1">
            <a:spLocks noChangeArrowheads="1"/>
          </p:cNvSpPr>
          <p:nvPr/>
        </p:nvSpPr>
        <p:spPr bwMode="auto">
          <a:xfrm>
            <a:off x="1981201" y="854075"/>
            <a:ext cx="3851275" cy="4876800"/>
          </a:xfrm>
          <a:prstGeom prst="rect">
            <a:avLst/>
          </a:prstGeom>
          <a:solidFill>
            <a:schemeClr val="tx1"/>
          </a:solidFill>
          <a:ln w="38100">
            <a:solidFill>
              <a:schemeClr val="bg1"/>
            </a:solidFill>
            <a:bevel/>
            <a:headEnd/>
            <a:tailEnd/>
          </a:ln>
        </p:spPr>
        <p:txBody>
          <a:bodyPr anchor="ctr" anchorCtr="1"/>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endParaRPr lang="en-US" altLang="en-US" sz="2400">
              <a:solidFill>
                <a:schemeClr val="bg1"/>
              </a:solidFill>
              <a:latin typeface="Times New Roman" panose="02020603050405020304" pitchFamily="18" charset="0"/>
            </a:endParaRPr>
          </a:p>
        </p:txBody>
      </p:sp>
      <p:sp>
        <p:nvSpPr>
          <p:cNvPr id="70659" name="TextBox 15"/>
          <p:cNvSpPr txBox="1">
            <a:spLocks noChangeArrowheads="1"/>
          </p:cNvSpPr>
          <p:nvPr/>
        </p:nvSpPr>
        <p:spPr bwMode="auto">
          <a:xfrm>
            <a:off x="6303964" y="839788"/>
            <a:ext cx="3851275" cy="4876800"/>
          </a:xfrm>
          <a:prstGeom prst="rect">
            <a:avLst/>
          </a:prstGeom>
          <a:solidFill>
            <a:schemeClr val="tx1"/>
          </a:solidFill>
          <a:ln w="38100">
            <a:solidFill>
              <a:schemeClr val="bg1"/>
            </a:solidFill>
            <a:bevel/>
            <a:headEnd/>
            <a:tailEnd/>
          </a:ln>
        </p:spPr>
        <p:txBody>
          <a:bodyPr anchor="ctr" anchorCtr="1"/>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endParaRPr lang="en-US" altLang="en-US" sz="2400">
              <a:solidFill>
                <a:schemeClr val="bg1"/>
              </a:solidFill>
              <a:latin typeface="Times New Roman" panose="02020603050405020304" pitchFamily="18" charset="0"/>
            </a:endParaRPr>
          </a:p>
        </p:txBody>
      </p:sp>
      <p:sp>
        <p:nvSpPr>
          <p:cNvPr id="70660" name="TextBox 28"/>
          <p:cNvSpPr txBox="1">
            <a:spLocks noChangeArrowheads="1"/>
          </p:cNvSpPr>
          <p:nvPr/>
        </p:nvSpPr>
        <p:spPr bwMode="auto">
          <a:xfrm>
            <a:off x="3770314" y="88901"/>
            <a:ext cx="4383087" cy="620713"/>
          </a:xfrm>
          <a:prstGeom prst="rect">
            <a:avLst/>
          </a:prstGeom>
          <a:solidFill>
            <a:srgbClr val="F2F2F2">
              <a:alpha val="61960"/>
            </a:srgbClr>
          </a:solidFill>
          <a:ln w="38100">
            <a:solidFill>
              <a:schemeClr val="bg1"/>
            </a:solidFill>
            <a:bevel/>
            <a:headEnd/>
            <a:tailEnd/>
          </a:ln>
        </p:spPr>
        <p:txBody>
          <a:bodyPr anchor="ctr" anchorCtr="1"/>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spcBef>
                <a:spcPct val="50000"/>
              </a:spcBef>
            </a:pPr>
            <a:r>
              <a:rPr lang="en-US" altLang="en-US" sz="3600" b="1">
                <a:solidFill>
                  <a:schemeClr val="bg1"/>
                </a:solidFill>
                <a:latin typeface="Times New Roman" panose="02020603050405020304" pitchFamily="18" charset="0"/>
              </a:rPr>
              <a:t>Alignment Charts</a:t>
            </a:r>
          </a:p>
        </p:txBody>
      </p:sp>
      <p:sp>
        <p:nvSpPr>
          <p:cNvPr id="70661" name="TextBox 28"/>
          <p:cNvSpPr txBox="1">
            <a:spLocks noChangeArrowheads="1"/>
          </p:cNvSpPr>
          <p:nvPr/>
        </p:nvSpPr>
        <p:spPr bwMode="auto">
          <a:xfrm>
            <a:off x="2687639" y="5985818"/>
            <a:ext cx="7210425" cy="461665"/>
          </a:xfrm>
          <a:prstGeom prst="rect">
            <a:avLst/>
          </a:prstGeom>
          <a:solidFill>
            <a:srgbClr val="F2F2F2">
              <a:alpha val="61960"/>
            </a:srgbClr>
          </a:solidFill>
          <a:ln w="38100">
            <a:solidFill>
              <a:schemeClr val="bg1"/>
            </a:solidFill>
            <a:bevel/>
            <a:headEnd/>
            <a:tailEnd/>
          </a:ln>
        </p:spPr>
        <p:txBody>
          <a:bodyPr anchor="ctr">
            <a:spAutoFit/>
          </a:bodyP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eaLnBrk="1" hangingPunct="1"/>
            <a:r>
              <a:rPr lang="en-US" altLang="en-US" sz="2400">
                <a:solidFill>
                  <a:schemeClr val="bg1"/>
                </a:solidFill>
                <a:latin typeface="Times New Roman" panose="02020603050405020304" pitchFamily="18" charset="0"/>
              </a:rPr>
              <a:t>Separate Charts for Sidesway Inhibited and Uninhibited</a:t>
            </a:r>
          </a:p>
        </p:txBody>
      </p:sp>
      <p:sp>
        <p:nvSpPr>
          <p:cNvPr id="70662" name="Rectangle 2"/>
          <p:cNvSpPr>
            <a:spLocks noChangeArrowheads="1"/>
          </p:cNvSpPr>
          <p:nvPr/>
        </p:nvSpPr>
        <p:spPr bwMode="auto">
          <a:xfrm>
            <a:off x="1524001" y="-230832"/>
            <a:ext cx="18473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endParaRPr lang="en-US" altLang="en-US" sz="2400">
              <a:latin typeface="Times New Roman" panose="02020603050405020304" pitchFamily="18" charset="0"/>
            </a:endParaRPr>
          </a:p>
        </p:txBody>
      </p:sp>
      <p:pic>
        <p:nvPicPr>
          <p:cNvPr id="70663"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73289" y="936626"/>
            <a:ext cx="3455987" cy="4486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0664"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383339" y="881064"/>
            <a:ext cx="3697287" cy="4586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0665" name="TextBox 28"/>
          <p:cNvSpPr txBox="1">
            <a:spLocks noChangeArrowheads="1"/>
          </p:cNvSpPr>
          <p:nvPr/>
        </p:nvSpPr>
        <p:spPr bwMode="auto">
          <a:xfrm>
            <a:off x="3255964" y="5314950"/>
            <a:ext cx="1468437" cy="401638"/>
          </a:xfrm>
          <a:prstGeom prst="rect">
            <a:avLst/>
          </a:prstGeom>
          <a:solidFill>
            <a:schemeClr val="tx1"/>
          </a:solidFill>
          <a:ln w="38100">
            <a:solidFill>
              <a:schemeClr val="bg1"/>
            </a:solidFill>
            <a:bevel/>
            <a:headEnd/>
            <a:tailEnd/>
          </a:ln>
        </p:spPr>
        <p:txBody>
          <a:bodyPr anchor="ct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eaLnBrk="1" hangingPunct="1"/>
            <a:r>
              <a:rPr lang="en-US" altLang="en-US" sz="1200" u="sng">
                <a:solidFill>
                  <a:schemeClr val="bg1"/>
                </a:solidFill>
                <a:latin typeface="Times New Roman" panose="02020603050405020304" pitchFamily="18" charset="0"/>
              </a:rPr>
              <a:t>Sidesway Inhibited</a:t>
            </a:r>
          </a:p>
          <a:p>
            <a:pPr eaLnBrk="1" hangingPunct="1"/>
            <a:r>
              <a:rPr lang="en-US" altLang="en-US" sz="1200">
                <a:solidFill>
                  <a:schemeClr val="bg1"/>
                </a:solidFill>
                <a:latin typeface="Times New Roman" panose="02020603050405020304" pitchFamily="18" charset="0"/>
              </a:rPr>
              <a:t>(Braced Frame)</a:t>
            </a:r>
          </a:p>
        </p:txBody>
      </p:sp>
      <p:sp>
        <p:nvSpPr>
          <p:cNvPr id="70666" name="TextBox 28"/>
          <p:cNvSpPr txBox="1">
            <a:spLocks noChangeArrowheads="1"/>
          </p:cNvSpPr>
          <p:nvPr/>
        </p:nvSpPr>
        <p:spPr bwMode="auto">
          <a:xfrm>
            <a:off x="7508875" y="5329238"/>
            <a:ext cx="1608138" cy="387350"/>
          </a:xfrm>
          <a:prstGeom prst="rect">
            <a:avLst/>
          </a:prstGeom>
          <a:solidFill>
            <a:schemeClr val="tx1"/>
          </a:solidFill>
          <a:ln w="38100">
            <a:solidFill>
              <a:schemeClr val="bg1"/>
            </a:solidFill>
            <a:bevel/>
            <a:headEnd/>
            <a:tailEnd/>
          </a:ln>
        </p:spPr>
        <p:txBody>
          <a:bodyPr anchor="ct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eaLnBrk="1" hangingPunct="1"/>
            <a:r>
              <a:rPr lang="en-US" altLang="en-US" sz="1200" u="sng">
                <a:solidFill>
                  <a:schemeClr val="bg1"/>
                </a:solidFill>
                <a:latin typeface="Times New Roman" panose="02020603050405020304" pitchFamily="18" charset="0"/>
              </a:rPr>
              <a:t>Sidesway UnInhibited</a:t>
            </a:r>
          </a:p>
          <a:p>
            <a:pPr eaLnBrk="1" hangingPunct="1"/>
            <a:r>
              <a:rPr lang="en-US" altLang="en-US" sz="1200">
                <a:solidFill>
                  <a:schemeClr val="bg1"/>
                </a:solidFill>
                <a:latin typeface="Times New Roman" panose="02020603050405020304" pitchFamily="18" charset="0"/>
              </a:rPr>
              <a:t>(Sway Frame)</a:t>
            </a:r>
          </a:p>
        </p:txBody>
      </p:sp>
      <p:sp>
        <p:nvSpPr>
          <p:cNvPr id="30" name="Slide Number Placeholder 29"/>
          <p:cNvSpPr txBox="1">
            <a:spLocks noGrp="1"/>
          </p:cNvSpPr>
          <p:nvPr/>
        </p:nvSpPr>
        <p:spPr>
          <a:xfrm>
            <a:off x="10826187" y="6264920"/>
            <a:ext cx="762000" cy="365125"/>
          </a:xfrm>
          <a:prstGeom prst="rect">
            <a:avLst/>
          </a:prstGeom>
          <a:noFill/>
        </p:spPr>
        <p:txBody>
          <a:bodyPr lIns="0" rIns="0" anchor="b"/>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r" eaLnBrk="1" hangingPunct="1"/>
            <a:fld id="{E070C448-422B-4DCB-ADE4-7547C83B0CE8}" type="slidenum">
              <a:rPr lang="en-US" altLang="en-US" sz="1200">
                <a:solidFill>
                  <a:srgbClr val="BCBCBC"/>
                </a:solidFill>
                <a:latin typeface="Times New Roman" panose="02020603050405020304" pitchFamily="18" charset="0"/>
              </a:rPr>
              <a:pPr algn="r" eaLnBrk="1" hangingPunct="1"/>
              <a:t>66</a:t>
            </a:fld>
            <a:endParaRPr lang="en-US" altLang="en-US" sz="1200" dirty="0">
              <a:solidFill>
                <a:srgbClr val="BCBCBC"/>
              </a:solidFill>
              <a:latin typeface="Times New Roman" panose="02020603050405020304" pitchFamily="18" charset="0"/>
            </a:endParaRPr>
          </a:p>
        </p:txBody>
      </p:sp>
      <p:sp>
        <p:nvSpPr>
          <p:cNvPr id="31" name="Footer Placeholder 30"/>
          <p:cNvSpPr txBox="1">
            <a:spLocks noGrp="1"/>
          </p:cNvSpPr>
          <p:nvPr/>
        </p:nvSpPr>
        <p:spPr>
          <a:xfrm>
            <a:off x="4648200" y="6416676"/>
            <a:ext cx="2895600" cy="365125"/>
          </a:xfrm>
          <a:prstGeom prst="rect">
            <a:avLst/>
          </a:prstGeom>
          <a:noFill/>
        </p:spPr>
        <p:txBody>
          <a:bodyPr anchor="b"/>
          <a:lstStyle/>
          <a:p>
            <a:pPr>
              <a:defRPr/>
            </a:pPr>
            <a:r>
              <a:rPr lang="en-US" sz="1200">
                <a:solidFill>
                  <a:schemeClr val="tx1">
                    <a:shade val="50000"/>
                  </a:schemeClr>
                </a:solidFill>
                <a:latin typeface="Times New Roman" pitchFamily="18" charset="0"/>
                <a:cs typeface="+mn-cs"/>
              </a:rPr>
              <a:t>Compression Theory</a:t>
            </a:r>
            <a:endParaRPr lang="en-US" sz="1200" dirty="0">
              <a:solidFill>
                <a:schemeClr val="tx1">
                  <a:shade val="50000"/>
                </a:schemeClr>
              </a:solidFill>
              <a:latin typeface="Times New Roman" pitchFamily="18" charset="0"/>
              <a:cs typeface="+mn-cs"/>
            </a:endParaRPr>
          </a:p>
        </p:txBody>
      </p:sp>
      <p:grpSp>
        <p:nvGrpSpPr>
          <p:cNvPr id="70669" name="Group 38"/>
          <p:cNvGrpSpPr>
            <a:grpSpLocks/>
          </p:cNvGrpSpPr>
          <p:nvPr/>
        </p:nvGrpSpPr>
        <p:grpSpPr bwMode="auto">
          <a:xfrm>
            <a:off x="6969125" y="3287713"/>
            <a:ext cx="2992438" cy="1668462"/>
            <a:chOff x="5417127" y="3449781"/>
            <a:chExt cx="2992582" cy="1668591"/>
          </a:xfrm>
        </p:grpSpPr>
        <p:sp>
          <p:nvSpPr>
            <p:cNvPr id="70682" name="TextBox 28"/>
            <p:cNvSpPr txBox="1">
              <a:spLocks noChangeArrowheads="1"/>
            </p:cNvSpPr>
            <p:nvPr/>
          </p:nvSpPr>
          <p:spPr bwMode="auto">
            <a:xfrm>
              <a:off x="5596523" y="3449781"/>
              <a:ext cx="762037" cy="336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r>
                <a:rPr lang="en-US" altLang="en-US" sz="1600" i="1">
                  <a:solidFill>
                    <a:srgbClr val="FF0000"/>
                  </a:solidFill>
                  <a:latin typeface="Times New Roman" panose="02020603050405020304" pitchFamily="18" charset="0"/>
                </a:rPr>
                <a:t>G</a:t>
              </a:r>
              <a:r>
                <a:rPr lang="en-US" altLang="en-US" sz="1600" i="1" baseline="-25000">
                  <a:solidFill>
                    <a:srgbClr val="FF0000"/>
                  </a:solidFill>
                  <a:latin typeface="Times New Roman" panose="02020603050405020304" pitchFamily="18" charset="0"/>
                </a:rPr>
                <a:t>top</a:t>
              </a:r>
            </a:p>
          </p:txBody>
        </p:sp>
        <p:sp>
          <p:nvSpPr>
            <p:cNvPr id="70683" name="TextBox 29"/>
            <p:cNvSpPr txBox="1">
              <a:spLocks noChangeArrowheads="1"/>
            </p:cNvSpPr>
            <p:nvPr/>
          </p:nvSpPr>
          <p:spPr bwMode="auto">
            <a:xfrm>
              <a:off x="5417127" y="3587904"/>
              <a:ext cx="762037" cy="336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r>
                <a:rPr lang="en-US" altLang="en-US" sz="1600">
                  <a:solidFill>
                    <a:srgbClr val="FF0000"/>
                  </a:solidFill>
                  <a:latin typeface="Times New Roman" panose="02020603050405020304" pitchFamily="18" charset="0"/>
                </a:rPr>
                <a:t>X</a:t>
              </a:r>
            </a:p>
          </p:txBody>
        </p:sp>
        <p:sp>
          <p:nvSpPr>
            <p:cNvPr id="70684" name="TextBox 30"/>
            <p:cNvSpPr txBox="1">
              <a:spLocks noChangeArrowheads="1"/>
            </p:cNvSpPr>
            <p:nvPr/>
          </p:nvSpPr>
          <p:spPr bwMode="auto">
            <a:xfrm>
              <a:off x="7121236" y="4779818"/>
              <a:ext cx="76200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r>
                <a:rPr lang="en-US" altLang="en-US" sz="1600" i="1">
                  <a:solidFill>
                    <a:srgbClr val="FF0000"/>
                  </a:solidFill>
                  <a:latin typeface="Times New Roman" panose="02020603050405020304" pitchFamily="18" charset="0"/>
                </a:rPr>
                <a:t>G</a:t>
              </a:r>
              <a:r>
                <a:rPr lang="en-US" altLang="en-US" sz="1600" i="1" baseline="-25000">
                  <a:solidFill>
                    <a:srgbClr val="FF0000"/>
                  </a:solidFill>
                  <a:latin typeface="Times New Roman" panose="02020603050405020304" pitchFamily="18" charset="0"/>
                </a:rPr>
                <a:t>bottom</a:t>
              </a:r>
            </a:p>
          </p:txBody>
        </p:sp>
        <p:sp>
          <p:nvSpPr>
            <p:cNvPr id="70685" name="TextBox 33"/>
            <p:cNvSpPr txBox="1">
              <a:spLocks noChangeArrowheads="1"/>
            </p:cNvSpPr>
            <p:nvPr/>
          </p:nvSpPr>
          <p:spPr bwMode="auto">
            <a:xfrm>
              <a:off x="7647672" y="4654786"/>
              <a:ext cx="762037" cy="336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r>
                <a:rPr lang="en-US" altLang="en-US" sz="1600">
                  <a:solidFill>
                    <a:srgbClr val="FF0000"/>
                  </a:solidFill>
                  <a:latin typeface="Times New Roman" panose="02020603050405020304" pitchFamily="18" charset="0"/>
                </a:rPr>
                <a:t>X</a:t>
              </a:r>
            </a:p>
          </p:txBody>
        </p:sp>
      </p:grpSp>
      <p:cxnSp>
        <p:nvCxnSpPr>
          <p:cNvPr id="70670" name="Straight Connector 17"/>
          <p:cNvCxnSpPr>
            <a:cxnSpLocks noChangeShapeType="1"/>
          </p:cNvCxnSpPr>
          <p:nvPr/>
        </p:nvCxnSpPr>
        <p:spPr bwMode="auto">
          <a:xfrm>
            <a:off x="2803526" y="2027238"/>
            <a:ext cx="2182813" cy="1065212"/>
          </a:xfrm>
          <a:prstGeom prst="line">
            <a:avLst/>
          </a:prstGeom>
          <a:noFill/>
          <a:ln w="28575" algn="ctr">
            <a:solidFill>
              <a:srgbClr val="FF0000"/>
            </a:solidFill>
            <a:round/>
            <a:headEnd/>
            <a:tailEnd/>
          </a:ln>
          <a:extLst>
            <a:ext uri="{909E8E84-426E-40DD-AFC4-6F175D3DCCD1}">
              <a14:hiddenFill xmlns:a14="http://schemas.microsoft.com/office/drawing/2010/main">
                <a:noFill/>
              </a14:hiddenFill>
            </a:ext>
          </a:extLst>
        </p:spPr>
      </p:cxnSp>
      <p:sp>
        <p:nvSpPr>
          <p:cNvPr id="70671" name="TextBox 23"/>
          <p:cNvSpPr txBox="1">
            <a:spLocks noChangeArrowheads="1"/>
          </p:cNvSpPr>
          <p:nvPr/>
        </p:nvSpPr>
        <p:spPr bwMode="auto">
          <a:xfrm>
            <a:off x="4246564" y="2193925"/>
            <a:ext cx="466725"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a:spAutoFit/>
          </a:bodyP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r>
              <a:rPr lang="en-US" altLang="en-US" sz="1600" i="1">
                <a:solidFill>
                  <a:srgbClr val="FF0000"/>
                </a:solidFill>
                <a:latin typeface="Times New Roman" panose="02020603050405020304" pitchFamily="18" charset="0"/>
              </a:rPr>
              <a:t>K</a:t>
            </a:r>
            <a:endParaRPr lang="en-US" altLang="en-US" sz="1600" i="1" baseline="-25000">
              <a:solidFill>
                <a:srgbClr val="FF0000"/>
              </a:solidFill>
              <a:latin typeface="Times New Roman" panose="02020603050405020304" pitchFamily="18" charset="0"/>
            </a:endParaRPr>
          </a:p>
        </p:txBody>
      </p:sp>
      <p:cxnSp>
        <p:nvCxnSpPr>
          <p:cNvPr id="70672" name="Straight Arrow Connector 25"/>
          <p:cNvCxnSpPr>
            <a:cxnSpLocks noChangeShapeType="1"/>
          </p:cNvCxnSpPr>
          <p:nvPr/>
        </p:nvCxnSpPr>
        <p:spPr bwMode="auto">
          <a:xfrm rot="10800000" flipV="1">
            <a:off x="3902075" y="2360614"/>
            <a:ext cx="387350" cy="249237"/>
          </a:xfrm>
          <a:prstGeom prst="straightConnector1">
            <a:avLst/>
          </a:prstGeom>
          <a:noFill/>
          <a:ln w="28575" algn="ctr">
            <a:solidFill>
              <a:srgbClr val="E63F04"/>
            </a:solidFill>
            <a:round/>
            <a:headEnd/>
            <a:tailEnd type="arrow" w="med" len="med"/>
          </a:ln>
          <a:extLst>
            <a:ext uri="{909E8E84-426E-40DD-AFC4-6F175D3DCCD1}">
              <a14:hiddenFill xmlns:a14="http://schemas.microsoft.com/office/drawing/2010/main">
                <a:noFill/>
              </a14:hiddenFill>
            </a:ext>
          </a:extLst>
        </p:spPr>
      </p:cxnSp>
      <p:cxnSp>
        <p:nvCxnSpPr>
          <p:cNvPr id="70673" name="Straight Connector 27"/>
          <p:cNvCxnSpPr>
            <a:cxnSpLocks noChangeShapeType="1"/>
          </p:cNvCxnSpPr>
          <p:nvPr/>
        </p:nvCxnSpPr>
        <p:spPr bwMode="auto">
          <a:xfrm>
            <a:off x="7121525" y="3592514"/>
            <a:ext cx="2286000" cy="1081087"/>
          </a:xfrm>
          <a:prstGeom prst="line">
            <a:avLst/>
          </a:prstGeom>
          <a:noFill/>
          <a:ln w="28575" algn="ctr">
            <a:solidFill>
              <a:srgbClr val="FF0000"/>
            </a:solidFill>
            <a:round/>
            <a:headEnd/>
            <a:tailEnd/>
          </a:ln>
          <a:extLst>
            <a:ext uri="{909E8E84-426E-40DD-AFC4-6F175D3DCCD1}">
              <a14:hiddenFill xmlns:a14="http://schemas.microsoft.com/office/drawing/2010/main">
                <a:noFill/>
              </a14:hiddenFill>
            </a:ext>
          </a:extLst>
        </p:spPr>
      </p:cxnSp>
      <p:sp>
        <p:nvSpPr>
          <p:cNvPr id="70674" name="TextBox 31"/>
          <p:cNvSpPr txBox="1">
            <a:spLocks noChangeArrowheads="1"/>
          </p:cNvSpPr>
          <p:nvPr/>
        </p:nvSpPr>
        <p:spPr bwMode="auto">
          <a:xfrm>
            <a:off x="8577264" y="3692525"/>
            <a:ext cx="485775"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a:spAutoFit/>
          </a:bodyP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r>
              <a:rPr lang="en-US" altLang="en-US" sz="1600" i="1">
                <a:solidFill>
                  <a:srgbClr val="FF0000"/>
                </a:solidFill>
                <a:latin typeface="Times New Roman" panose="02020603050405020304" pitchFamily="18" charset="0"/>
              </a:rPr>
              <a:t>K</a:t>
            </a:r>
            <a:endParaRPr lang="en-US" altLang="en-US" sz="1600" i="1" baseline="-25000">
              <a:solidFill>
                <a:srgbClr val="FF0000"/>
              </a:solidFill>
              <a:latin typeface="Times New Roman" panose="02020603050405020304" pitchFamily="18" charset="0"/>
            </a:endParaRPr>
          </a:p>
        </p:txBody>
      </p:sp>
      <p:cxnSp>
        <p:nvCxnSpPr>
          <p:cNvPr id="70675" name="Straight Arrow Connector 32"/>
          <p:cNvCxnSpPr>
            <a:cxnSpLocks noChangeShapeType="1"/>
          </p:cNvCxnSpPr>
          <p:nvPr/>
        </p:nvCxnSpPr>
        <p:spPr bwMode="auto">
          <a:xfrm rot="10800000" flipV="1">
            <a:off x="8243888" y="3870325"/>
            <a:ext cx="387350" cy="249238"/>
          </a:xfrm>
          <a:prstGeom prst="straightConnector1">
            <a:avLst/>
          </a:prstGeom>
          <a:noFill/>
          <a:ln w="28575" algn="ctr">
            <a:solidFill>
              <a:srgbClr val="E63F04"/>
            </a:solidFill>
            <a:round/>
            <a:headEnd/>
            <a:tailEnd type="arrow" w="med" len="med"/>
          </a:ln>
          <a:extLst>
            <a:ext uri="{909E8E84-426E-40DD-AFC4-6F175D3DCCD1}">
              <a14:hiddenFill xmlns:a14="http://schemas.microsoft.com/office/drawing/2010/main">
                <a:noFill/>
              </a14:hiddenFill>
            </a:ext>
          </a:extLst>
        </p:spPr>
      </p:cxnSp>
      <p:grpSp>
        <p:nvGrpSpPr>
          <p:cNvPr id="70676" name="Group 37"/>
          <p:cNvGrpSpPr>
            <a:grpSpLocks/>
          </p:cNvGrpSpPr>
          <p:nvPr/>
        </p:nvGrpSpPr>
        <p:grpSpPr bwMode="auto">
          <a:xfrm>
            <a:off x="2651126" y="1782764"/>
            <a:ext cx="2936875" cy="1557337"/>
            <a:chOff x="1108364" y="1399309"/>
            <a:chExt cx="2937163" cy="1557755"/>
          </a:xfrm>
        </p:grpSpPr>
        <p:sp>
          <p:nvSpPr>
            <p:cNvPr id="70677" name="TextBox 18"/>
            <p:cNvSpPr txBox="1">
              <a:spLocks noChangeArrowheads="1"/>
            </p:cNvSpPr>
            <p:nvPr/>
          </p:nvSpPr>
          <p:spPr bwMode="auto">
            <a:xfrm>
              <a:off x="1275068" y="1399309"/>
              <a:ext cx="762075" cy="3366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r>
                <a:rPr lang="en-US" altLang="en-US" sz="1600" i="1">
                  <a:solidFill>
                    <a:srgbClr val="FF0000"/>
                  </a:solidFill>
                  <a:latin typeface="Times New Roman" panose="02020603050405020304" pitchFamily="18" charset="0"/>
                </a:rPr>
                <a:t>G</a:t>
              </a:r>
              <a:r>
                <a:rPr lang="en-US" altLang="en-US" sz="1600" i="1" baseline="-25000">
                  <a:solidFill>
                    <a:srgbClr val="FF0000"/>
                  </a:solidFill>
                  <a:latin typeface="Times New Roman" panose="02020603050405020304" pitchFamily="18" charset="0"/>
                </a:rPr>
                <a:t>top</a:t>
              </a:r>
            </a:p>
          </p:txBody>
        </p:sp>
        <p:grpSp>
          <p:nvGrpSpPr>
            <p:cNvPr id="70678" name="Group 36"/>
            <p:cNvGrpSpPr>
              <a:grpSpLocks/>
            </p:cNvGrpSpPr>
            <p:nvPr/>
          </p:nvGrpSpPr>
          <p:grpSpPr bwMode="auto">
            <a:xfrm>
              <a:off x="1108364" y="1482436"/>
              <a:ext cx="2937163" cy="1474628"/>
              <a:chOff x="1108364" y="2064327"/>
              <a:chExt cx="2937163" cy="1474628"/>
            </a:xfrm>
          </p:grpSpPr>
          <p:sp>
            <p:nvSpPr>
              <p:cNvPr id="70679" name="TextBox 19"/>
              <p:cNvSpPr txBox="1">
                <a:spLocks noChangeArrowheads="1"/>
              </p:cNvSpPr>
              <p:nvPr/>
            </p:nvSpPr>
            <p:spPr bwMode="auto">
              <a:xfrm>
                <a:off x="1108364" y="2064327"/>
                <a:ext cx="762075" cy="3365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r>
                  <a:rPr lang="en-US" altLang="en-US" sz="1600">
                    <a:solidFill>
                      <a:srgbClr val="FF0000"/>
                    </a:solidFill>
                    <a:latin typeface="Times New Roman" panose="02020603050405020304" pitchFamily="18" charset="0"/>
                  </a:rPr>
                  <a:t>X</a:t>
                </a:r>
              </a:p>
            </p:txBody>
          </p:sp>
          <p:sp>
            <p:nvSpPr>
              <p:cNvPr id="70680" name="TextBox 20"/>
              <p:cNvSpPr txBox="1">
                <a:spLocks noChangeArrowheads="1"/>
              </p:cNvSpPr>
              <p:nvPr/>
            </p:nvSpPr>
            <p:spPr bwMode="auto">
              <a:xfrm>
                <a:off x="2770908" y="3200401"/>
                <a:ext cx="76200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r>
                  <a:rPr lang="en-US" altLang="en-US" sz="1600" i="1">
                    <a:solidFill>
                      <a:srgbClr val="FF0000"/>
                    </a:solidFill>
                    <a:latin typeface="Times New Roman" panose="02020603050405020304" pitchFamily="18" charset="0"/>
                  </a:rPr>
                  <a:t>G</a:t>
                </a:r>
                <a:r>
                  <a:rPr lang="en-US" altLang="en-US" sz="1600" i="1" baseline="-25000">
                    <a:solidFill>
                      <a:srgbClr val="FF0000"/>
                    </a:solidFill>
                    <a:latin typeface="Times New Roman" panose="02020603050405020304" pitchFamily="18" charset="0"/>
                  </a:rPr>
                  <a:t>bottom</a:t>
                </a:r>
              </a:p>
            </p:txBody>
          </p:sp>
          <p:sp>
            <p:nvSpPr>
              <p:cNvPr id="70681" name="TextBox 21"/>
              <p:cNvSpPr txBox="1">
                <a:spLocks noChangeArrowheads="1"/>
              </p:cNvSpPr>
              <p:nvPr/>
            </p:nvSpPr>
            <p:spPr bwMode="auto">
              <a:xfrm>
                <a:off x="3283452" y="3116726"/>
                <a:ext cx="762075" cy="336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r>
                  <a:rPr lang="en-US" altLang="en-US" sz="1600">
                    <a:solidFill>
                      <a:srgbClr val="FF0000"/>
                    </a:solidFill>
                    <a:latin typeface="Times New Roman" panose="02020603050405020304" pitchFamily="18" charset="0"/>
                  </a:rPr>
                  <a:t>X</a:t>
                </a:r>
              </a:p>
            </p:txBody>
          </p:sp>
        </p:grpSp>
      </p:grpSp>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TextBox 28"/>
          <p:cNvSpPr txBox="1">
            <a:spLocks noChangeArrowheads="1"/>
          </p:cNvSpPr>
          <p:nvPr/>
        </p:nvSpPr>
        <p:spPr bwMode="auto">
          <a:xfrm>
            <a:off x="3422651" y="3009901"/>
            <a:ext cx="5967413" cy="1590675"/>
          </a:xfrm>
          <a:prstGeom prst="rect">
            <a:avLst/>
          </a:prstGeom>
          <a:solidFill>
            <a:srgbClr val="F2F2F2">
              <a:alpha val="61960"/>
            </a:srgbClr>
          </a:solidFill>
          <a:ln w="38100">
            <a:solidFill>
              <a:schemeClr val="bg1"/>
            </a:solidFill>
            <a:bevel/>
            <a:headEnd/>
            <a:tailEnd/>
          </a:ln>
        </p:spPr>
        <p:txBody>
          <a:bodyPr anchor="ctr">
            <a:spAutoFit/>
          </a:bodyP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r>
              <a:rPr lang="en-US" altLang="en-US" sz="2400">
                <a:solidFill>
                  <a:schemeClr val="bg1"/>
                </a:solidFill>
                <a:latin typeface="Times New Roman" panose="02020603050405020304" pitchFamily="18" charset="0"/>
              </a:rPr>
              <a:t>Use the IN-PLANE stiffness </a:t>
            </a:r>
            <a:r>
              <a:rPr lang="en-US" altLang="en-US" sz="2400" i="1">
                <a:solidFill>
                  <a:schemeClr val="bg1"/>
                </a:solidFill>
                <a:latin typeface="Times New Roman" panose="02020603050405020304" pitchFamily="18" charset="0"/>
              </a:rPr>
              <a:t>I</a:t>
            </a:r>
            <a:r>
              <a:rPr lang="en-US" altLang="en-US" sz="2400" i="1" baseline="-25000">
                <a:solidFill>
                  <a:schemeClr val="bg1"/>
                </a:solidFill>
                <a:latin typeface="Times New Roman" panose="02020603050405020304" pitchFamily="18" charset="0"/>
              </a:rPr>
              <a:t>x</a:t>
            </a:r>
            <a:r>
              <a:rPr lang="en-US" altLang="en-US" sz="2400">
                <a:solidFill>
                  <a:schemeClr val="bg1"/>
                </a:solidFill>
                <a:latin typeface="Times New Roman" panose="02020603050405020304" pitchFamily="18" charset="0"/>
              </a:rPr>
              <a:t> if in major axis direction, </a:t>
            </a:r>
            <a:r>
              <a:rPr lang="en-US" altLang="en-US" sz="2400" i="1">
                <a:solidFill>
                  <a:schemeClr val="bg1"/>
                </a:solidFill>
                <a:latin typeface="Times New Roman" panose="02020603050405020304" pitchFamily="18" charset="0"/>
              </a:rPr>
              <a:t>I</a:t>
            </a:r>
            <a:r>
              <a:rPr lang="en-US" altLang="en-US" sz="2400" i="1" baseline="-25000">
                <a:solidFill>
                  <a:schemeClr val="bg1"/>
                </a:solidFill>
                <a:latin typeface="Times New Roman" panose="02020603050405020304" pitchFamily="18" charset="0"/>
              </a:rPr>
              <a:t>y</a:t>
            </a:r>
            <a:r>
              <a:rPr lang="en-US" altLang="en-US" sz="2400">
                <a:solidFill>
                  <a:schemeClr val="bg1"/>
                </a:solidFill>
                <a:latin typeface="Times New Roman" panose="02020603050405020304" pitchFamily="18" charset="0"/>
              </a:rPr>
              <a:t> if in minor axis. </a:t>
            </a:r>
          </a:p>
          <a:p>
            <a:pPr algn="l" eaLnBrk="1" hangingPunct="1"/>
            <a:r>
              <a:rPr lang="en-US" altLang="en-US" sz="2400">
                <a:solidFill>
                  <a:schemeClr val="bg1"/>
                </a:solidFill>
                <a:latin typeface="Times New Roman" panose="02020603050405020304" pitchFamily="18" charset="0"/>
              </a:rPr>
              <a:t>Girders/Beams are typically bending about </a:t>
            </a:r>
            <a:r>
              <a:rPr lang="en-US" altLang="en-US" sz="2400" i="1">
                <a:solidFill>
                  <a:schemeClr val="bg1"/>
                </a:solidFill>
                <a:latin typeface="Times New Roman" panose="02020603050405020304" pitchFamily="18" charset="0"/>
              </a:rPr>
              <a:t>I</a:t>
            </a:r>
            <a:r>
              <a:rPr lang="en-US" altLang="en-US" sz="2400" i="1" baseline="-25000">
                <a:solidFill>
                  <a:schemeClr val="bg1"/>
                </a:solidFill>
                <a:latin typeface="Times New Roman" panose="02020603050405020304" pitchFamily="18" charset="0"/>
              </a:rPr>
              <a:t>x</a:t>
            </a:r>
            <a:r>
              <a:rPr lang="en-US" altLang="en-US" sz="2400">
                <a:solidFill>
                  <a:schemeClr val="bg1"/>
                </a:solidFill>
                <a:latin typeface="Times New Roman" panose="02020603050405020304" pitchFamily="18" charset="0"/>
              </a:rPr>
              <a:t> when column restraint is considered.</a:t>
            </a:r>
          </a:p>
        </p:txBody>
      </p:sp>
      <p:sp>
        <p:nvSpPr>
          <p:cNvPr id="71683" name="TextBox 28"/>
          <p:cNvSpPr txBox="1">
            <a:spLocks noChangeArrowheads="1"/>
          </p:cNvSpPr>
          <p:nvPr/>
        </p:nvSpPr>
        <p:spPr bwMode="auto">
          <a:xfrm>
            <a:off x="2481264" y="1525588"/>
            <a:ext cx="5000625" cy="1225550"/>
          </a:xfrm>
          <a:prstGeom prst="rect">
            <a:avLst/>
          </a:prstGeom>
          <a:solidFill>
            <a:srgbClr val="F2F2F2">
              <a:alpha val="61960"/>
            </a:srgbClr>
          </a:solidFill>
          <a:ln w="38100">
            <a:solidFill>
              <a:schemeClr val="bg1"/>
            </a:solidFill>
            <a:bevel/>
            <a:headEnd/>
            <a:tailEnd/>
          </a:ln>
        </p:spPr>
        <p:txBody>
          <a:bodyPr anchor="ctr">
            <a:spAutoFit/>
          </a:bodyP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r>
              <a:rPr lang="en-US" altLang="en-US" sz="2400">
                <a:solidFill>
                  <a:schemeClr val="bg1"/>
                </a:solidFill>
                <a:latin typeface="Times New Roman" panose="02020603050405020304" pitchFamily="18" charset="0"/>
              </a:rPr>
              <a:t>Only include members RIGIDLY ATTACHED (pin ended members are not included in </a:t>
            </a:r>
            <a:r>
              <a:rPr lang="en-US" altLang="en-US" sz="2400" i="1">
                <a:solidFill>
                  <a:schemeClr val="bg1"/>
                </a:solidFill>
                <a:latin typeface="Times New Roman" panose="02020603050405020304" pitchFamily="18" charset="0"/>
              </a:rPr>
              <a:t>G</a:t>
            </a:r>
            <a:r>
              <a:rPr lang="en-US" altLang="en-US" sz="2400">
                <a:solidFill>
                  <a:schemeClr val="bg1"/>
                </a:solidFill>
                <a:latin typeface="Times New Roman" panose="02020603050405020304" pitchFamily="18" charset="0"/>
              </a:rPr>
              <a:t> calculations).</a:t>
            </a:r>
          </a:p>
        </p:txBody>
      </p:sp>
      <p:sp>
        <p:nvSpPr>
          <p:cNvPr id="71684" name="TextBox 28"/>
          <p:cNvSpPr txBox="1">
            <a:spLocks noChangeArrowheads="1"/>
          </p:cNvSpPr>
          <p:nvPr/>
        </p:nvSpPr>
        <p:spPr bwMode="auto">
          <a:xfrm>
            <a:off x="4381500" y="4849814"/>
            <a:ext cx="6019800" cy="1590675"/>
          </a:xfrm>
          <a:prstGeom prst="rect">
            <a:avLst/>
          </a:prstGeom>
          <a:solidFill>
            <a:srgbClr val="F2F2F2">
              <a:alpha val="61960"/>
            </a:srgbClr>
          </a:solidFill>
          <a:ln w="38100">
            <a:solidFill>
              <a:schemeClr val="bg1"/>
            </a:solidFill>
            <a:bevel/>
            <a:headEnd/>
            <a:tailEnd/>
          </a:ln>
        </p:spPr>
        <p:txBody>
          <a:bodyPr anchor="ctr">
            <a:spAutoFit/>
          </a:bodyPr>
          <a:lstStyle>
            <a:lvl1pPr eaLnBrk="0" hangingPunct="0">
              <a:tabLst>
                <a:tab pos="347663" algn="l"/>
              </a:tabLst>
              <a:defRPr sz="1400">
                <a:solidFill>
                  <a:schemeClr val="tx1"/>
                </a:solidFill>
                <a:latin typeface="Tahoma" panose="020B0604030504040204" pitchFamily="34" charset="0"/>
                <a:cs typeface="Arial" panose="020B0604020202020204" pitchFamily="34" charset="0"/>
              </a:defRPr>
            </a:lvl1pPr>
            <a:lvl2pPr marL="742950" indent="-285750" eaLnBrk="0" hangingPunct="0">
              <a:tabLst>
                <a:tab pos="347663" algn="l"/>
              </a:tabLst>
              <a:defRPr sz="1400">
                <a:solidFill>
                  <a:schemeClr val="tx1"/>
                </a:solidFill>
                <a:latin typeface="Tahoma" panose="020B0604030504040204" pitchFamily="34" charset="0"/>
                <a:cs typeface="Arial" panose="020B0604020202020204" pitchFamily="34" charset="0"/>
              </a:defRPr>
            </a:lvl2pPr>
            <a:lvl3pPr marL="1143000" indent="-228600" eaLnBrk="0" hangingPunct="0">
              <a:tabLst>
                <a:tab pos="347663" algn="l"/>
              </a:tabLst>
              <a:defRPr sz="1400">
                <a:solidFill>
                  <a:schemeClr val="tx1"/>
                </a:solidFill>
                <a:latin typeface="Tahoma" panose="020B0604030504040204" pitchFamily="34" charset="0"/>
                <a:cs typeface="Arial" panose="020B0604020202020204" pitchFamily="34" charset="0"/>
              </a:defRPr>
            </a:lvl3pPr>
            <a:lvl4pPr marL="1600200" indent="-228600" eaLnBrk="0" hangingPunct="0">
              <a:tabLst>
                <a:tab pos="347663" algn="l"/>
              </a:tabLst>
              <a:defRPr sz="1400">
                <a:solidFill>
                  <a:schemeClr val="tx1"/>
                </a:solidFill>
                <a:latin typeface="Tahoma" panose="020B0604030504040204" pitchFamily="34" charset="0"/>
                <a:cs typeface="Arial" panose="020B0604020202020204" pitchFamily="34" charset="0"/>
              </a:defRPr>
            </a:lvl4pPr>
            <a:lvl5pPr marL="2057400" indent="-228600" eaLnBrk="0" hangingPunct="0">
              <a:tabLst>
                <a:tab pos="347663" algn="l"/>
              </a:tabLst>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tabLst>
                <a:tab pos="347663" algn="l"/>
              </a:tabLs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tabLst>
                <a:tab pos="347663" algn="l"/>
              </a:tabLs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tabLst>
                <a:tab pos="347663" algn="l"/>
              </a:tabLs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tabLst>
                <a:tab pos="347663" algn="l"/>
              </a:tabLst>
              <a:defRPr sz="1400">
                <a:solidFill>
                  <a:schemeClr val="tx1"/>
                </a:solidFill>
                <a:latin typeface="Tahoma" panose="020B0604030504040204" pitchFamily="34" charset="0"/>
                <a:cs typeface="Arial" panose="020B0604020202020204" pitchFamily="34" charset="0"/>
              </a:defRPr>
            </a:lvl9pPr>
          </a:lstStyle>
          <a:p>
            <a:pPr algn="l" eaLnBrk="1" hangingPunct="1"/>
            <a:r>
              <a:rPr lang="en-US" altLang="en-US" sz="2400">
                <a:solidFill>
                  <a:schemeClr val="bg1"/>
                </a:solidFill>
                <a:latin typeface="Times New Roman" panose="02020603050405020304" pitchFamily="18" charset="0"/>
              </a:rPr>
              <a:t>If column base is “pinned” – theoretical </a:t>
            </a:r>
            <a:r>
              <a:rPr lang="en-US" altLang="en-US" sz="2400" i="1">
                <a:solidFill>
                  <a:schemeClr val="bg1"/>
                </a:solidFill>
                <a:latin typeface="Times New Roman" panose="02020603050405020304" pitchFamily="18" charset="0"/>
              </a:rPr>
              <a:t>G </a:t>
            </a:r>
            <a:r>
              <a:rPr lang="en-US" altLang="en-US" sz="2400">
                <a:solidFill>
                  <a:schemeClr val="bg1"/>
                </a:solidFill>
                <a:latin typeface="Times New Roman" panose="02020603050405020304" pitchFamily="18" charset="0"/>
              </a:rPr>
              <a:t>= ∞.   	AISC recommends use of 10.</a:t>
            </a:r>
          </a:p>
          <a:p>
            <a:pPr algn="l" eaLnBrk="1" hangingPunct="1"/>
            <a:r>
              <a:rPr lang="en-US" altLang="en-US" sz="2400">
                <a:solidFill>
                  <a:schemeClr val="bg1"/>
                </a:solidFill>
                <a:latin typeface="Times New Roman" panose="02020603050405020304" pitchFamily="18" charset="0"/>
              </a:rPr>
              <a:t>If column base is “fixed” – theoretical </a:t>
            </a:r>
            <a:r>
              <a:rPr lang="en-US" altLang="en-US" sz="2400" i="1">
                <a:solidFill>
                  <a:schemeClr val="bg1"/>
                </a:solidFill>
                <a:latin typeface="Times New Roman" panose="02020603050405020304" pitchFamily="18" charset="0"/>
              </a:rPr>
              <a:t>G </a:t>
            </a:r>
            <a:r>
              <a:rPr lang="en-US" altLang="en-US" sz="2400">
                <a:solidFill>
                  <a:schemeClr val="bg1"/>
                </a:solidFill>
                <a:latin typeface="Times New Roman" panose="02020603050405020304" pitchFamily="18" charset="0"/>
              </a:rPr>
              <a:t>= 0. 	AISC recommends use of 1.</a:t>
            </a:r>
          </a:p>
        </p:txBody>
      </p:sp>
      <p:sp>
        <p:nvSpPr>
          <p:cNvPr id="6" name="Slide Number Placeholder 5"/>
          <p:cNvSpPr>
            <a:spLocks noGrp="1"/>
          </p:cNvSpPr>
          <p:nvPr>
            <p:ph type="sldNum" sz="quarter" idx="11"/>
          </p:nvPr>
        </p:nvSpPr>
        <p:spPr/>
        <p:txBody>
          <a:bodyP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eaLnBrk="1" hangingPunct="1"/>
            <a:fld id="{1011A97C-AD39-469E-B627-573360618F57}" type="slidenum">
              <a:rPr lang="en-US" altLang="en-US" sz="1200">
                <a:solidFill>
                  <a:srgbClr val="BCBCBC"/>
                </a:solidFill>
                <a:latin typeface="Times New Roman" panose="02020603050405020304" pitchFamily="18" charset="0"/>
              </a:rPr>
              <a:pPr eaLnBrk="1" hangingPunct="1"/>
              <a:t>67</a:t>
            </a:fld>
            <a:endParaRPr lang="en-US" altLang="en-US" sz="1200">
              <a:solidFill>
                <a:srgbClr val="BCBCBC"/>
              </a:solidFill>
              <a:latin typeface="Times New Roman" panose="02020603050405020304" pitchFamily="18" charset="0"/>
            </a:endParaRPr>
          </a:p>
        </p:txBody>
      </p:sp>
      <p:sp>
        <p:nvSpPr>
          <p:cNvPr id="7" name="Footer Placeholder 6"/>
          <p:cNvSpPr>
            <a:spLocks noGrp="1"/>
          </p:cNvSpPr>
          <p:nvPr>
            <p:ph type="ftr" sz="quarter" idx="10"/>
          </p:nvPr>
        </p:nvSpPr>
        <p:spPr/>
        <p:txBody>
          <a:bodyPr/>
          <a:lstStyle/>
          <a:p>
            <a:pPr>
              <a:defRPr/>
            </a:pPr>
            <a:r>
              <a:rPr lang="en-US"/>
              <a:t>Compression Theory</a:t>
            </a:r>
            <a:endParaRPr lang="en-US" dirty="0"/>
          </a:p>
        </p:txBody>
      </p:sp>
      <p:sp>
        <p:nvSpPr>
          <p:cNvPr id="71687" name="TextBox 28"/>
          <p:cNvSpPr txBox="1">
            <a:spLocks noChangeArrowheads="1"/>
          </p:cNvSpPr>
          <p:nvPr/>
        </p:nvSpPr>
        <p:spPr bwMode="auto">
          <a:xfrm>
            <a:off x="3770314" y="88901"/>
            <a:ext cx="4383087" cy="620713"/>
          </a:xfrm>
          <a:prstGeom prst="rect">
            <a:avLst/>
          </a:prstGeom>
          <a:solidFill>
            <a:srgbClr val="F2F2F2">
              <a:alpha val="61960"/>
            </a:srgbClr>
          </a:solidFill>
          <a:ln w="38100">
            <a:solidFill>
              <a:schemeClr val="bg1"/>
            </a:solidFill>
            <a:bevel/>
            <a:headEnd/>
            <a:tailEnd/>
          </a:ln>
        </p:spPr>
        <p:txBody>
          <a:bodyPr anchor="ctr" anchorCtr="1"/>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spcBef>
                <a:spcPct val="50000"/>
              </a:spcBef>
            </a:pPr>
            <a:r>
              <a:rPr lang="en-US" altLang="en-US" sz="3600" b="1">
                <a:solidFill>
                  <a:schemeClr val="bg1"/>
                </a:solidFill>
                <a:latin typeface="Times New Roman" panose="02020603050405020304" pitchFamily="18" charset="0"/>
              </a:rPr>
              <a:t>Alignment Charts</a:t>
            </a:r>
          </a:p>
        </p:txBody>
      </p:sp>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TextBox 28"/>
          <p:cNvSpPr txBox="1">
            <a:spLocks noChangeArrowheads="1"/>
          </p:cNvSpPr>
          <p:nvPr/>
        </p:nvSpPr>
        <p:spPr bwMode="auto">
          <a:xfrm>
            <a:off x="1814513" y="955675"/>
            <a:ext cx="8636000" cy="4876800"/>
          </a:xfrm>
          <a:prstGeom prst="rect">
            <a:avLst/>
          </a:prstGeom>
          <a:solidFill>
            <a:srgbClr val="F2F2F2">
              <a:alpha val="61960"/>
            </a:srgbClr>
          </a:solidFill>
          <a:ln w="38100">
            <a:solidFill>
              <a:schemeClr val="bg1"/>
            </a:solidFill>
            <a:bevel/>
            <a:headEnd/>
            <a:tailEnd/>
          </a:ln>
        </p:spPr>
        <p:txBody>
          <a:bodyPr anchor="ctr">
            <a:spAutoFit/>
          </a:bodyPr>
          <a:lstStyle>
            <a:lvl1pPr marL="347663" indent="-347663"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r>
              <a:rPr lang="en-US" altLang="en-US" sz="2400" b="1">
                <a:solidFill>
                  <a:schemeClr val="bg1"/>
                </a:solidFill>
                <a:latin typeface="Times New Roman" panose="02020603050405020304" pitchFamily="18" charset="0"/>
              </a:rPr>
              <a:t>ALIGNMENT CHART ASSUMPTIONS:</a:t>
            </a:r>
          </a:p>
          <a:p>
            <a:pPr algn="l" eaLnBrk="1" hangingPunct="1">
              <a:buFontTx/>
              <a:buAutoNum type="arabicParenR"/>
            </a:pPr>
            <a:r>
              <a:rPr lang="en-US" altLang="en-US" sz="2400">
                <a:solidFill>
                  <a:schemeClr val="bg1"/>
                </a:solidFill>
                <a:latin typeface="Times New Roman" panose="02020603050405020304" pitchFamily="18" charset="0"/>
              </a:rPr>
              <a:t>Behavior is purely elastic.</a:t>
            </a:r>
          </a:p>
          <a:p>
            <a:pPr algn="l" eaLnBrk="1" hangingPunct="1">
              <a:buFontTx/>
              <a:buAutoNum type="arabicParenR"/>
            </a:pPr>
            <a:r>
              <a:rPr lang="en-US" altLang="en-US" sz="2400">
                <a:solidFill>
                  <a:schemeClr val="bg1"/>
                </a:solidFill>
                <a:latin typeface="Times New Roman" panose="02020603050405020304" pitchFamily="18" charset="0"/>
              </a:rPr>
              <a:t>All members have constant cross section.</a:t>
            </a:r>
          </a:p>
          <a:p>
            <a:pPr algn="l" eaLnBrk="1" hangingPunct="1">
              <a:buFontTx/>
              <a:buAutoNum type="arabicParenR"/>
            </a:pPr>
            <a:r>
              <a:rPr lang="en-US" altLang="en-US" sz="2400">
                <a:solidFill>
                  <a:schemeClr val="bg1"/>
                </a:solidFill>
                <a:latin typeface="Times New Roman" panose="02020603050405020304" pitchFamily="18" charset="0"/>
              </a:rPr>
              <a:t>All joints are rigid.</a:t>
            </a:r>
          </a:p>
          <a:p>
            <a:pPr algn="l" eaLnBrk="1" hangingPunct="1">
              <a:buFontTx/>
              <a:buAutoNum type="arabicParenR"/>
            </a:pPr>
            <a:r>
              <a:rPr lang="en-US" altLang="en-US" sz="2400">
                <a:solidFill>
                  <a:schemeClr val="bg1"/>
                </a:solidFill>
                <a:latin typeface="Times New Roman" panose="02020603050405020304" pitchFamily="18" charset="0"/>
              </a:rPr>
              <a:t>Sidesway Inhibited (Braced) – single curvature bending of girders.</a:t>
            </a:r>
          </a:p>
          <a:p>
            <a:pPr algn="l" eaLnBrk="1" hangingPunct="1">
              <a:buFontTx/>
              <a:buAutoNum type="arabicParenR"/>
            </a:pPr>
            <a:r>
              <a:rPr lang="en-US" altLang="en-US" sz="2400">
                <a:solidFill>
                  <a:schemeClr val="bg1"/>
                </a:solidFill>
                <a:latin typeface="Times New Roman" panose="02020603050405020304" pitchFamily="18" charset="0"/>
              </a:rPr>
              <a:t>Sidesway Uninhibited (Sway) – reverse curvature bending of girders.</a:t>
            </a:r>
          </a:p>
          <a:p>
            <a:pPr algn="l" eaLnBrk="1" hangingPunct="1">
              <a:buFontTx/>
              <a:buAutoNum type="arabicParenR"/>
            </a:pPr>
            <a:r>
              <a:rPr lang="en-US" altLang="en-US" sz="2400">
                <a:solidFill>
                  <a:schemeClr val="bg1"/>
                </a:solidFill>
                <a:latin typeface="Times New Roman" panose="02020603050405020304" pitchFamily="18" charset="0"/>
              </a:rPr>
              <a:t>Stiffness parameter of all columns is equal.</a:t>
            </a:r>
          </a:p>
          <a:p>
            <a:pPr algn="l" eaLnBrk="1" hangingPunct="1">
              <a:buFontTx/>
              <a:buAutoNum type="arabicParenR"/>
            </a:pPr>
            <a:r>
              <a:rPr lang="en-US" altLang="en-US" sz="2400">
                <a:solidFill>
                  <a:schemeClr val="bg1"/>
                </a:solidFill>
                <a:latin typeface="Times New Roman" panose="02020603050405020304" pitchFamily="18" charset="0"/>
              </a:rPr>
              <a:t>Joint restraint is distributed to columns above and below the joint in proportion to </a:t>
            </a:r>
            <a:r>
              <a:rPr lang="en-US" altLang="en-US" sz="2400" i="1">
                <a:solidFill>
                  <a:schemeClr val="bg1"/>
                </a:solidFill>
                <a:latin typeface="Times New Roman" panose="02020603050405020304" pitchFamily="18" charset="0"/>
              </a:rPr>
              <a:t>EI/L</a:t>
            </a:r>
            <a:r>
              <a:rPr lang="en-US" altLang="en-US" sz="2400">
                <a:solidFill>
                  <a:schemeClr val="bg1"/>
                </a:solidFill>
                <a:latin typeface="Times New Roman" panose="02020603050405020304" pitchFamily="18" charset="0"/>
              </a:rPr>
              <a:t> of the columns.</a:t>
            </a:r>
          </a:p>
          <a:p>
            <a:pPr algn="l" eaLnBrk="1" hangingPunct="1">
              <a:buFontTx/>
              <a:buAutoNum type="arabicParenR"/>
            </a:pPr>
            <a:r>
              <a:rPr lang="en-US" altLang="en-US" sz="2400">
                <a:solidFill>
                  <a:schemeClr val="bg1"/>
                </a:solidFill>
                <a:latin typeface="Times New Roman" panose="02020603050405020304" pitchFamily="18" charset="0"/>
              </a:rPr>
              <a:t>All columns buckle simultaneously.</a:t>
            </a:r>
          </a:p>
          <a:p>
            <a:pPr algn="l" eaLnBrk="1" hangingPunct="1">
              <a:buFontTx/>
              <a:buAutoNum type="arabicParenR"/>
            </a:pPr>
            <a:r>
              <a:rPr lang="en-US" altLang="en-US" sz="2400">
                <a:solidFill>
                  <a:schemeClr val="bg1"/>
                </a:solidFill>
                <a:latin typeface="Times New Roman" panose="02020603050405020304" pitchFamily="18" charset="0"/>
              </a:rPr>
              <a:t>No significant axial compression force exists in the girders.</a:t>
            </a:r>
          </a:p>
        </p:txBody>
      </p:sp>
      <p:sp>
        <p:nvSpPr>
          <p:cNvPr id="4" name="Slide Number Placeholder 3"/>
          <p:cNvSpPr>
            <a:spLocks noGrp="1"/>
          </p:cNvSpPr>
          <p:nvPr>
            <p:ph type="sldNum" sz="quarter" idx="11"/>
          </p:nvPr>
        </p:nvSpPr>
        <p:spPr/>
        <p:txBody>
          <a:bodyP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eaLnBrk="1" hangingPunct="1"/>
            <a:fld id="{49FA5D64-83E4-41E5-86BC-FB75C0EF3848}" type="slidenum">
              <a:rPr lang="en-US" altLang="en-US" sz="1200">
                <a:solidFill>
                  <a:srgbClr val="BCBCBC"/>
                </a:solidFill>
                <a:latin typeface="Times New Roman" panose="02020603050405020304" pitchFamily="18" charset="0"/>
              </a:rPr>
              <a:pPr eaLnBrk="1" hangingPunct="1"/>
              <a:t>68</a:t>
            </a:fld>
            <a:endParaRPr lang="en-US" altLang="en-US" sz="1200">
              <a:solidFill>
                <a:srgbClr val="BCBCBC"/>
              </a:solidFill>
              <a:latin typeface="Times New Roman" panose="02020603050405020304" pitchFamily="18" charset="0"/>
            </a:endParaRPr>
          </a:p>
        </p:txBody>
      </p:sp>
      <p:sp>
        <p:nvSpPr>
          <p:cNvPr id="5" name="Footer Placeholder 4"/>
          <p:cNvSpPr>
            <a:spLocks noGrp="1"/>
          </p:cNvSpPr>
          <p:nvPr>
            <p:ph type="ftr" sz="quarter" idx="10"/>
          </p:nvPr>
        </p:nvSpPr>
        <p:spPr/>
        <p:txBody>
          <a:bodyPr/>
          <a:lstStyle/>
          <a:p>
            <a:pPr>
              <a:defRPr/>
            </a:pPr>
            <a:r>
              <a:rPr lang="en-US"/>
              <a:t>Compression Theory</a:t>
            </a:r>
            <a:endParaRPr lang="en-US" dirty="0"/>
          </a:p>
        </p:txBody>
      </p:sp>
      <p:sp>
        <p:nvSpPr>
          <p:cNvPr id="72709" name="TextBox 28"/>
          <p:cNvSpPr txBox="1">
            <a:spLocks noChangeArrowheads="1"/>
          </p:cNvSpPr>
          <p:nvPr/>
        </p:nvSpPr>
        <p:spPr bwMode="auto">
          <a:xfrm>
            <a:off x="3770314" y="88901"/>
            <a:ext cx="4383087" cy="620713"/>
          </a:xfrm>
          <a:prstGeom prst="rect">
            <a:avLst/>
          </a:prstGeom>
          <a:solidFill>
            <a:srgbClr val="F2F2F2">
              <a:alpha val="61960"/>
            </a:srgbClr>
          </a:solidFill>
          <a:ln w="38100">
            <a:solidFill>
              <a:schemeClr val="bg1"/>
            </a:solidFill>
            <a:bevel/>
            <a:headEnd/>
            <a:tailEnd/>
          </a:ln>
        </p:spPr>
        <p:txBody>
          <a:bodyPr anchor="ctr" anchorCtr="1"/>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spcBef>
                <a:spcPct val="50000"/>
              </a:spcBef>
            </a:pPr>
            <a:r>
              <a:rPr lang="en-US" altLang="en-US" sz="3600" b="1">
                <a:solidFill>
                  <a:schemeClr val="bg1"/>
                </a:solidFill>
                <a:latin typeface="Times New Roman" panose="02020603050405020304" pitchFamily="18" charset="0"/>
              </a:rPr>
              <a:t>Alignment Charts</a:t>
            </a:r>
          </a:p>
        </p:txBody>
      </p:sp>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TextBox 28"/>
          <p:cNvSpPr txBox="1">
            <a:spLocks noChangeArrowheads="1"/>
          </p:cNvSpPr>
          <p:nvPr/>
        </p:nvSpPr>
        <p:spPr bwMode="auto">
          <a:xfrm>
            <a:off x="3565525" y="1572568"/>
            <a:ext cx="4953000" cy="461665"/>
          </a:xfrm>
          <a:prstGeom prst="rect">
            <a:avLst/>
          </a:prstGeom>
          <a:solidFill>
            <a:srgbClr val="F2F2F2">
              <a:alpha val="61960"/>
            </a:srgbClr>
          </a:solidFill>
          <a:ln w="38100">
            <a:solidFill>
              <a:schemeClr val="bg1"/>
            </a:solidFill>
            <a:bevel/>
            <a:headEnd/>
            <a:tailEnd/>
          </a:ln>
        </p:spPr>
        <p:txBody>
          <a:bodyPr anchor="ctr">
            <a:spAutoFit/>
          </a:bodyP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eaLnBrk="1" hangingPunct="1"/>
            <a:r>
              <a:rPr lang="en-US" altLang="en-US" sz="2400">
                <a:solidFill>
                  <a:schemeClr val="bg1"/>
                </a:solidFill>
                <a:latin typeface="Times New Roman" panose="02020603050405020304" pitchFamily="18" charset="0"/>
              </a:rPr>
              <a:t>Let’s evaluate the assumptions.</a:t>
            </a:r>
          </a:p>
        </p:txBody>
      </p:sp>
      <p:sp>
        <p:nvSpPr>
          <p:cNvPr id="4" name="Slide Number Placeholder 3"/>
          <p:cNvSpPr>
            <a:spLocks noGrp="1"/>
          </p:cNvSpPr>
          <p:nvPr>
            <p:ph type="sldNum" sz="quarter" idx="11"/>
          </p:nvPr>
        </p:nvSpPr>
        <p:spPr/>
        <p:txBody>
          <a:bodyP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eaLnBrk="1" hangingPunct="1"/>
            <a:fld id="{C7904253-5902-489C-B571-07D48549B77E}" type="slidenum">
              <a:rPr lang="en-US" altLang="en-US" sz="1200">
                <a:solidFill>
                  <a:srgbClr val="BCBCBC"/>
                </a:solidFill>
                <a:latin typeface="Times New Roman" panose="02020603050405020304" pitchFamily="18" charset="0"/>
              </a:rPr>
              <a:pPr eaLnBrk="1" hangingPunct="1"/>
              <a:t>69</a:t>
            </a:fld>
            <a:endParaRPr lang="en-US" altLang="en-US" sz="1200">
              <a:solidFill>
                <a:srgbClr val="BCBCBC"/>
              </a:solidFill>
              <a:latin typeface="Times New Roman" panose="02020603050405020304" pitchFamily="18" charset="0"/>
            </a:endParaRPr>
          </a:p>
        </p:txBody>
      </p:sp>
      <p:sp>
        <p:nvSpPr>
          <p:cNvPr id="5" name="Footer Placeholder 4"/>
          <p:cNvSpPr>
            <a:spLocks noGrp="1"/>
          </p:cNvSpPr>
          <p:nvPr>
            <p:ph type="ftr" sz="quarter" idx="10"/>
          </p:nvPr>
        </p:nvSpPr>
        <p:spPr/>
        <p:txBody>
          <a:bodyPr/>
          <a:lstStyle/>
          <a:p>
            <a:pPr>
              <a:defRPr/>
            </a:pPr>
            <a:r>
              <a:rPr lang="en-US"/>
              <a:t>Compression Theory</a:t>
            </a:r>
            <a:endParaRPr lang="en-US" dirty="0"/>
          </a:p>
        </p:txBody>
      </p:sp>
      <p:sp>
        <p:nvSpPr>
          <p:cNvPr id="73733" name="TextBox 28"/>
          <p:cNvSpPr txBox="1">
            <a:spLocks noChangeArrowheads="1"/>
          </p:cNvSpPr>
          <p:nvPr/>
        </p:nvSpPr>
        <p:spPr bwMode="auto">
          <a:xfrm>
            <a:off x="3770314" y="88901"/>
            <a:ext cx="4383087" cy="620713"/>
          </a:xfrm>
          <a:prstGeom prst="rect">
            <a:avLst/>
          </a:prstGeom>
          <a:solidFill>
            <a:srgbClr val="F2F2F2">
              <a:alpha val="61960"/>
            </a:srgbClr>
          </a:solidFill>
          <a:ln w="38100">
            <a:solidFill>
              <a:schemeClr val="bg1"/>
            </a:solidFill>
            <a:bevel/>
            <a:headEnd/>
            <a:tailEnd/>
          </a:ln>
        </p:spPr>
        <p:txBody>
          <a:bodyPr anchor="ctr" anchorCtr="1"/>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spcBef>
                <a:spcPct val="50000"/>
              </a:spcBef>
            </a:pPr>
            <a:r>
              <a:rPr lang="en-US" altLang="en-US" sz="3600" b="1">
                <a:solidFill>
                  <a:schemeClr val="bg1"/>
                </a:solidFill>
                <a:latin typeface="Times New Roman" panose="02020603050405020304" pitchFamily="18" charset="0"/>
              </a:rPr>
              <a:t>Alignment Charts</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 name="Rectangle 60"/>
          <p:cNvSpPr/>
          <p:nvPr/>
        </p:nvSpPr>
        <p:spPr>
          <a:xfrm>
            <a:off x="8715376" y="0"/>
            <a:ext cx="1952625"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en-US" sz="2400"/>
          </a:p>
        </p:txBody>
      </p:sp>
      <p:sp>
        <p:nvSpPr>
          <p:cNvPr id="63" name="Rectangle 62"/>
          <p:cNvSpPr/>
          <p:nvPr/>
        </p:nvSpPr>
        <p:spPr>
          <a:xfrm>
            <a:off x="7142164" y="1"/>
            <a:ext cx="1919287" cy="887413"/>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en-US" sz="2400"/>
          </a:p>
        </p:txBody>
      </p:sp>
      <p:sp>
        <p:nvSpPr>
          <p:cNvPr id="68" name="TextBox 67"/>
          <p:cNvSpPr txBox="1"/>
          <p:nvPr/>
        </p:nvSpPr>
        <p:spPr>
          <a:xfrm>
            <a:off x="2757489" y="2932113"/>
            <a:ext cx="5661025" cy="3122612"/>
          </a:xfrm>
          <a:prstGeom prst="rect">
            <a:avLst/>
          </a:prstGeom>
          <a:solidFill>
            <a:schemeClr val="tx1"/>
          </a:solidFill>
          <a:ln w="38100" cap="flat">
            <a:solidFill>
              <a:schemeClr val="bg1"/>
            </a:solidFill>
            <a:bevel/>
          </a:ln>
        </p:spPr>
        <p:txBody>
          <a:bodyPr anchor="ctr" anchorCtr="1"/>
          <a:lstStyle/>
          <a:p>
            <a:pPr algn="l" eaLnBrk="0" hangingPunct="0">
              <a:defRPr/>
            </a:pPr>
            <a:endParaRPr lang="en-US" sz="2400" dirty="0">
              <a:solidFill>
                <a:schemeClr val="bg1"/>
              </a:solidFill>
              <a:latin typeface="Times New Roman" pitchFamily="18" charset="0"/>
              <a:cs typeface="+mn-cs"/>
            </a:endParaRPr>
          </a:p>
        </p:txBody>
      </p:sp>
      <p:sp>
        <p:nvSpPr>
          <p:cNvPr id="29" name="TextBox 28"/>
          <p:cNvSpPr txBox="1"/>
          <p:nvPr/>
        </p:nvSpPr>
        <p:spPr>
          <a:xfrm>
            <a:off x="2028826" y="1001713"/>
            <a:ext cx="6665913" cy="1865312"/>
          </a:xfrm>
          <a:prstGeom prst="rect">
            <a:avLst/>
          </a:prstGeom>
          <a:solidFill>
            <a:schemeClr val="tx1">
              <a:lumMod val="95000"/>
              <a:alpha val="62000"/>
            </a:schemeClr>
          </a:solidFill>
          <a:ln w="38100" cap="flat">
            <a:solidFill>
              <a:schemeClr val="bg1"/>
            </a:solidFill>
            <a:bevel/>
          </a:ln>
        </p:spPr>
        <p:txBody>
          <a:bodyPr>
            <a:spAutoFit/>
          </a:bodyPr>
          <a:lstStyle/>
          <a:p>
            <a:pPr algn="l">
              <a:defRPr/>
            </a:pPr>
            <a:r>
              <a:rPr lang="en-US" sz="2400">
                <a:solidFill>
                  <a:schemeClr val="bg1"/>
                </a:solidFill>
                <a:latin typeface="Times New Roman" pitchFamily="18" charset="0"/>
                <a:cs typeface="Arial" charset="0"/>
              </a:rPr>
              <a:t>With residual stresses, flange tips yield first at </a:t>
            </a:r>
          </a:p>
          <a:p>
            <a:pPr algn="l">
              <a:defRPr/>
            </a:pPr>
            <a:r>
              <a:rPr lang="en-US" sz="2400">
                <a:solidFill>
                  <a:schemeClr val="bg1"/>
                </a:solidFill>
                <a:latin typeface="Times New Roman" pitchFamily="18" charset="0"/>
                <a:cs typeface="Arial" charset="0"/>
              </a:rPr>
              <a:t>	</a:t>
            </a:r>
            <a:r>
              <a:rPr lang="en-US" sz="2400" i="1">
                <a:solidFill>
                  <a:schemeClr val="bg1"/>
                </a:solidFill>
                <a:latin typeface="Times New Roman" pitchFamily="18" charset="0"/>
                <a:cs typeface="Arial" charset="0"/>
              </a:rPr>
              <a:t>P/A </a:t>
            </a:r>
            <a:r>
              <a:rPr lang="en-US" sz="2400">
                <a:solidFill>
                  <a:schemeClr val="bg1"/>
                </a:solidFill>
                <a:latin typeface="Times New Roman" pitchFamily="18" charset="0"/>
                <a:cs typeface="Arial" charset="0"/>
              </a:rPr>
              <a:t>+ residual stress = </a:t>
            </a:r>
            <a:r>
              <a:rPr lang="en-US" sz="2400" i="1">
                <a:solidFill>
                  <a:schemeClr val="bg1"/>
                </a:solidFill>
                <a:latin typeface="Times New Roman" pitchFamily="18" charset="0"/>
                <a:cs typeface="Arial" charset="0"/>
              </a:rPr>
              <a:t>F</a:t>
            </a:r>
            <a:r>
              <a:rPr lang="en-US" sz="2400" i="1" baseline="-25000">
                <a:solidFill>
                  <a:schemeClr val="bg1"/>
                </a:solidFill>
                <a:latin typeface="Times New Roman" pitchFamily="18" charset="0"/>
                <a:cs typeface="Arial" charset="0"/>
              </a:rPr>
              <a:t>y</a:t>
            </a:r>
            <a:endParaRPr lang="en-US" sz="2400" i="1">
              <a:solidFill>
                <a:schemeClr val="bg1"/>
              </a:solidFill>
              <a:latin typeface="Times New Roman" pitchFamily="18" charset="0"/>
              <a:cs typeface="Arial" charset="0"/>
            </a:endParaRPr>
          </a:p>
          <a:p>
            <a:pPr algn="l">
              <a:defRPr/>
            </a:pPr>
            <a:r>
              <a:rPr lang="en-US" sz="2400">
                <a:solidFill>
                  <a:schemeClr val="bg1"/>
                </a:solidFill>
                <a:latin typeface="Times New Roman" pitchFamily="18" charset="0"/>
                <a:cs typeface="Arial" charset="0"/>
              </a:rPr>
              <a:t>Gradually get yield of entire cross section.</a:t>
            </a:r>
          </a:p>
          <a:p>
            <a:pPr algn="l">
              <a:defRPr/>
            </a:pPr>
            <a:endParaRPr lang="en-US" sz="1800">
              <a:solidFill>
                <a:schemeClr val="bg1"/>
              </a:solidFill>
              <a:latin typeface="Times New Roman" pitchFamily="18" charset="0"/>
              <a:cs typeface="Arial" charset="0"/>
            </a:endParaRPr>
          </a:p>
          <a:p>
            <a:pPr algn="l">
              <a:defRPr/>
            </a:pPr>
            <a:r>
              <a:rPr lang="en-US" sz="2400">
                <a:solidFill>
                  <a:schemeClr val="bg1"/>
                </a:solidFill>
                <a:latin typeface="Times New Roman" pitchFamily="18" charset="0"/>
                <a:cs typeface="Arial" charset="0"/>
              </a:rPr>
              <a:t>Stiffness is reduced after 1</a:t>
            </a:r>
            <a:r>
              <a:rPr lang="en-US" sz="2400" baseline="30000">
                <a:solidFill>
                  <a:schemeClr val="bg1"/>
                </a:solidFill>
                <a:latin typeface="Times New Roman" pitchFamily="18" charset="0"/>
                <a:cs typeface="Arial" charset="0"/>
              </a:rPr>
              <a:t>st</a:t>
            </a:r>
            <a:r>
              <a:rPr lang="en-US" sz="2400">
                <a:solidFill>
                  <a:schemeClr val="bg1"/>
                </a:solidFill>
                <a:latin typeface="Times New Roman" pitchFamily="18" charset="0"/>
                <a:cs typeface="Arial" charset="0"/>
              </a:rPr>
              <a:t> yield.</a:t>
            </a:r>
          </a:p>
        </p:txBody>
      </p:sp>
      <p:sp>
        <p:nvSpPr>
          <p:cNvPr id="10246" name="Line 5"/>
          <p:cNvSpPr>
            <a:spLocks noChangeShapeType="1"/>
          </p:cNvSpPr>
          <p:nvPr/>
        </p:nvSpPr>
        <p:spPr bwMode="auto">
          <a:xfrm>
            <a:off x="4502150" y="3041650"/>
            <a:ext cx="0" cy="2452688"/>
          </a:xfrm>
          <a:prstGeom prst="line">
            <a:avLst/>
          </a:prstGeom>
          <a:noFill/>
          <a:ln w="3810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0247" name="Line 6"/>
          <p:cNvSpPr>
            <a:spLocks noChangeShapeType="1"/>
          </p:cNvSpPr>
          <p:nvPr/>
        </p:nvSpPr>
        <p:spPr bwMode="auto">
          <a:xfrm>
            <a:off x="4487864" y="5480050"/>
            <a:ext cx="3214687" cy="0"/>
          </a:xfrm>
          <a:prstGeom prst="line">
            <a:avLst/>
          </a:prstGeom>
          <a:noFill/>
          <a:ln w="3810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0248" name="Text Box 7"/>
          <p:cNvSpPr txBox="1">
            <a:spLocks noChangeArrowheads="1"/>
          </p:cNvSpPr>
          <p:nvPr/>
        </p:nvSpPr>
        <p:spPr bwMode="auto">
          <a:xfrm>
            <a:off x="5949950" y="5480051"/>
            <a:ext cx="68580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spcBef>
                <a:spcPct val="50000"/>
              </a:spcBef>
            </a:pPr>
            <a:r>
              <a:rPr lang="en-US" altLang="en-US" sz="2400">
                <a:solidFill>
                  <a:schemeClr val="bg1"/>
                </a:solidFill>
                <a:latin typeface="Symbol" panose="05050102010706020507" pitchFamily="18" charset="2"/>
              </a:rPr>
              <a:t>D</a:t>
            </a:r>
          </a:p>
        </p:txBody>
      </p:sp>
      <p:sp>
        <p:nvSpPr>
          <p:cNvPr id="10249" name="Text Box 8"/>
          <p:cNvSpPr txBox="1">
            <a:spLocks noChangeArrowheads="1"/>
          </p:cNvSpPr>
          <p:nvPr/>
        </p:nvSpPr>
        <p:spPr bwMode="auto">
          <a:xfrm>
            <a:off x="3463925" y="3546475"/>
            <a:ext cx="1447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spcBef>
                <a:spcPct val="50000"/>
              </a:spcBef>
            </a:pPr>
            <a:r>
              <a:rPr lang="en-US" altLang="en-US" sz="2400" i="1">
                <a:solidFill>
                  <a:schemeClr val="bg1"/>
                </a:solidFill>
                <a:latin typeface="Times New Roman" panose="02020603050405020304" pitchFamily="18" charset="0"/>
              </a:rPr>
              <a:t>P=F</a:t>
            </a:r>
            <a:r>
              <a:rPr lang="en-US" altLang="en-US" sz="2400" i="1" baseline="-25000">
                <a:solidFill>
                  <a:schemeClr val="bg1"/>
                </a:solidFill>
                <a:latin typeface="Times New Roman" panose="02020603050405020304" pitchFamily="18" charset="0"/>
              </a:rPr>
              <a:t>y</a:t>
            </a:r>
            <a:r>
              <a:rPr lang="en-US" altLang="en-US" sz="2400" i="1">
                <a:solidFill>
                  <a:schemeClr val="bg1"/>
                </a:solidFill>
                <a:latin typeface="Times New Roman" panose="02020603050405020304" pitchFamily="18" charset="0"/>
              </a:rPr>
              <a:t>A</a:t>
            </a:r>
            <a:endParaRPr lang="en-US" altLang="en-US" sz="2400" i="1" baseline="-25000">
              <a:solidFill>
                <a:schemeClr val="bg1"/>
              </a:solidFill>
              <a:latin typeface="Times New Roman" panose="02020603050405020304" pitchFamily="18" charset="0"/>
            </a:endParaRPr>
          </a:p>
        </p:txBody>
      </p:sp>
      <p:sp>
        <p:nvSpPr>
          <p:cNvPr id="10250" name="Text Box 15"/>
          <p:cNvSpPr txBox="1">
            <a:spLocks noChangeArrowheads="1"/>
          </p:cNvSpPr>
          <p:nvPr/>
        </p:nvSpPr>
        <p:spPr bwMode="auto">
          <a:xfrm>
            <a:off x="4883150" y="5480051"/>
            <a:ext cx="121920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spcBef>
                <a:spcPct val="50000"/>
              </a:spcBef>
            </a:pPr>
            <a:r>
              <a:rPr lang="en-US" altLang="en-US" sz="2400">
                <a:solidFill>
                  <a:schemeClr val="bg1"/>
                </a:solidFill>
                <a:latin typeface="Symbol" panose="05050102010706020507" pitchFamily="18" charset="2"/>
              </a:rPr>
              <a:t>e</a:t>
            </a:r>
            <a:r>
              <a:rPr lang="en-US" altLang="en-US" sz="2400" baseline="-25000">
                <a:solidFill>
                  <a:schemeClr val="bg1"/>
                </a:solidFill>
                <a:latin typeface="Times New Roman" panose="02020603050405020304" pitchFamily="18" charset="0"/>
              </a:rPr>
              <a:t>y</a:t>
            </a:r>
            <a:r>
              <a:rPr lang="en-US" altLang="en-US" sz="2400" i="1">
                <a:solidFill>
                  <a:schemeClr val="bg1"/>
                </a:solidFill>
                <a:latin typeface="Times New Roman" panose="02020603050405020304" pitchFamily="18" charset="0"/>
              </a:rPr>
              <a:t>L</a:t>
            </a:r>
            <a:r>
              <a:rPr lang="en-US" altLang="en-US" sz="2400" i="1" baseline="-25000">
                <a:solidFill>
                  <a:schemeClr val="bg1"/>
                </a:solidFill>
                <a:latin typeface="Times New Roman" panose="02020603050405020304" pitchFamily="18" charset="0"/>
              </a:rPr>
              <a:t>0</a:t>
            </a:r>
            <a:endParaRPr lang="en-US" altLang="en-US" sz="2400" i="1">
              <a:solidFill>
                <a:schemeClr val="bg1"/>
              </a:solidFill>
              <a:latin typeface="Times New Roman" panose="02020603050405020304" pitchFamily="18" charset="0"/>
            </a:endParaRPr>
          </a:p>
        </p:txBody>
      </p:sp>
      <p:sp>
        <p:nvSpPr>
          <p:cNvPr id="10251" name="Line 23"/>
          <p:cNvSpPr>
            <a:spLocks noChangeShapeType="1"/>
          </p:cNvSpPr>
          <p:nvPr/>
        </p:nvSpPr>
        <p:spPr bwMode="auto">
          <a:xfrm>
            <a:off x="5111750" y="3727450"/>
            <a:ext cx="0" cy="1752600"/>
          </a:xfrm>
          <a:prstGeom prst="line">
            <a:avLst/>
          </a:prstGeom>
          <a:noFill/>
          <a:ln w="28575">
            <a:solidFill>
              <a:schemeClr val="bg1"/>
            </a:solidFill>
            <a:prstDash val="dash"/>
            <a:round/>
            <a:headEnd/>
            <a:tailEnd/>
          </a:ln>
          <a:extLst>
            <a:ext uri="{909E8E84-426E-40DD-AFC4-6F175D3DCCD1}">
              <a14:hiddenFill xmlns:a14="http://schemas.microsoft.com/office/drawing/2010/main">
                <a:noFill/>
              </a14:hiddenFill>
            </a:ext>
          </a:extLst>
        </p:spPr>
        <p:txBody>
          <a:bodyPr/>
          <a:lstStyle/>
          <a:p>
            <a:endParaRPr lang="en-US"/>
          </a:p>
        </p:txBody>
      </p:sp>
      <p:sp>
        <p:nvSpPr>
          <p:cNvPr id="69" name="TextBox 68"/>
          <p:cNvSpPr txBox="1"/>
          <p:nvPr/>
        </p:nvSpPr>
        <p:spPr>
          <a:xfrm>
            <a:off x="2036764" y="339725"/>
            <a:ext cx="4625975" cy="546100"/>
          </a:xfrm>
          <a:prstGeom prst="rect">
            <a:avLst/>
          </a:prstGeom>
          <a:solidFill>
            <a:schemeClr val="tx1">
              <a:lumMod val="95000"/>
              <a:alpha val="62000"/>
            </a:schemeClr>
          </a:solidFill>
          <a:ln w="38100" cap="flat">
            <a:solidFill>
              <a:schemeClr val="bg1"/>
            </a:solidFill>
            <a:bevel/>
          </a:ln>
        </p:spPr>
        <p:txBody>
          <a:bodyPr/>
          <a:lstStyle/>
          <a:p>
            <a:pPr algn="l">
              <a:defRPr/>
            </a:pPr>
            <a:r>
              <a:rPr lang="en-US" sz="2400" b="1">
                <a:solidFill>
                  <a:schemeClr val="bg1"/>
                </a:solidFill>
                <a:latin typeface="Times New Roman" pitchFamily="18" charset="0"/>
                <a:cs typeface="Arial" charset="0"/>
              </a:rPr>
              <a:t>RESIDUAL STRESSES</a:t>
            </a:r>
          </a:p>
        </p:txBody>
      </p:sp>
      <p:sp>
        <p:nvSpPr>
          <p:cNvPr id="70" name="Slide Number Placeholder 69"/>
          <p:cNvSpPr txBox="1">
            <a:spLocks noGrp="1"/>
          </p:cNvSpPr>
          <p:nvPr/>
        </p:nvSpPr>
        <p:spPr>
          <a:xfrm>
            <a:off x="10964863" y="6416675"/>
            <a:ext cx="762000" cy="365125"/>
          </a:xfrm>
          <a:prstGeom prst="rect">
            <a:avLst/>
          </a:prstGeom>
          <a:noFill/>
        </p:spPr>
        <p:txBody>
          <a:bodyPr lIns="0" rIns="0" anchor="b"/>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r" eaLnBrk="1" hangingPunct="1"/>
            <a:fld id="{5CBB0C06-9B06-46CC-9793-268E78CA6314}" type="slidenum">
              <a:rPr lang="en-US" altLang="en-US" sz="1200">
                <a:solidFill>
                  <a:srgbClr val="BCBCBC"/>
                </a:solidFill>
                <a:latin typeface="Times New Roman" panose="02020603050405020304" pitchFamily="18" charset="0"/>
              </a:rPr>
              <a:pPr algn="r" eaLnBrk="1" hangingPunct="1"/>
              <a:t>7</a:t>
            </a:fld>
            <a:endParaRPr lang="en-US" altLang="en-US" sz="1200" dirty="0">
              <a:solidFill>
                <a:srgbClr val="BCBCBC"/>
              </a:solidFill>
              <a:latin typeface="Times New Roman" panose="02020603050405020304" pitchFamily="18" charset="0"/>
            </a:endParaRPr>
          </a:p>
        </p:txBody>
      </p:sp>
      <p:sp>
        <p:nvSpPr>
          <p:cNvPr id="71" name="Footer Placeholder 70"/>
          <p:cNvSpPr txBox="1">
            <a:spLocks noGrp="1"/>
          </p:cNvSpPr>
          <p:nvPr/>
        </p:nvSpPr>
        <p:spPr>
          <a:xfrm>
            <a:off x="4648200" y="6416676"/>
            <a:ext cx="2895600" cy="365125"/>
          </a:xfrm>
          <a:prstGeom prst="rect">
            <a:avLst/>
          </a:prstGeom>
          <a:noFill/>
        </p:spPr>
        <p:txBody>
          <a:bodyPr anchor="b"/>
          <a:lstStyle/>
          <a:p>
            <a:pPr>
              <a:defRPr/>
            </a:pPr>
            <a:r>
              <a:rPr lang="en-US" sz="1200">
                <a:solidFill>
                  <a:schemeClr val="tx1">
                    <a:shade val="50000"/>
                  </a:schemeClr>
                </a:solidFill>
                <a:latin typeface="Times New Roman" pitchFamily="18" charset="0"/>
                <a:cs typeface="+mn-cs"/>
              </a:rPr>
              <a:t>Compression Theory</a:t>
            </a:r>
          </a:p>
        </p:txBody>
      </p:sp>
      <p:sp>
        <p:nvSpPr>
          <p:cNvPr id="10255" name="Text Box 26"/>
          <p:cNvSpPr txBox="1">
            <a:spLocks noChangeArrowheads="1"/>
          </p:cNvSpPr>
          <p:nvPr/>
        </p:nvSpPr>
        <p:spPr bwMode="auto">
          <a:xfrm>
            <a:off x="2744788" y="4327525"/>
            <a:ext cx="1905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spcBef>
                <a:spcPct val="50000"/>
              </a:spcBef>
            </a:pPr>
            <a:r>
              <a:rPr lang="en-US" altLang="en-US" sz="2400" i="1">
                <a:solidFill>
                  <a:schemeClr val="bg1"/>
                </a:solidFill>
                <a:latin typeface="Times New Roman" panose="02020603050405020304" pitchFamily="18" charset="0"/>
              </a:rPr>
              <a:t>P=(F</a:t>
            </a:r>
            <a:r>
              <a:rPr lang="en-US" altLang="en-US" sz="2400" i="1" baseline="-25000">
                <a:solidFill>
                  <a:schemeClr val="bg1"/>
                </a:solidFill>
                <a:latin typeface="Times New Roman" panose="02020603050405020304" pitchFamily="18" charset="0"/>
              </a:rPr>
              <a:t>y</a:t>
            </a:r>
            <a:r>
              <a:rPr lang="en-US" altLang="en-US" sz="2400" i="1">
                <a:solidFill>
                  <a:schemeClr val="bg1"/>
                </a:solidFill>
                <a:latin typeface="Times New Roman" panose="02020603050405020304" pitchFamily="18" charset="0"/>
              </a:rPr>
              <a:t>-F</a:t>
            </a:r>
            <a:r>
              <a:rPr lang="en-US" altLang="en-US" sz="2400" i="1" baseline="-25000">
                <a:solidFill>
                  <a:schemeClr val="bg1"/>
                </a:solidFill>
                <a:latin typeface="Times New Roman" panose="02020603050405020304" pitchFamily="18" charset="0"/>
              </a:rPr>
              <a:t>res</a:t>
            </a:r>
            <a:r>
              <a:rPr lang="en-US" altLang="en-US" sz="2400" i="1">
                <a:solidFill>
                  <a:schemeClr val="bg1"/>
                </a:solidFill>
                <a:latin typeface="Times New Roman" panose="02020603050405020304" pitchFamily="18" charset="0"/>
              </a:rPr>
              <a:t>)A</a:t>
            </a:r>
          </a:p>
        </p:txBody>
      </p:sp>
      <p:sp>
        <p:nvSpPr>
          <p:cNvPr id="10256" name="Line 25"/>
          <p:cNvSpPr>
            <a:spLocks noChangeShapeType="1"/>
          </p:cNvSpPr>
          <p:nvPr/>
        </p:nvSpPr>
        <p:spPr bwMode="auto">
          <a:xfrm>
            <a:off x="4503738" y="4565650"/>
            <a:ext cx="334962" cy="0"/>
          </a:xfrm>
          <a:prstGeom prst="line">
            <a:avLst/>
          </a:prstGeom>
          <a:noFill/>
          <a:ln w="28575">
            <a:solidFill>
              <a:schemeClr val="bg1"/>
            </a:solidFill>
            <a:prstDash val="dash"/>
            <a:round/>
            <a:headEnd/>
            <a:tailEnd/>
          </a:ln>
          <a:extLst>
            <a:ext uri="{909E8E84-426E-40DD-AFC4-6F175D3DCCD1}">
              <a14:hiddenFill xmlns:a14="http://schemas.microsoft.com/office/drawing/2010/main">
                <a:noFill/>
              </a14:hiddenFill>
            </a:ext>
          </a:extLst>
        </p:spPr>
        <p:txBody>
          <a:bodyPr/>
          <a:lstStyle/>
          <a:p>
            <a:endParaRPr lang="en-US"/>
          </a:p>
        </p:txBody>
      </p:sp>
      <p:sp>
        <p:nvSpPr>
          <p:cNvPr id="10257" name="Oval 19"/>
          <p:cNvSpPr>
            <a:spLocks noChangeArrowheads="1"/>
          </p:cNvSpPr>
          <p:nvPr/>
        </p:nvSpPr>
        <p:spPr bwMode="auto">
          <a:xfrm>
            <a:off x="4732338" y="4489450"/>
            <a:ext cx="152400" cy="152400"/>
          </a:xfrm>
          <a:prstGeom prst="ellipse">
            <a:avLst/>
          </a:prstGeom>
          <a:solidFill>
            <a:schemeClr val="accent1"/>
          </a:solidFill>
          <a:ln w="38100">
            <a:solidFill>
              <a:schemeClr val="bg1"/>
            </a:solidFill>
            <a:round/>
            <a:headEnd/>
            <a:tailEnd/>
          </a:ln>
        </p:spPr>
        <p:txBody>
          <a:bodyPr wrap="none" anchor="ct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endParaRPr lang="en-US" altLang="en-US" sz="2400">
              <a:solidFill>
                <a:schemeClr val="bg1"/>
              </a:solidFill>
              <a:latin typeface="Times New Roman" panose="02020603050405020304" pitchFamily="18" charset="0"/>
            </a:endParaRPr>
          </a:p>
        </p:txBody>
      </p:sp>
      <p:sp>
        <p:nvSpPr>
          <p:cNvPr id="10258" name="Text Box 31"/>
          <p:cNvSpPr txBox="1">
            <a:spLocks noChangeArrowheads="1"/>
          </p:cNvSpPr>
          <p:nvPr/>
        </p:nvSpPr>
        <p:spPr bwMode="auto">
          <a:xfrm>
            <a:off x="4787901" y="4516438"/>
            <a:ext cx="303213"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spcBef>
                <a:spcPct val="50000"/>
              </a:spcBef>
            </a:pPr>
            <a:r>
              <a:rPr lang="en-US" altLang="en-US" sz="2400">
                <a:solidFill>
                  <a:schemeClr val="bg1"/>
                </a:solidFill>
                <a:latin typeface="Times New Roman" panose="02020603050405020304" pitchFamily="18" charset="0"/>
              </a:rPr>
              <a:t>1</a:t>
            </a:r>
          </a:p>
        </p:txBody>
      </p:sp>
      <p:sp>
        <p:nvSpPr>
          <p:cNvPr id="10259" name="Text Box 17"/>
          <p:cNvSpPr txBox="1">
            <a:spLocks noChangeArrowheads="1"/>
          </p:cNvSpPr>
          <p:nvPr/>
        </p:nvSpPr>
        <p:spPr bwMode="auto">
          <a:xfrm>
            <a:off x="5641975" y="3159125"/>
            <a:ext cx="2667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spcBef>
                <a:spcPct val="50000"/>
              </a:spcBef>
            </a:pPr>
            <a:r>
              <a:rPr lang="en-US" altLang="en-US" sz="2400">
                <a:solidFill>
                  <a:schemeClr val="bg1"/>
                </a:solidFill>
                <a:latin typeface="Times New Roman" panose="02020603050405020304" pitchFamily="18" charset="0"/>
              </a:rPr>
              <a:t>No Residual Stress</a:t>
            </a:r>
          </a:p>
        </p:txBody>
      </p:sp>
      <p:sp>
        <p:nvSpPr>
          <p:cNvPr id="10260" name="Line 22"/>
          <p:cNvSpPr>
            <a:spLocks noChangeShapeType="1"/>
          </p:cNvSpPr>
          <p:nvPr/>
        </p:nvSpPr>
        <p:spPr bwMode="auto">
          <a:xfrm flipH="1">
            <a:off x="5340351" y="3400426"/>
            <a:ext cx="314325" cy="327025"/>
          </a:xfrm>
          <a:prstGeom prst="line">
            <a:avLst/>
          </a:prstGeom>
          <a:noFill/>
          <a:ln w="28575">
            <a:solidFill>
              <a:schemeClr val="bg1"/>
            </a:solidFill>
            <a:round/>
            <a:headEnd/>
            <a:tailEnd type="arrow" w="med" len="med"/>
          </a:ln>
          <a:extLst>
            <a:ext uri="{909E8E84-426E-40DD-AFC4-6F175D3DCCD1}">
              <a14:hiddenFill xmlns:a14="http://schemas.microsoft.com/office/drawing/2010/main">
                <a:noFill/>
              </a14:hiddenFill>
            </a:ext>
          </a:extLst>
        </p:spPr>
        <p:txBody>
          <a:bodyPr/>
          <a:lstStyle/>
          <a:p>
            <a:endParaRPr lang="en-US"/>
          </a:p>
        </p:txBody>
      </p:sp>
      <p:sp>
        <p:nvSpPr>
          <p:cNvPr id="10261" name="Line 24"/>
          <p:cNvSpPr>
            <a:spLocks noChangeShapeType="1"/>
          </p:cNvSpPr>
          <p:nvPr/>
        </p:nvSpPr>
        <p:spPr bwMode="auto">
          <a:xfrm>
            <a:off x="4502150" y="3727450"/>
            <a:ext cx="541338" cy="0"/>
          </a:xfrm>
          <a:prstGeom prst="line">
            <a:avLst/>
          </a:prstGeom>
          <a:noFill/>
          <a:ln w="28575">
            <a:solidFill>
              <a:schemeClr val="bg1"/>
            </a:solidFill>
            <a:prstDash val="dash"/>
            <a:round/>
            <a:headEnd/>
            <a:tailEnd/>
          </a:ln>
          <a:extLst>
            <a:ext uri="{909E8E84-426E-40DD-AFC4-6F175D3DCCD1}">
              <a14:hiddenFill xmlns:a14="http://schemas.microsoft.com/office/drawing/2010/main">
                <a:noFill/>
              </a14:hiddenFill>
            </a:ext>
          </a:extLst>
        </p:spPr>
        <p:txBody>
          <a:bodyPr/>
          <a:lstStyle/>
          <a:p>
            <a:endParaRPr lang="en-US"/>
          </a:p>
        </p:txBody>
      </p:sp>
      <p:sp>
        <p:nvSpPr>
          <p:cNvPr id="10262" name="Freeform 33"/>
          <p:cNvSpPr>
            <a:spLocks/>
          </p:cNvSpPr>
          <p:nvPr/>
        </p:nvSpPr>
        <p:spPr bwMode="auto">
          <a:xfrm>
            <a:off x="4505326" y="3724275"/>
            <a:ext cx="2771775" cy="1752600"/>
          </a:xfrm>
          <a:custGeom>
            <a:avLst/>
            <a:gdLst>
              <a:gd name="T0" fmla="*/ 0 w 1746"/>
              <a:gd name="T1" fmla="*/ 2147483647 h 1104"/>
              <a:gd name="T2" fmla="*/ 937498125 w 1746"/>
              <a:gd name="T3" fmla="*/ 0 h 1104"/>
              <a:gd name="T4" fmla="*/ 2147483647 w 1746"/>
              <a:gd name="T5" fmla="*/ 0 h 1104"/>
              <a:gd name="T6" fmla="*/ 0 60000 65536"/>
              <a:gd name="T7" fmla="*/ 0 60000 65536"/>
              <a:gd name="T8" fmla="*/ 0 60000 65536"/>
              <a:gd name="T9" fmla="*/ 0 w 1746"/>
              <a:gd name="T10" fmla="*/ 0 h 1104"/>
              <a:gd name="T11" fmla="*/ 1746 w 1746"/>
              <a:gd name="T12" fmla="*/ 1104 h 1104"/>
            </a:gdLst>
            <a:ahLst/>
            <a:cxnLst>
              <a:cxn ang="T6">
                <a:pos x="T0" y="T1"/>
              </a:cxn>
              <a:cxn ang="T7">
                <a:pos x="T2" y="T3"/>
              </a:cxn>
              <a:cxn ang="T8">
                <a:pos x="T4" y="T5"/>
              </a:cxn>
            </a:cxnLst>
            <a:rect l="T9" t="T10" r="T11" b="T12"/>
            <a:pathLst>
              <a:path w="1746" h="1104">
                <a:moveTo>
                  <a:pt x="0" y="1104"/>
                </a:moveTo>
                <a:lnTo>
                  <a:pt x="372" y="0"/>
                </a:lnTo>
                <a:lnTo>
                  <a:pt x="1746" y="0"/>
                </a:lnTo>
              </a:path>
            </a:pathLst>
          </a:custGeom>
          <a:noFill/>
          <a:ln w="38100" cap="flat" cmpd="sng">
            <a:solidFill>
              <a:schemeClr val="bg1"/>
            </a:solidFill>
            <a:prstDash val="solid"/>
            <a:round/>
            <a:headEnd type="none" w="med" len="med"/>
            <a:tailEnd type="triangle" w="med" len="med"/>
          </a:ln>
          <a:extLst>
            <a:ext uri="{909E8E84-426E-40DD-AFC4-6F175D3DCCD1}">
              <a14:hiddenFill xmlns:a14="http://schemas.microsoft.com/office/drawing/2010/main">
                <a:solidFill>
                  <a:srgbClr val="FFFFFF"/>
                </a:solidFill>
              </a14:hiddenFill>
            </a:ext>
          </a:extLst>
        </p:spPr>
        <p:txBody>
          <a:bodyPr rot="10800000" wrap="none"/>
          <a:lstStyle/>
          <a:p>
            <a:endParaRPr lang="en-US"/>
          </a:p>
        </p:txBody>
      </p:sp>
      <p:sp>
        <p:nvSpPr>
          <p:cNvPr id="10263" name="Freeform 3"/>
          <p:cNvSpPr>
            <a:spLocks/>
          </p:cNvSpPr>
          <p:nvPr/>
        </p:nvSpPr>
        <p:spPr bwMode="auto">
          <a:xfrm>
            <a:off x="9080501" y="158750"/>
            <a:ext cx="942975" cy="1301750"/>
          </a:xfrm>
          <a:custGeom>
            <a:avLst/>
            <a:gdLst>
              <a:gd name="T0" fmla="*/ 2147483647 w 594"/>
              <a:gd name="T1" fmla="*/ 0 h 820"/>
              <a:gd name="T2" fmla="*/ 2147483647 w 594"/>
              <a:gd name="T3" fmla="*/ 0 h 820"/>
              <a:gd name="T4" fmla="*/ 2147483647 w 594"/>
              <a:gd name="T5" fmla="*/ 2147483647 h 820"/>
              <a:gd name="T6" fmla="*/ 2147483647 w 594"/>
              <a:gd name="T7" fmla="*/ 2147483647 h 820"/>
              <a:gd name="T8" fmla="*/ 2147483647 w 594"/>
              <a:gd name="T9" fmla="*/ 2147483647 h 820"/>
              <a:gd name="T10" fmla="*/ 2147483647 w 594"/>
              <a:gd name="T11" fmla="*/ 2147483647 h 820"/>
              <a:gd name="T12" fmla="*/ 2147483647 w 594"/>
              <a:gd name="T13" fmla="*/ 2147483647 h 820"/>
              <a:gd name="T14" fmla="*/ 0 w 594"/>
              <a:gd name="T15" fmla="*/ 2147483647 h 820"/>
              <a:gd name="T16" fmla="*/ 0 w 594"/>
              <a:gd name="T17" fmla="*/ 2147483647 h 820"/>
              <a:gd name="T18" fmla="*/ 2147483647 w 594"/>
              <a:gd name="T19" fmla="*/ 2147483647 h 820"/>
              <a:gd name="T20" fmla="*/ 2147483647 w 594"/>
              <a:gd name="T21" fmla="*/ 2147483647 h 820"/>
              <a:gd name="T22" fmla="*/ 2147483647 w 594"/>
              <a:gd name="T23" fmla="*/ 2147483647 h 820"/>
              <a:gd name="T24" fmla="*/ 2147483647 w 594"/>
              <a:gd name="T25" fmla="*/ 0 h 82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594"/>
              <a:gd name="T40" fmla="*/ 0 h 820"/>
              <a:gd name="T41" fmla="*/ 594 w 594"/>
              <a:gd name="T42" fmla="*/ 820 h 820"/>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594" h="820">
                <a:moveTo>
                  <a:pt x="10" y="0"/>
                </a:moveTo>
                <a:lnTo>
                  <a:pt x="594" y="0"/>
                </a:lnTo>
                <a:lnTo>
                  <a:pt x="594" y="148"/>
                </a:lnTo>
                <a:lnTo>
                  <a:pt x="344" y="148"/>
                </a:lnTo>
                <a:lnTo>
                  <a:pt x="344" y="670"/>
                </a:lnTo>
                <a:lnTo>
                  <a:pt x="590" y="670"/>
                </a:lnTo>
                <a:lnTo>
                  <a:pt x="590" y="820"/>
                </a:lnTo>
                <a:lnTo>
                  <a:pt x="0" y="820"/>
                </a:lnTo>
                <a:lnTo>
                  <a:pt x="0" y="670"/>
                </a:lnTo>
                <a:lnTo>
                  <a:pt x="254" y="670"/>
                </a:lnTo>
                <a:lnTo>
                  <a:pt x="254" y="152"/>
                </a:lnTo>
                <a:lnTo>
                  <a:pt x="10" y="152"/>
                </a:lnTo>
                <a:lnTo>
                  <a:pt x="10" y="0"/>
                </a:lnTo>
                <a:close/>
              </a:path>
            </a:pathLst>
          </a:custGeom>
          <a:solidFill>
            <a:schemeClr val="accent1"/>
          </a:solidFill>
          <a:ln w="44450">
            <a:solidFill>
              <a:schemeClr val="bg1"/>
            </a:solidFill>
            <a:round/>
            <a:headEnd/>
            <a:tailEnd/>
          </a:ln>
        </p:spPr>
        <p:txBody>
          <a:bodyPr/>
          <a:lstStyle/>
          <a:p>
            <a:endParaRPr lang="en-US"/>
          </a:p>
        </p:txBody>
      </p:sp>
      <p:sp>
        <p:nvSpPr>
          <p:cNvPr id="2" name="Rectangle 62"/>
          <p:cNvSpPr/>
          <p:nvPr/>
        </p:nvSpPr>
        <p:spPr>
          <a:xfrm>
            <a:off x="7142164" y="1"/>
            <a:ext cx="1919287" cy="887413"/>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en-US" sz="2400"/>
          </a:p>
        </p:txBody>
      </p:sp>
      <p:sp>
        <p:nvSpPr>
          <p:cNvPr id="10265" name="Rectangle 94" descr="Small checker board"/>
          <p:cNvSpPr>
            <a:spLocks noChangeArrowheads="1"/>
          </p:cNvSpPr>
          <p:nvPr/>
        </p:nvSpPr>
        <p:spPr bwMode="auto">
          <a:xfrm>
            <a:off x="7246938" y="100013"/>
            <a:ext cx="228600" cy="228600"/>
          </a:xfrm>
          <a:prstGeom prst="rect">
            <a:avLst/>
          </a:prstGeom>
          <a:pattFill prst="smCheck">
            <a:fgClr>
              <a:schemeClr val="tx1"/>
            </a:fgClr>
            <a:bgClr>
              <a:schemeClr val="bg1"/>
            </a:bgClr>
          </a:pattFill>
          <a:ln w="9525">
            <a:solidFill>
              <a:schemeClr val="bg1"/>
            </a:solidFill>
            <a:miter lim="800000"/>
            <a:headEnd/>
            <a:tailEnd/>
          </a:ln>
        </p:spPr>
        <p:txBody>
          <a:bodyPr wrap="none" anchor="ct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endParaRPr lang="en-US" altLang="en-US" sz="2400">
              <a:solidFill>
                <a:schemeClr val="bg1"/>
              </a:solidFill>
              <a:latin typeface="Times New Roman" panose="02020603050405020304" pitchFamily="18" charset="0"/>
            </a:endParaRPr>
          </a:p>
        </p:txBody>
      </p:sp>
      <p:sp>
        <p:nvSpPr>
          <p:cNvPr id="10266" name="Text Box 95"/>
          <p:cNvSpPr txBox="1">
            <a:spLocks noChangeArrowheads="1"/>
          </p:cNvSpPr>
          <p:nvPr/>
        </p:nvSpPr>
        <p:spPr bwMode="auto">
          <a:xfrm>
            <a:off x="7526338" y="-53975"/>
            <a:ext cx="1379352"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tabLst>
                <a:tab pos="231775" algn="l"/>
              </a:tabLst>
              <a:defRPr sz="1400">
                <a:solidFill>
                  <a:schemeClr val="tx1"/>
                </a:solidFill>
                <a:latin typeface="Tahoma" panose="020B0604030504040204" pitchFamily="34" charset="0"/>
                <a:cs typeface="Arial" panose="020B0604020202020204" pitchFamily="34" charset="0"/>
              </a:defRPr>
            </a:lvl1pPr>
            <a:lvl2pPr marL="742950" indent="-285750" eaLnBrk="0" hangingPunct="0">
              <a:tabLst>
                <a:tab pos="231775" algn="l"/>
              </a:tabLst>
              <a:defRPr sz="1400">
                <a:solidFill>
                  <a:schemeClr val="tx1"/>
                </a:solidFill>
                <a:latin typeface="Tahoma" panose="020B0604030504040204" pitchFamily="34" charset="0"/>
                <a:cs typeface="Arial" panose="020B0604020202020204" pitchFamily="34" charset="0"/>
              </a:defRPr>
            </a:lvl2pPr>
            <a:lvl3pPr marL="1143000" indent="-228600" eaLnBrk="0" hangingPunct="0">
              <a:tabLst>
                <a:tab pos="231775" algn="l"/>
              </a:tabLst>
              <a:defRPr sz="1400">
                <a:solidFill>
                  <a:schemeClr val="tx1"/>
                </a:solidFill>
                <a:latin typeface="Tahoma" panose="020B0604030504040204" pitchFamily="34" charset="0"/>
                <a:cs typeface="Arial" panose="020B0604020202020204" pitchFamily="34" charset="0"/>
              </a:defRPr>
            </a:lvl3pPr>
            <a:lvl4pPr marL="1600200" indent="-228600" eaLnBrk="0" hangingPunct="0">
              <a:tabLst>
                <a:tab pos="231775" algn="l"/>
              </a:tabLst>
              <a:defRPr sz="1400">
                <a:solidFill>
                  <a:schemeClr val="tx1"/>
                </a:solidFill>
                <a:latin typeface="Tahoma" panose="020B0604030504040204" pitchFamily="34" charset="0"/>
                <a:cs typeface="Arial" panose="020B0604020202020204" pitchFamily="34" charset="0"/>
              </a:defRPr>
            </a:lvl4pPr>
            <a:lvl5pPr marL="2057400" indent="-228600" eaLnBrk="0" hangingPunct="0">
              <a:tabLst>
                <a:tab pos="231775" algn="l"/>
              </a:tabLst>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tabLst>
                <a:tab pos="231775" algn="l"/>
              </a:tabLs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tabLst>
                <a:tab pos="231775" algn="l"/>
              </a:tabLs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tabLst>
                <a:tab pos="231775" algn="l"/>
              </a:tabLs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tabLst>
                <a:tab pos="231775" algn="l"/>
              </a:tabLst>
              <a:defRPr sz="1400">
                <a:solidFill>
                  <a:schemeClr val="tx1"/>
                </a:solidFill>
                <a:latin typeface="Tahoma" panose="020B0604030504040204" pitchFamily="34" charset="0"/>
                <a:cs typeface="Arial" panose="020B0604020202020204" pitchFamily="34" charset="0"/>
              </a:defRPr>
            </a:lvl9pPr>
          </a:lstStyle>
          <a:p>
            <a:pPr algn="l" eaLnBrk="1" hangingPunct="1"/>
            <a:r>
              <a:rPr lang="en-US" altLang="en-US" sz="2400">
                <a:solidFill>
                  <a:schemeClr val="bg1"/>
                </a:solidFill>
                <a:latin typeface="Times New Roman" panose="02020603050405020304" pitchFamily="18" charset="0"/>
              </a:rPr>
              <a:t>= Yielded</a:t>
            </a:r>
          </a:p>
          <a:p>
            <a:pPr algn="l" eaLnBrk="1" hangingPunct="1"/>
            <a:r>
              <a:rPr lang="en-US" altLang="en-US" sz="2400">
                <a:solidFill>
                  <a:schemeClr val="bg1"/>
                </a:solidFill>
                <a:latin typeface="Times New Roman" panose="02020603050405020304" pitchFamily="18" charset="0"/>
              </a:rPr>
              <a:t>	Steel</a:t>
            </a:r>
          </a:p>
        </p:txBody>
      </p:sp>
      <p:sp>
        <p:nvSpPr>
          <p:cNvPr id="10267" name="Text Box 51"/>
          <p:cNvSpPr txBox="1">
            <a:spLocks noChangeArrowheads="1"/>
          </p:cNvSpPr>
          <p:nvPr/>
        </p:nvSpPr>
        <p:spPr bwMode="auto">
          <a:xfrm>
            <a:off x="9386888" y="1450976"/>
            <a:ext cx="468312"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spcBef>
                <a:spcPct val="50000"/>
              </a:spcBef>
            </a:pPr>
            <a:endParaRPr lang="en-US" altLang="en-US" sz="2000">
              <a:solidFill>
                <a:schemeClr val="bg1"/>
              </a:solidFill>
              <a:latin typeface="Times New Roman" panose="02020603050405020304" pitchFamily="18" charset="0"/>
            </a:endParaRPr>
          </a:p>
        </p:txBody>
      </p:sp>
      <p:sp>
        <p:nvSpPr>
          <p:cNvPr id="10268" name="Rectangle 53" descr="Small checker board"/>
          <p:cNvSpPr>
            <a:spLocks noChangeArrowheads="1"/>
          </p:cNvSpPr>
          <p:nvPr/>
        </p:nvSpPr>
        <p:spPr bwMode="auto">
          <a:xfrm>
            <a:off x="9928225" y="177801"/>
            <a:ext cx="76200" cy="193675"/>
          </a:xfrm>
          <a:prstGeom prst="rect">
            <a:avLst/>
          </a:prstGeom>
          <a:pattFill prst="smCheck">
            <a:fgClr>
              <a:schemeClr val="tx1"/>
            </a:fgClr>
            <a:bgClr>
              <a:schemeClr val="bg1"/>
            </a:bgClr>
          </a:patt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endParaRPr lang="en-US" altLang="en-US" sz="2000">
              <a:solidFill>
                <a:schemeClr val="bg1"/>
              </a:solidFill>
              <a:latin typeface="Times New Roman" panose="02020603050405020304" pitchFamily="18" charset="0"/>
            </a:endParaRPr>
          </a:p>
        </p:txBody>
      </p:sp>
      <p:sp>
        <p:nvSpPr>
          <p:cNvPr id="10269" name="Rectangle 55" descr="Small checker board"/>
          <p:cNvSpPr>
            <a:spLocks noChangeArrowheads="1"/>
          </p:cNvSpPr>
          <p:nvPr/>
        </p:nvSpPr>
        <p:spPr bwMode="auto">
          <a:xfrm>
            <a:off x="9109075" y="180975"/>
            <a:ext cx="76200" cy="196850"/>
          </a:xfrm>
          <a:prstGeom prst="rect">
            <a:avLst/>
          </a:prstGeom>
          <a:pattFill prst="smCheck">
            <a:fgClr>
              <a:schemeClr val="tx1"/>
            </a:fgClr>
            <a:bgClr>
              <a:schemeClr val="bg1"/>
            </a:bgClr>
          </a:patt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endParaRPr lang="en-US" altLang="en-US" sz="2000">
              <a:solidFill>
                <a:schemeClr val="bg1"/>
              </a:solidFill>
              <a:latin typeface="Times New Roman" panose="02020603050405020304" pitchFamily="18" charset="0"/>
            </a:endParaRPr>
          </a:p>
        </p:txBody>
      </p:sp>
      <p:sp>
        <p:nvSpPr>
          <p:cNvPr id="10270" name="Rectangle 53" descr="Small checker board"/>
          <p:cNvSpPr>
            <a:spLocks noChangeArrowheads="1"/>
          </p:cNvSpPr>
          <p:nvPr/>
        </p:nvSpPr>
        <p:spPr bwMode="auto">
          <a:xfrm>
            <a:off x="9921875" y="1244600"/>
            <a:ext cx="76200" cy="196850"/>
          </a:xfrm>
          <a:prstGeom prst="rect">
            <a:avLst/>
          </a:prstGeom>
          <a:pattFill prst="smCheck">
            <a:fgClr>
              <a:schemeClr val="tx1"/>
            </a:fgClr>
            <a:bgClr>
              <a:schemeClr val="bg1"/>
            </a:bgClr>
          </a:patt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endParaRPr lang="en-US" altLang="en-US" sz="2000">
              <a:solidFill>
                <a:schemeClr val="bg1"/>
              </a:solidFill>
              <a:latin typeface="Times New Roman" panose="02020603050405020304" pitchFamily="18" charset="0"/>
            </a:endParaRPr>
          </a:p>
        </p:txBody>
      </p:sp>
      <p:sp>
        <p:nvSpPr>
          <p:cNvPr id="10271" name="Rectangle 55" descr="Small checker board"/>
          <p:cNvSpPr>
            <a:spLocks noChangeArrowheads="1"/>
          </p:cNvSpPr>
          <p:nvPr/>
        </p:nvSpPr>
        <p:spPr bwMode="auto">
          <a:xfrm>
            <a:off x="9102725" y="1244600"/>
            <a:ext cx="76200" cy="196850"/>
          </a:xfrm>
          <a:prstGeom prst="rect">
            <a:avLst/>
          </a:prstGeom>
          <a:pattFill prst="smCheck">
            <a:fgClr>
              <a:schemeClr val="tx1"/>
            </a:fgClr>
            <a:bgClr>
              <a:schemeClr val="bg1"/>
            </a:bgClr>
          </a:patt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endParaRPr lang="en-US" altLang="en-US" sz="2000">
              <a:solidFill>
                <a:schemeClr val="bg1"/>
              </a:solidFill>
              <a:latin typeface="Times New Roman" panose="02020603050405020304" pitchFamily="18" charset="0"/>
            </a:endParaRPr>
          </a:p>
        </p:txBody>
      </p:sp>
      <p:sp>
        <p:nvSpPr>
          <p:cNvPr id="10272" name="Text Box 51"/>
          <p:cNvSpPr txBox="1">
            <a:spLocks noChangeArrowheads="1"/>
          </p:cNvSpPr>
          <p:nvPr/>
        </p:nvSpPr>
        <p:spPr bwMode="auto">
          <a:xfrm>
            <a:off x="9415463" y="1479551"/>
            <a:ext cx="468312"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spcBef>
                <a:spcPct val="50000"/>
              </a:spcBef>
            </a:pPr>
            <a:r>
              <a:rPr lang="en-US" altLang="en-US" sz="2000">
                <a:solidFill>
                  <a:schemeClr val="bg1"/>
                </a:solidFill>
                <a:latin typeface="Times New Roman" panose="02020603050405020304" pitchFamily="18" charset="0"/>
              </a:rPr>
              <a:t>1</a:t>
            </a:r>
          </a:p>
        </p:txBody>
      </p:sp>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TextBox 28"/>
          <p:cNvSpPr txBox="1">
            <a:spLocks noChangeArrowheads="1"/>
          </p:cNvSpPr>
          <p:nvPr/>
        </p:nvSpPr>
        <p:spPr bwMode="auto">
          <a:xfrm>
            <a:off x="1814513" y="955675"/>
            <a:ext cx="8636000" cy="4876800"/>
          </a:xfrm>
          <a:prstGeom prst="rect">
            <a:avLst/>
          </a:prstGeom>
          <a:solidFill>
            <a:srgbClr val="F2F2F2">
              <a:alpha val="61960"/>
            </a:srgbClr>
          </a:solidFill>
          <a:ln w="38100">
            <a:solidFill>
              <a:schemeClr val="bg1"/>
            </a:solidFill>
            <a:bevel/>
            <a:headEnd/>
            <a:tailEnd/>
          </a:ln>
        </p:spPr>
        <p:txBody>
          <a:bodyPr anchor="ctr">
            <a:spAutoFit/>
          </a:bodyPr>
          <a:lstStyle>
            <a:lvl1pPr marL="347663" indent="-347663"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r>
              <a:rPr lang="en-US" altLang="en-US" sz="2400" b="1">
                <a:solidFill>
                  <a:schemeClr val="bg1"/>
                </a:solidFill>
                <a:latin typeface="Times New Roman" panose="02020603050405020304" pitchFamily="18" charset="0"/>
              </a:rPr>
              <a:t>ALIGNMENT CHART ASSUMPTIONS:</a:t>
            </a:r>
          </a:p>
          <a:p>
            <a:pPr algn="l" eaLnBrk="1" hangingPunct="1">
              <a:buFontTx/>
              <a:buAutoNum type="arabicParenR"/>
            </a:pPr>
            <a:r>
              <a:rPr lang="en-US" altLang="en-US" sz="2400">
                <a:solidFill>
                  <a:srgbClr val="FF0000"/>
                </a:solidFill>
                <a:latin typeface="Times New Roman" panose="02020603050405020304" pitchFamily="18" charset="0"/>
              </a:rPr>
              <a:t>Behavior is purely elastic.</a:t>
            </a:r>
          </a:p>
          <a:p>
            <a:pPr algn="l" eaLnBrk="1" hangingPunct="1">
              <a:buFontTx/>
              <a:buAutoNum type="arabicParenR"/>
            </a:pPr>
            <a:r>
              <a:rPr lang="en-US" altLang="en-US" sz="2400">
                <a:solidFill>
                  <a:schemeClr val="bg1"/>
                </a:solidFill>
                <a:latin typeface="Times New Roman" panose="02020603050405020304" pitchFamily="18" charset="0"/>
              </a:rPr>
              <a:t>All members have constant cross section.</a:t>
            </a:r>
          </a:p>
          <a:p>
            <a:pPr algn="l" eaLnBrk="1" hangingPunct="1">
              <a:buFontTx/>
              <a:buAutoNum type="arabicParenR"/>
            </a:pPr>
            <a:r>
              <a:rPr lang="en-US" altLang="en-US" sz="2400">
                <a:solidFill>
                  <a:schemeClr val="bg1"/>
                </a:solidFill>
                <a:latin typeface="Times New Roman" panose="02020603050405020304" pitchFamily="18" charset="0"/>
              </a:rPr>
              <a:t>All joints are rigid.</a:t>
            </a:r>
          </a:p>
          <a:p>
            <a:pPr algn="l" eaLnBrk="1" hangingPunct="1">
              <a:buFontTx/>
              <a:buAutoNum type="arabicParenR"/>
            </a:pPr>
            <a:r>
              <a:rPr lang="en-US" altLang="en-US" sz="2400">
                <a:solidFill>
                  <a:schemeClr val="bg1"/>
                </a:solidFill>
                <a:latin typeface="Times New Roman" panose="02020603050405020304" pitchFamily="18" charset="0"/>
              </a:rPr>
              <a:t>Sidesway Inhibited (Braced) – single curvature bending of girders.</a:t>
            </a:r>
          </a:p>
          <a:p>
            <a:pPr algn="l" eaLnBrk="1" hangingPunct="1">
              <a:buFontTx/>
              <a:buAutoNum type="arabicParenR"/>
            </a:pPr>
            <a:r>
              <a:rPr lang="en-US" altLang="en-US" sz="2400">
                <a:solidFill>
                  <a:schemeClr val="bg1"/>
                </a:solidFill>
                <a:latin typeface="Times New Roman" panose="02020603050405020304" pitchFamily="18" charset="0"/>
              </a:rPr>
              <a:t>Sidesway Uninhibited (Sway) – reverse curvature bending of girders.</a:t>
            </a:r>
          </a:p>
          <a:p>
            <a:pPr algn="l" eaLnBrk="1" hangingPunct="1">
              <a:buFontTx/>
              <a:buAutoNum type="arabicParenR"/>
            </a:pPr>
            <a:r>
              <a:rPr lang="en-US" altLang="en-US" sz="2400">
                <a:solidFill>
                  <a:schemeClr val="bg1"/>
                </a:solidFill>
                <a:latin typeface="Times New Roman" panose="02020603050405020304" pitchFamily="18" charset="0"/>
              </a:rPr>
              <a:t>Stiffness parameter of all columns is equal.</a:t>
            </a:r>
          </a:p>
          <a:p>
            <a:pPr algn="l" eaLnBrk="1" hangingPunct="1">
              <a:buFontTx/>
              <a:buAutoNum type="arabicParenR"/>
            </a:pPr>
            <a:r>
              <a:rPr lang="en-US" altLang="en-US" sz="2400">
                <a:solidFill>
                  <a:schemeClr val="bg1"/>
                </a:solidFill>
                <a:latin typeface="Times New Roman" panose="02020603050405020304" pitchFamily="18" charset="0"/>
              </a:rPr>
              <a:t>Joint restraint is distributed to columns above and below the joint in proportion to </a:t>
            </a:r>
            <a:r>
              <a:rPr lang="en-US" altLang="en-US" sz="2400" i="1">
                <a:solidFill>
                  <a:schemeClr val="bg1"/>
                </a:solidFill>
                <a:latin typeface="Times New Roman" panose="02020603050405020304" pitchFamily="18" charset="0"/>
              </a:rPr>
              <a:t>EI/L</a:t>
            </a:r>
            <a:r>
              <a:rPr lang="en-US" altLang="en-US" sz="2400">
                <a:solidFill>
                  <a:schemeClr val="bg1"/>
                </a:solidFill>
                <a:latin typeface="Times New Roman" panose="02020603050405020304" pitchFamily="18" charset="0"/>
              </a:rPr>
              <a:t> of the columns.</a:t>
            </a:r>
          </a:p>
          <a:p>
            <a:pPr algn="l" eaLnBrk="1" hangingPunct="1">
              <a:buFontTx/>
              <a:buAutoNum type="arabicParenR"/>
            </a:pPr>
            <a:r>
              <a:rPr lang="en-US" altLang="en-US" sz="2400">
                <a:solidFill>
                  <a:schemeClr val="bg1"/>
                </a:solidFill>
                <a:latin typeface="Times New Roman" panose="02020603050405020304" pitchFamily="18" charset="0"/>
              </a:rPr>
              <a:t>All columns buckle simultaneously.</a:t>
            </a:r>
          </a:p>
          <a:p>
            <a:pPr algn="l" eaLnBrk="1" hangingPunct="1">
              <a:buFontTx/>
              <a:buAutoNum type="arabicParenR"/>
            </a:pPr>
            <a:r>
              <a:rPr lang="en-US" altLang="en-US" sz="2400">
                <a:solidFill>
                  <a:schemeClr val="bg1"/>
                </a:solidFill>
                <a:latin typeface="Times New Roman" panose="02020603050405020304" pitchFamily="18" charset="0"/>
              </a:rPr>
              <a:t>No significant axial compression force exists in the girders.</a:t>
            </a:r>
          </a:p>
        </p:txBody>
      </p:sp>
      <p:sp>
        <p:nvSpPr>
          <p:cNvPr id="4" name="Slide Number Placeholder 3"/>
          <p:cNvSpPr txBox="1">
            <a:spLocks noGrp="1"/>
          </p:cNvSpPr>
          <p:nvPr/>
        </p:nvSpPr>
        <p:spPr>
          <a:xfrm>
            <a:off x="10907210" y="6324079"/>
            <a:ext cx="762000" cy="365125"/>
          </a:xfrm>
          <a:prstGeom prst="rect">
            <a:avLst/>
          </a:prstGeom>
          <a:noFill/>
        </p:spPr>
        <p:txBody>
          <a:bodyPr lIns="0" rIns="0" anchor="b"/>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r" eaLnBrk="1" hangingPunct="1"/>
            <a:fld id="{85DF9C70-E17F-4518-BD88-2ABFFDD8F7DE}" type="slidenum">
              <a:rPr lang="en-US" altLang="en-US" sz="1200">
                <a:solidFill>
                  <a:srgbClr val="BCBCBC"/>
                </a:solidFill>
                <a:latin typeface="Times New Roman" panose="02020603050405020304" pitchFamily="18" charset="0"/>
              </a:rPr>
              <a:pPr algn="r" eaLnBrk="1" hangingPunct="1"/>
              <a:t>70</a:t>
            </a:fld>
            <a:endParaRPr lang="en-US" altLang="en-US" sz="1200" dirty="0">
              <a:solidFill>
                <a:srgbClr val="BCBCBC"/>
              </a:solidFill>
              <a:latin typeface="Times New Roman" panose="02020603050405020304" pitchFamily="18" charset="0"/>
            </a:endParaRPr>
          </a:p>
        </p:txBody>
      </p:sp>
      <p:sp>
        <p:nvSpPr>
          <p:cNvPr id="5" name="Footer Placeholder 4"/>
          <p:cNvSpPr txBox="1">
            <a:spLocks noGrp="1"/>
          </p:cNvSpPr>
          <p:nvPr/>
        </p:nvSpPr>
        <p:spPr>
          <a:xfrm>
            <a:off x="4648200" y="6416676"/>
            <a:ext cx="2895600" cy="365125"/>
          </a:xfrm>
          <a:prstGeom prst="rect">
            <a:avLst/>
          </a:prstGeom>
          <a:noFill/>
        </p:spPr>
        <p:txBody>
          <a:bodyPr anchor="b"/>
          <a:lstStyle/>
          <a:p>
            <a:pPr>
              <a:defRPr/>
            </a:pPr>
            <a:r>
              <a:rPr lang="en-US" sz="1200">
                <a:solidFill>
                  <a:schemeClr val="tx1">
                    <a:shade val="50000"/>
                  </a:schemeClr>
                </a:solidFill>
                <a:latin typeface="Times New Roman" pitchFamily="18" charset="0"/>
                <a:cs typeface="+mn-cs"/>
              </a:rPr>
              <a:t>Compression Theory</a:t>
            </a:r>
            <a:endParaRPr lang="en-US" sz="1200" dirty="0">
              <a:solidFill>
                <a:schemeClr val="tx1">
                  <a:shade val="50000"/>
                </a:schemeClr>
              </a:solidFill>
              <a:latin typeface="Times New Roman" pitchFamily="18" charset="0"/>
              <a:cs typeface="+mn-cs"/>
            </a:endParaRPr>
          </a:p>
        </p:txBody>
      </p:sp>
      <p:sp>
        <p:nvSpPr>
          <p:cNvPr id="74757" name="TextBox 28"/>
          <p:cNvSpPr txBox="1">
            <a:spLocks noChangeArrowheads="1"/>
          </p:cNvSpPr>
          <p:nvPr/>
        </p:nvSpPr>
        <p:spPr bwMode="auto">
          <a:xfrm>
            <a:off x="3770314" y="88901"/>
            <a:ext cx="4383087" cy="620713"/>
          </a:xfrm>
          <a:prstGeom prst="rect">
            <a:avLst/>
          </a:prstGeom>
          <a:solidFill>
            <a:srgbClr val="F2F2F2">
              <a:alpha val="61960"/>
            </a:srgbClr>
          </a:solidFill>
          <a:ln w="38100">
            <a:solidFill>
              <a:schemeClr val="bg1"/>
            </a:solidFill>
            <a:bevel/>
            <a:headEnd/>
            <a:tailEnd/>
          </a:ln>
        </p:spPr>
        <p:txBody>
          <a:bodyPr anchor="ctr" anchorCtr="1"/>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spcBef>
                <a:spcPct val="50000"/>
              </a:spcBef>
            </a:pPr>
            <a:r>
              <a:rPr lang="en-US" altLang="en-US" sz="3600" b="1">
                <a:solidFill>
                  <a:schemeClr val="bg1"/>
                </a:solidFill>
                <a:latin typeface="Times New Roman" panose="02020603050405020304" pitchFamily="18" charset="0"/>
              </a:rPr>
              <a:t>Alignment Charts</a:t>
            </a:r>
          </a:p>
        </p:txBody>
      </p:sp>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TextBox 28"/>
          <p:cNvSpPr txBox="1">
            <a:spLocks noChangeArrowheads="1"/>
          </p:cNvSpPr>
          <p:nvPr/>
        </p:nvSpPr>
        <p:spPr bwMode="auto">
          <a:xfrm>
            <a:off x="2578101" y="1115368"/>
            <a:ext cx="4899025" cy="461665"/>
          </a:xfrm>
          <a:prstGeom prst="rect">
            <a:avLst/>
          </a:prstGeom>
          <a:solidFill>
            <a:srgbClr val="F2F2F2">
              <a:alpha val="61960"/>
            </a:srgbClr>
          </a:solidFill>
          <a:ln w="38100">
            <a:solidFill>
              <a:schemeClr val="bg1"/>
            </a:solidFill>
            <a:bevel/>
            <a:headEnd/>
            <a:tailEnd/>
          </a:ln>
        </p:spPr>
        <p:txBody>
          <a:bodyPr anchor="ctr">
            <a:spAutoFit/>
          </a:bodyP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r>
              <a:rPr lang="en-US" altLang="en-US" sz="2400">
                <a:solidFill>
                  <a:schemeClr val="bg1"/>
                </a:solidFill>
                <a:latin typeface="Times New Roman" panose="02020603050405020304" pitchFamily="18" charset="0"/>
              </a:rPr>
              <a:t>If the column behavior is inelastic,</a:t>
            </a:r>
          </a:p>
        </p:txBody>
      </p:sp>
      <p:sp>
        <p:nvSpPr>
          <p:cNvPr id="75779" name="TextBox 28"/>
          <p:cNvSpPr txBox="1">
            <a:spLocks noChangeArrowheads="1"/>
          </p:cNvSpPr>
          <p:nvPr/>
        </p:nvSpPr>
        <p:spPr bwMode="auto">
          <a:xfrm>
            <a:off x="3478213" y="1794818"/>
            <a:ext cx="6030912" cy="461665"/>
          </a:xfrm>
          <a:prstGeom prst="rect">
            <a:avLst/>
          </a:prstGeom>
          <a:solidFill>
            <a:srgbClr val="F2F2F2">
              <a:alpha val="61960"/>
            </a:srgbClr>
          </a:solidFill>
          <a:ln w="38100">
            <a:solidFill>
              <a:schemeClr val="bg1"/>
            </a:solidFill>
            <a:bevel/>
            <a:headEnd/>
            <a:tailEnd/>
          </a:ln>
        </p:spPr>
        <p:txBody>
          <a:bodyPr anchor="ctr">
            <a:spAutoFit/>
          </a:bodyP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r>
              <a:rPr lang="en-US" altLang="en-US" sz="2400">
                <a:solidFill>
                  <a:schemeClr val="bg1"/>
                </a:solidFill>
                <a:latin typeface="Times New Roman" panose="02020603050405020304" pitchFamily="18" charset="0"/>
              </a:rPr>
              <a:t>Yielding decreases stiffness of the column.</a:t>
            </a:r>
          </a:p>
        </p:txBody>
      </p:sp>
      <p:sp>
        <p:nvSpPr>
          <p:cNvPr id="75780" name="TextBox 28"/>
          <p:cNvSpPr txBox="1">
            <a:spLocks noChangeArrowheads="1"/>
          </p:cNvSpPr>
          <p:nvPr/>
        </p:nvSpPr>
        <p:spPr bwMode="auto">
          <a:xfrm>
            <a:off x="3492500" y="2472681"/>
            <a:ext cx="6032500" cy="461665"/>
          </a:xfrm>
          <a:prstGeom prst="rect">
            <a:avLst/>
          </a:prstGeom>
          <a:solidFill>
            <a:srgbClr val="F2F2F2">
              <a:alpha val="61960"/>
            </a:srgbClr>
          </a:solidFill>
          <a:ln w="38100">
            <a:solidFill>
              <a:schemeClr val="bg1"/>
            </a:solidFill>
            <a:bevel/>
            <a:headEnd/>
            <a:tailEnd/>
          </a:ln>
        </p:spPr>
        <p:txBody>
          <a:bodyPr anchor="ctr">
            <a:spAutoFit/>
          </a:bodyP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r>
              <a:rPr lang="en-US" altLang="en-US" sz="2400" i="1">
                <a:solidFill>
                  <a:schemeClr val="bg1"/>
                </a:solidFill>
                <a:latin typeface="Times New Roman" panose="02020603050405020304" pitchFamily="18" charset="0"/>
              </a:rPr>
              <a:t>Relative</a:t>
            </a:r>
            <a:r>
              <a:rPr lang="en-US" altLang="en-US" sz="2400">
                <a:solidFill>
                  <a:schemeClr val="bg1"/>
                </a:solidFill>
                <a:latin typeface="Times New Roman" panose="02020603050405020304" pitchFamily="18" charset="0"/>
              </a:rPr>
              <a:t> joint restraint of the girders increases.</a:t>
            </a:r>
          </a:p>
        </p:txBody>
      </p:sp>
      <p:sp>
        <p:nvSpPr>
          <p:cNvPr id="75781" name="TextBox 28"/>
          <p:cNvSpPr txBox="1">
            <a:spLocks noChangeArrowheads="1"/>
          </p:cNvSpPr>
          <p:nvPr/>
        </p:nvSpPr>
        <p:spPr bwMode="auto">
          <a:xfrm>
            <a:off x="3492501" y="3137843"/>
            <a:ext cx="6048375" cy="461665"/>
          </a:xfrm>
          <a:prstGeom prst="rect">
            <a:avLst/>
          </a:prstGeom>
          <a:solidFill>
            <a:srgbClr val="F2F2F2">
              <a:alpha val="61960"/>
            </a:srgbClr>
          </a:solidFill>
          <a:ln w="38100">
            <a:solidFill>
              <a:schemeClr val="bg1"/>
            </a:solidFill>
            <a:bevel/>
            <a:headEnd/>
            <a:tailEnd/>
          </a:ln>
        </p:spPr>
        <p:txBody>
          <a:bodyPr anchor="ctr">
            <a:spAutoFit/>
          </a:bodyP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r>
              <a:rPr lang="en-US" altLang="en-US" sz="2400" i="1">
                <a:solidFill>
                  <a:schemeClr val="bg1"/>
                </a:solidFill>
                <a:latin typeface="Times New Roman" panose="02020603050405020304" pitchFamily="18" charset="0"/>
              </a:rPr>
              <a:t>G</a:t>
            </a:r>
            <a:r>
              <a:rPr lang="en-US" altLang="en-US" sz="2400">
                <a:solidFill>
                  <a:schemeClr val="bg1"/>
                </a:solidFill>
                <a:latin typeface="Times New Roman" panose="02020603050405020304" pitchFamily="18" charset="0"/>
              </a:rPr>
              <a:t> therefore decreases, as does </a:t>
            </a:r>
            <a:r>
              <a:rPr lang="en-US" altLang="en-US" sz="2400" i="1">
                <a:solidFill>
                  <a:schemeClr val="bg1"/>
                </a:solidFill>
                <a:latin typeface="Times New Roman" panose="02020603050405020304" pitchFamily="18" charset="0"/>
              </a:rPr>
              <a:t>K.</a:t>
            </a:r>
          </a:p>
        </p:txBody>
      </p:sp>
      <p:sp>
        <p:nvSpPr>
          <p:cNvPr id="75782" name="TextBox 28"/>
          <p:cNvSpPr txBox="1">
            <a:spLocks noChangeArrowheads="1"/>
          </p:cNvSpPr>
          <p:nvPr/>
        </p:nvSpPr>
        <p:spPr bwMode="auto">
          <a:xfrm>
            <a:off x="3863440" y="3817293"/>
            <a:ext cx="5691724" cy="461665"/>
          </a:xfrm>
          <a:prstGeom prst="rect">
            <a:avLst/>
          </a:prstGeom>
          <a:solidFill>
            <a:srgbClr val="F2F2F2">
              <a:alpha val="61960"/>
            </a:srgbClr>
          </a:solidFill>
          <a:ln w="38100">
            <a:solidFill>
              <a:schemeClr val="bg1"/>
            </a:solidFill>
            <a:bevel/>
            <a:headEnd/>
            <a:tailEnd/>
          </a:ln>
        </p:spPr>
        <p:txBody>
          <a:bodyPr wrap="square" anchor="ctr">
            <a:spAutoFit/>
          </a:bodyP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r>
              <a:rPr lang="en-US" altLang="en-US" sz="2400" dirty="0">
                <a:solidFill>
                  <a:schemeClr val="bg1"/>
                </a:solidFill>
                <a:latin typeface="Times New Roman" panose="02020603050405020304" pitchFamily="18" charset="0"/>
              </a:rPr>
              <a:t>Decrease is typically small.</a:t>
            </a:r>
          </a:p>
        </p:txBody>
      </p:sp>
      <p:sp>
        <p:nvSpPr>
          <p:cNvPr id="75783" name="TextBox 28"/>
          <p:cNvSpPr txBox="1">
            <a:spLocks noChangeArrowheads="1"/>
          </p:cNvSpPr>
          <p:nvPr/>
        </p:nvSpPr>
        <p:spPr bwMode="auto">
          <a:xfrm>
            <a:off x="3863440" y="4482456"/>
            <a:ext cx="5707599" cy="461665"/>
          </a:xfrm>
          <a:prstGeom prst="rect">
            <a:avLst/>
          </a:prstGeom>
          <a:solidFill>
            <a:srgbClr val="F2F2F2">
              <a:alpha val="61960"/>
            </a:srgbClr>
          </a:solidFill>
          <a:ln w="38100">
            <a:solidFill>
              <a:schemeClr val="bg1"/>
            </a:solidFill>
            <a:bevel/>
            <a:headEnd/>
            <a:tailEnd/>
          </a:ln>
        </p:spPr>
        <p:txBody>
          <a:bodyPr wrap="square" anchor="ctr">
            <a:spAutoFit/>
          </a:bodyP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r>
              <a:rPr lang="en-US" altLang="en-US" sz="2400">
                <a:solidFill>
                  <a:schemeClr val="bg1"/>
                </a:solidFill>
                <a:latin typeface="Times New Roman" panose="02020603050405020304" pitchFamily="18" charset="0"/>
              </a:rPr>
              <a:t>Conservative to ignore effects.</a:t>
            </a:r>
          </a:p>
        </p:txBody>
      </p:sp>
      <p:sp>
        <p:nvSpPr>
          <p:cNvPr id="75784" name="TextBox 28"/>
          <p:cNvSpPr txBox="1">
            <a:spLocks noChangeArrowheads="1"/>
          </p:cNvSpPr>
          <p:nvPr/>
        </p:nvSpPr>
        <p:spPr bwMode="auto">
          <a:xfrm>
            <a:off x="3863439" y="5147103"/>
            <a:ext cx="5721886" cy="830997"/>
          </a:xfrm>
          <a:prstGeom prst="rect">
            <a:avLst/>
          </a:prstGeom>
          <a:solidFill>
            <a:srgbClr val="F2F2F2">
              <a:alpha val="61960"/>
            </a:srgbClr>
          </a:solidFill>
          <a:ln w="38100">
            <a:solidFill>
              <a:schemeClr val="bg1"/>
            </a:solidFill>
            <a:bevel/>
            <a:headEnd/>
            <a:tailEnd/>
          </a:ln>
        </p:spPr>
        <p:txBody>
          <a:bodyPr wrap="square" anchor="ctr">
            <a:spAutoFit/>
          </a:bodyP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r>
              <a:rPr lang="en-US" altLang="en-US" sz="2400" dirty="0">
                <a:solidFill>
                  <a:schemeClr val="bg1"/>
                </a:solidFill>
                <a:latin typeface="Times New Roman" panose="02020603050405020304" pitchFamily="18" charset="0"/>
              </a:rPr>
              <a:t>Can account for effects by using a </a:t>
            </a:r>
          </a:p>
          <a:p>
            <a:pPr algn="l" eaLnBrk="1" hangingPunct="1"/>
            <a:r>
              <a:rPr lang="en-US" altLang="en-US" sz="2400" dirty="0">
                <a:solidFill>
                  <a:schemeClr val="bg1"/>
                </a:solidFill>
                <a:latin typeface="Times New Roman" panose="02020603050405020304" pitchFamily="18" charset="0"/>
              </a:rPr>
              <a:t>stiffness reduction factor (SRF), </a:t>
            </a:r>
            <a:r>
              <a:rPr lang="en-US" altLang="en-US" sz="2400" dirty="0">
                <a:solidFill>
                  <a:schemeClr val="bg1"/>
                </a:solidFill>
                <a:latin typeface="Symbol" panose="05050102010706020507" pitchFamily="18" charset="2"/>
              </a:rPr>
              <a:t>t</a:t>
            </a:r>
            <a:r>
              <a:rPr lang="en-US" altLang="en-US" sz="2400" dirty="0">
                <a:solidFill>
                  <a:schemeClr val="bg1"/>
                </a:solidFill>
                <a:latin typeface="Times New Roman" panose="02020603050405020304" pitchFamily="18" charset="0"/>
              </a:rPr>
              <a:t>, times </a:t>
            </a:r>
            <a:r>
              <a:rPr lang="en-US" altLang="en-US" sz="2400" i="1" dirty="0">
                <a:solidFill>
                  <a:schemeClr val="bg1"/>
                </a:solidFill>
                <a:latin typeface="Times New Roman" panose="02020603050405020304" pitchFamily="18" charset="0"/>
              </a:rPr>
              <a:t>G.</a:t>
            </a:r>
          </a:p>
        </p:txBody>
      </p:sp>
      <p:sp>
        <p:nvSpPr>
          <p:cNvPr id="75785" name="TextBox 28"/>
          <p:cNvSpPr txBox="1">
            <a:spLocks noChangeArrowheads="1"/>
          </p:cNvSpPr>
          <p:nvPr/>
        </p:nvSpPr>
        <p:spPr bwMode="auto">
          <a:xfrm>
            <a:off x="5684838" y="6045201"/>
            <a:ext cx="3890962" cy="460375"/>
          </a:xfrm>
          <a:prstGeom prst="rect">
            <a:avLst/>
          </a:prstGeom>
          <a:solidFill>
            <a:srgbClr val="F2F2F2">
              <a:alpha val="61960"/>
            </a:srgbClr>
          </a:solidFill>
          <a:ln w="38100">
            <a:solidFill>
              <a:schemeClr val="bg1"/>
            </a:solidFill>
            <a:bevel/>
            <a:headEnd/>
            <a:tailEnd/>
          </a:ln>
        </p:spPr>
        <p:txBody>
          <a:bodyPr anchor="ctr">
            <a:spAutoFit/>
          </a:bodyP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r>
              <a:rPr lang="en-US" altLang="en-US" sz="2400" dirty="0">
                <a:solidFill>
                  <a:schemeClr val="bg1"/>
                </a:solidFill>
                <a:latin typeface="Times New Roman" panose="02020603050405020304" pitchFamily="18" charset="0"/>
              </a:rPr>
              <a:t>(SRF Table 4-13)</a:t>
            </a:r>
          </a:p>
        </p:txBody>
      </p:sp>
      <p:sp>
        <p:nvSpPr>
          <p:cNvPr id="11" name="Slide Number Placeholder 10"/>
          <p:cNvSpPr>
            <a:spLocks noGrp="1"/>
          </p:cNvSpPr>
          <p:nvPr>
            <p:ph type="sldNum" sz="quarter" idx="11"/>
          </p:nvPr>
        </p:nvSpPr>
        <p:spPr/>
        <p:txBody>
          <a:bodyP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eaLnBrk="1" hangingPunct="1"/>
            <a:fld id="{FE9162DB-37B1-4C39-8DBD-5B9F9F87DDB8}" type="slidenum">
              <a:rPr lang="en-US" altLang="en-US" sz="1200">
                <a:solidFill>
                  <a:srgbClr val="BCBCBC"/>
                </a:solidFill>
                <a:latin typeface="Times New Roman" panose="02020603050405020304" pitchFamily="18" charset="0"/>
              </a:rPr>
              <a:pPr eaLnBrk="1" hangingPunct="1"/>
              <a:t>71</a:t>
            </a:fld>
            <a:endParaRPr lang="en-US" altLang="en-US" sz="1200">
              <a:solidFill>
                <a:srgbClr val="BCBCBC"/>
              </a:solidFill>
              <a:latin typeface="Times New Roman" panose="02020603050405020304" pitchFamily="18" charset="0"/>
            </a:endParaRPr>
          </a:p>
        </p:txBody>
      </p:sp>
      <p:sp>
        <p:nvSpPr>
          <p:cNvPr id="12" name="Footer Placeholder 11"/>
          <p:cNvSpPr>
            <a:spLocks noGrp="1"/>
          </p:cNvSpPr>
          <p:nvPr>
            <p:ph type="ftr" sz="quarter" idx="10"/>
          </p:nvPr>
        </p:nvSpPr>
        <p:spPr/>
        <p:txBody>
          <a:bodyPr/>
          <a:lstStyle/>
          <a:p>
            <a:pPr>
              <a:defRPr/>
            </a:pPr>
            <a:r>
              <a:rPr lang="en-US"/>
              <a:t>Compression Theory</a:t>
            </a:r>
            <a:endParaRPr lang="en-US" dirty="0"/>
          </a:p>
        </p:txBody>
      </p:sp>
      <p:sp>
        <p:nvSpPr>
          <p:cNvPr id="75788" name="TextBox 28"/>
          <p:cNvSpPr txBox="1">
            <a:spLocks noChangeArrowheads="1"/>
          </p:cNvSpPr>
          <p:nvPr/>
        </p:nvSpPr>
        <p:spPr bwMode="auto">
          <a:xfrm>
            <a:off x="3770314" y="88901"/>
            <a:ext cx="4383087" cy="620713"/>
          </a:xfrm>
          <a:prstGeom prst="rect">
            <a:avLst/>
          </a:prstGeom>
          <a:solidFill>
            <a:srgbClr val="F2F2F2">
              <a:alpha val="61960"/>
            </a:srgbClr>
          </a:solidFill>
          <a:ln w="38100">
            <a:solidFill>
              <a:schemeClr val="bg1"/>
            </a:solidFill>
            <a:bevel/>
            <a:headEnd/>
            <a:tailEnd/>
          </a:ln>
        </p:spPr>
        <p:txBody>
          <a:bodyPr anchor="ctr" anchorCtr="1"/>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spcBef>
                <a:spcPct val="50000"/>
              </a:spcBef>
            </a:pPr>
            <a:r>
              <a:rPr lang="en-US" altLang="en-US" sz="3600" b="1">
                <a:solidFill>
                  <a:schemeClr val="bg1"/>
                </a:solidFill>
                <a:latin typeface="Times New Roman" panose="02020603050405020304" pitchFamily="18" charset="0"/>
              </a:rPr>
              <a:t>Alignment Charts</a:t>
            </a:r>
          </a:p>
        </p:txBody>
      </p:sp>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TextBox 28"/>
          <p:cNvSpPr txBox="1">
            <a:spLocks noChangeArrowheads="1"/>
          </p:cNvSpPr>
          <p:nvPr/>
        </p:nvSpPr>
        <p:spPr bwMode="auto">
          <a:xfrm>
            <a:off x="1814513" y="955675"/>
            <a:ext cx="8636000" cy="4876800"/>
          </a:xfrm>
          <a:prstGeom prst="rect">
            <a:avLst/>
          </a:prstGeom>
          <a:solidFill>
            <a:srgbClr val="F2F2F2">
              <a:alpha val="61960"/>
            </a:srgbClr>
          </a:solidFill>
          <a:ln w="38100">
            <a:solidFill>
              <a:schemeClr val="bg1"/>
            </a:solidFill>
            <a:bevel/>
            <a:headEnd/>
            <a:tailEnd/>
          </a:ln>
        </p:spPr>
        <p:txBody>
          <a:bodyPr anchor="ctr">
            <a:spAutoFit/>
          </a:bodyPr>
          <a:lstStyle>
            <a:lvl1pPr marL="347663" indent="-347663"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r>
              <a:rPr lang="en-US" altLang="en-US" sz="2400" b="1">
                <a:solidFill>
                  <a:schemeClr val="bg1"/>
                </a:solidFill>
                <a:latin typeface="Times New Roman" panose="02020603050405020304" pitchFamily="18" charset="0"/>
              </a:rPr>
              <a:t>ALIGNMENT CHART ASSUMPTIONS:</a:t>
            </a:r>
          </a:p>
          <a:p>
            <a:pPr algn="l" eaLnBrk="1" hangingPunct="1">
              <a:buFontTx/>
              <a:buAutoNum type="arabicParenR"/>
            </a:pPr>
            <a:r>
              <a:rPr lang="en-US" altLang="en-US" sz="2400">
                <a:solidFill>
                  <a:schemeClr val="bg1"/>
                </a:solidFill>
                <a:latin typeface="Times New Roman" panose="02020603050405020304" pitchFamily="18" charset="0"/>
              </a:rPr>
              <a:t>Behavior is purely elastic.</a:t>
            </a:r>
          </a:p>
          <a:p>
            <a:pPr algn="l" eaLnBrk="1" hangingPunct="1">
              <a:buFontTx/>
              <a:buAutoNum type="arabicParenR"/>
            </a:pPr>
            <a:r>
              <a:rPr lang="en-US" altLang="en-US" sz="2400">
                <a:solidFill>
                  <a:srgbClr val="FF0000"/>
                </a:solidFill>
                <a:latin typeface="Times New Roman" panose="02020603050405020304" pitchFamily="18" charset="0"/>
              </a:rPr>
              <a:t>All members have constant cross section.</a:t>
            </a:r>
          </a:p>
          <a:p>
            <a:pPr algn="l" eaLnBrk="1" hangingPunct="1">
              <a:buFontTx/>
              <a:buAutoNum type="arabicParenR"/>
            </a:pPr>
            <a:r>
              <a:rPr lang="en-US" altLang="en-US" sz="2400">
                <a:solidFill>
                  <a:srgbClr val="FF0000"/>
                </a:solidFill>
                <a:latin typeface="Times New Roman" panose="02020603050405020304" pitchFamily="18" charset="0"/>
              </a:rPr>
              <a:t>All joints are rigid.</a:t>
            </a:r>
          </a:p>
          <a:p>
            <a:pPr algn="l" eaLnBrk="1" hangingPunct="1">
              <a:buFontTx/>
              <a:buAutoNum type="arabicParenR"/>
            </a:pPr>
            <a:r>
              <a:rPr lang="en-US" altLang="en-US" sz="2400">
                <a:solidFill>
                  <a:schemeClr val="bg1"/>
                </a:solidFill>
                <a:latin typeface="Times New Roman" panose="02020603050405020304" pitchFamily="18" charset="0"/>
              </a:rPr>
              <a:t>Sidesway Inhibited (Braced) – single curvature bending of girders.</a:t>
            </a:r>
          </a:p>
          <a:p>
            <a:pPr algn="l" eaLnBrk="1" hangingPunct="1">
              <a:buFontTx/>
              <a:buAutoNum type="arabicParenR"/>
            </a:pPr>
            <a:r>
              <a:rPr lang="en-US" altLang="en-US" sz="2400">
                <a:solidFill>
                  <a:schemeClr val="bg1"/>
                </a:solidFill>
                <a:latin typeface="Times New Roman" panose="02020603050405020304" pitchFamily="18" charset="0"/>
              </a:rPr>
              <a:t>Sidesway Uninhibited (Sway) – reverse curvature bending of girders.</a:t>
            </a:r>
          </a:p>
          <a:p>
            <a:pPr algn="l" eaLnBrk="1" hangingPunct="1">
              <a:buFontTx/>
              <a:buAutoNum type="arabicParenR"/>
            </a:pPr>
            <a:r>
              <a:rPr lang="en-US" altLang="en-US" sz="2400">
                <a:solidFill>
                  <a:schemeClr val="bg1"/>
                </a:solidFill>
                <a:latin typeface="Times New Roman" panose="02020603050405020304" pitchFamily="18" charset="0"/>
              </a:rPr>
              <a:t>Stiffness parameter of all columns is equal.</a:t>
            </a:r>
          </a:p>
          <a:p>
            <a:pPr algn="l" eaLnBrk="1" hangingPunct="1">
              <a:buFontTx/>
              <a:buAutoNum type="arabicParenR"/>
            </a:pPr>
            <a:r>
              <a:rPr lang="en-US" altLang="en-US" sz="2400">
                <a:solidFill>
                  <a:schemeClr val="bg1"/>
                </a:solidFill>
                <a:latin typeface="Times New Roman" panose="02020603050405020304" pitchFamily="18" charset="0"/>
              </a:rPr>
              <a:t>Joint restraint is distributed to columns above and below the joint in proportion to </a:t>
            </a:r>
            <a:r>
              <a:rPr lang="en-US" altLang="en-US" sz="2400" i="1">
                <a:solidFill>
                  <a:schemeClr val="bg1"/>
                </a:solidFill>
                <a:latin typeface="Times New Roman" panose="02020603050405020304" pitchFamily="18" charset="0"/>
              </a:rPr>
              <a:t>EI/L</a:t>
            </a:r>
            <a:r>
              <a:rPr lang="en-US" altLang="en-US" sz="2400">
                <a:solidFill>
                  <a:schemeClr val="bg1"/>
                </a:solidFill>
                <a:latin typeface="Times New Roman" panose="02020603050405020304" pitchFamily="18" charset="0"/>
              </a:rPr>
              <a:t> of the columns.</a:t>
            </a:r>
          </a:p>
          <a:p>
            <a:pPr algn="l" eaLnBrk="1" hangingPunct="1">
              <a:buFontTx/>
              <a:buAutoNum type="arabicParenR"/>
            </a:pPr>
            <a:r>
              <a:rPr lang="en-US" altLang="en-US" sz="2400">
                <a:solidFill>
                  <a:schemeClr val="bg1"/>
                </a:solidFill>
                <a:latin typeface="Times New Roman" panose="02020603050405020304" pitchFamily="18" charset="0"/>
              </a:rPr>
              <a:t>All columns buckle simultaneously.</a:t>
            </a:r>
          </a:p>
          <a:p>
            <a:pPr algn="l" eaLnBrk="1" hangingPunct="1">
              <a:buFontTx/>
              <a:buAutoNum type="arabicParenR"/>
            </a:pPr>
            <a:r>
              <a:rPr lang="en-US" altLang="en-US" sz="2400">
                <a:solidFill>
                  <a:schemeClr val="bg1"/>
                </a:solidFill>
                <a:latin typeface="Times New Roman" panose="02020603050405020304" pitchFamily="18" charset="0"/>
              </a:rPr>
              <a:t>No significant axial compression force exists in the girders.</a:t>
            </a:r>
          </a:p>
        </p:txBody>
      </p:sp>
      <p:sp>
        <p:nvSpPr>
          <p:cNvPr id="4" name="Slide Number Placeholder 3"/>
          <p:cNvSpPr txBox="1">
            <a:spLocks noGrp="1"/>
          </p:cNvSpPr>
          <p:nvPr/>
        </p:nvSpPr>
        <p:spPr>
          <a:xfrm>
            <a:off x="10918785" y="6416675"/>
            <a:ext cx="762000" cy="365125"/>
          </a:xfrm>
          <a:prstGeom prst="rect">
            <a:avLst/>
          </a:prstGeom>
          <a:noFill/>
        </p:spPr>
        <p:txBody>
          <a:bodyPr lIns="0" rIns="0" anchor="b"/>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r" eaLnBrk="1" hangingPunct="1"/>
            <a:fld id="{A81EE0BC-7066-432F-BC99-389E250AADCF}" type="slidenum">
              <a:rPr lang="en-US" altLang="en-US" sz="1200">
                <a:solidFill>
                  <a:srgbClr val="BCBCBC"/>
                </a:solidFill>
                <a:latin typeface="Times New Roman" panose="02020603050405020304" pitchFamily="18" charset="0"/>
              </a:rPr>
              <a:pPr algn="r" eaLnBrk="1" hangingPunct="1"/>
              <a:t>72</a:t>
            </a:fld>
            <a:endParaRPr lang="en-US" altLang="en-US" sz="1200" dirty="0">
              <a:solidFill>
                <a:srgbClr val="BCBCBC"/>
              </a:solidFill>
              <a:latin typeface="Times New Roman" panose="02020603050405020304" pitchFamily="18" charset="0"/>
            </a:endParaRPr>
          </a:p>
        </p:txBody>
      </p:sp>
      <p:sp>
        <p:nvSpPr>
          <p:cNvPr id="5" name="Footer Placeholder 4"/>
          <p:cNvSpPr txBox="1">
            <a:spLocks noGrp="1"/>
          </p:cNvSpPr>
          <p:nvPr/>
        </p:nvSpPr>
        <p:spPr>
          <a:xfrm>
            <a:off x="4648200" y="6416676"/>
            <a:ext cx="2895600" cy="365125"/>
          </a:xfrm>
          <a:prstGeom prst="rect">
            <a:avLst/>
          </a:prstGeom>
          <a:noFill/>
        </p:spPr>
        <p:txBody>
          <a:bodyPr anchor="b"/>
          <a:lstStyle/>
          <a:p>
            <a:pPr>
              <a:defRPr/>
            </a:pPr>
            <a:r>
              <a:rPr lang="en-US" sz="1200">
                <a:solidFill>
                  <a:schemeClr val="tx1">
                    <a:shade val="50000"/>
                  </a:schemeClr>
                </a:solidFill>
                <a:latin typeface="Times New Roman" pitchFamily="18" charset="0"/>
                <a:cs typeface="+mn-cs"/>
              </a:rPr>
              <a:t>Compression Theory</a:t>
            </a:r>
            <a:endParaRPr lang="en-US" sz="1200" dirty="0">
              <a:solidFill>
                <a:schemeClr val="tx1">
                  <a:shade val="50000"/>
                </a:schemeClr>
              </a:solidFill>
              <a:latin typeface="Times New Roman" pitchFamily="18" charset="0"/>
              <a:cs typeface="+mn-cs"/>
            </a:endParaRPr>
          </a:p>
        </p:txBody>
      </p:sp>
      <p:sp>
        <p:nvSpPr>
          <p:cNvPr id="76805" name="TextBox 28"/>
          <p:cNvSpPr txBox="1">
            <a:spLocks noChangeArrowheads="1"/>
          </p:cNvSpPr>
          <p:nvPr/>
        </p:nvSpPr>
        <p:spPr bwMode="auto">
          <a:xfrm>
            <a:off x="3770314" y="88901"/>
            <a:ext cx="4383087" cy="620713"/>
          </a:xfrm>
          <a:prstGeom prst="rect">
            <a:avLst/>
          </a:prstGeom>
          <a:solidFill>
            <a:srgbClr val="F2F2F2">
              <a:alpha val="61960"/>
            </a:srgbClr>
          </a:solidFill>
          <a:ln w="38100">
            <a:solidFill>
              <a:schemeClr val="bg1"/>
            </a:solidFill>
            <a:bevel/>
            <a:headEnd/>
            <a:tailEnd/>
          </a:ln>
        </p:spPr>
        <p:txBody>
          <a:bodyPr anchor="ctr" anchorCtr="1"/>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spcBef>
                <a:spcPct val="50000"/>
              </a:spcBef>
            </a:pPr>
            <a:r>
              <a:rPr lang="en-US" altLang="en-US" sz="3600" b="1">
                <a:solidFill>
                  <a:schemeClr val="bg1"/>
                </a:solidFill>
                <a:latin typeface="Times New Roman" panose="02020603050405020304" pitchFamily="18" charset="0"/>
              </a:rPr>
              <a:t>Alignment Charts</a:t>
            </a:r>
          </a:p>
        </p:txBody>
      </p:sp>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TextBox 28"/>
          <p:cNvSpPr txBox="1">
            <a:spLocks noChangeArrowheads="1"/>
          </p:cNvSpPr>
          <p:nvPr/>
        </p:nvSpPr>
        <p:spPr bwMode="auto">
          <a:xfrm>
            <a:off x="4725988" y="5006976"/>
            <a:ext cx="5567362" cy="860425"/>
          </a:xfrm>
          <a:prstGeom prst="rect">
            <a:avLst/>
          </a:prstGeom>
          <a:solidFill>
            <a:srgbClr val="F2F2F2">
              <a:alpha val="61960"/>
            </a:srgbClr>
          </a:solidFill>
          <a:ln w="38100">
            <a:solidFill>
              <a:schemeClr val="bg1"/>
            </a:solidFill>
            <a:bevel/>
            <a:headEnd/>
            <a:tailEnd/>
          </a:ln>
        </p:spPr>
        <p:txBody>
          <a:bodyPr anchor="ctr">
            <a:spAutoFit/>
          </a:bodyP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r>
              <a:rPr lang="en-US" altLang="en-US" sz="2400">
                <a:solidFill>
                  <a:schemeClr val="bg1"/>
                </a:solidFill>
                <a:latin typeface="Times New Roman" panose="02020603050405020304" pitchFamily="18" charset="0"/>
              </a:rPr>
              <a:t>These conditions can be directly accounted for, but are generally avoided in design.</a:t>
            </a:r>
          </a:p>
        </p:txBody>
      </p:sp>
      <p:sp>
        <p:nvSpPr>
          <p:cNvPr id="77827" name="TextBox 28"/>
          <p:cNvSpPr txBox="1">
            <a:spLocks noChangeArrowheads="1"/>
          </p:cNvSpPr>
          <p:nvPr/>
        </p:nvSpPr>
        <p:spPr bwMode="auto">
          <a:xfrm>
            <a:off x="3686175" y="3141663"/>
            <a:ext cx="5430838" cy="1225550"/>
          </a:xfrm>
          <a:prstGeom prst="rect">
            <a:avLst/>
          </a:prstGeom>
          <a:solidFill>
            <a:srgbClr val="F2F2F2">
              <a:alpha val="61960"/>
            </a:srgbClr>
          </a:solidFill>
          <a:ln w="38100">
            <a:solidFill>
              <a:schemeClr val="bg1"/>
            </a:solidFill>
            <a:bevel/>
            <a:headEnd/>
            <a:tailEnd/>
          </a:ln>
        </p:spPr>
        <p:txBody>
          <a:bodyPr anchor="ctr">
            <a:spAutoFit/>
          </a:bodyP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r>
              <a:rPr lang="en-US" altLang="en-US" sz="2400">
                <a:solidFill>
                  <a:schemeClr val="bg1"/>
                </a:solidFill>
                <a:latin typeface="Times New Roman" panose="02020603050405020304" pitchFamily="18" charset="0"/>
              </a:rPr>
              <a:t>Partial restraint of connections and  non-uniform members effectively change the rotational stiffness at the connections.</a:t>
            </a:r>
          </a:p>
        </p:txBody>
      </p:sp>
      <p:sp>
        <p:nvSpPr>
          <p:cNvPr id="77828" name="TextBox 28"/>
          <p:cNvSpPr txBox="1">
            <a:spLocks noChangeArrowheads="1"/>
          </p:cNvSpPr>
          <p:nvPr/>
        </p:nvSpPr>
        <p:spPr bwMode="auto">
          <a:xfrm>
            <a:off x="2619375" y="1412875"/>
            <a:ext cx="5430838" cy="1225550"/>
          </a:xfrm>
          <a:prstGeom prst="rect">
            <a:avLst/>
          </a:prstGeom>
          <a:solidFill>
            <a:srgbClr val="F2F2F2">
              <a:alpha val="61960"/>
            </a:srgbClr>
          </a:solidFill>
          <a:ln w="38100">
            <a:solidFill>
              <a:schemeClr val="bg1"/>
            </a:solidFill>
            <a:bevel/>
            <a:headEnd/>
            <a:tailEnd/>
          </a:ln>
        </p:spPr>
        <p:txBody>
          <a:bodyPr anchor="ctr">
            <a:spAutoFit/>
          </a:bodyP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r>
              <a:rPr lang="en-US" altLang="en-US" sz="2400">
                <a:solidFill>
                  <a:schemeClr val="bg1"/>
                </a:solidFill>
                <a:latin typeface="Times New Roman" panose="02020603050405020304" pitchFamily="18" charset="0"/>
              </a:rPr>
              <a:t>Only include members RIGIDLY ATTACHED (pin ended members are not included in </a:t>
            </a:r>
            <a:r>
              <a:rPr lang="en-US" altLang="en-US" sz="2400" i="1">
                <a:solidFill>
                  <a:schemeClr val="bg1"/>
                </a:solidFill>
                <a:latin typeface="Times New Roman" panose="02020603050405020304" pitchFamily="18" charset="0"/>
              </a:rPr>
              <a:t>G</a:t>
            </a:r>
            <a:r>
              <a:rPr lang="en-US" altLang="en-US" sz="2400">
                <a:solidFill>
                  <a:schemeClr val="bg1"/>
                </a:solidFill>
                <a:latin typeface="Times New Roman" panose="02020603050405020304" pitchFamily="18" charset="0"/>
              </a:rPr>
              <a:t> calculations).</a:t>
            </a:r>
          </a:p>
        </p:txBody>
      </p:sp>
      <p:sp>
        <p:nvSpPr>
          <p:cNvPr id="6" name="Slide Number Placeholder 5"/>
          <p:cNvSpPr>
            <a:spLocks noGrp="1"/>
          </p:cNvSpPr>
          <p:nvPr>
            <p:ph type="sldNum" sz="quarter" idx="11"/>
          </p:nvPr>
        </p:nvSpPr>
        <p:spPr/>
        <p:txBody>
          <a:bodyP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eaLnBrk="1" hangingPunct="1"/>
            <a:fld id="{B60D012B-F1BD-47DD-8589-1454FED8D73B}" type="slidenum">
              <a:rPr lang="en-US" altLang="en-US" sz="1200">
                <a:solidFill>
                  <a:srgbClr val="BCBCBC"/>
                </a:solidFill>
                <a:latin typeface="Times New Roman" panose="02020603050405020304" pitchFamily="18" charset="0"/>
              </a:rPr>
              <a:pPr eaLnBrk="1" hangingPunct="1"/>
              <a:t>73</a:t>
            </a:fld>
            <a:endParaRPr lang="en-US" altLang="en-US" sz="1200">
              <a:solidFill>
                <a:srgbClr val="BCBCBC"/>
              </a:solidFill>
              <a:latin typeface="Times New Roman" panose="02020603050405020304" pitchFamily="18" charset="0"/>
            </a:endParaRPr>
          </a:p>
        </p:txBody>
      </p:sp>
      <p:sp>
        <p:nvSpPr>
          <p:cNvPr id="7" name="Footer Placeholder 6"/>
          <p:cNvSpPr>
            <a:spLocks noGrp="1"/>
          </p:cNvSpPr>
          <p:nvPr>
            <p:ph type="ftr" sz="quarter" idx="10"/>
          </p:nvPr>
        </p:nvSpPr>
        <p:spPr/>
        <p:txBody>
          <a:bodyPr/>
          <a:lstStyle/>
          <a:p>
            <a:pPr>
              <a:defRPr/>
            </a:pPr>
            <a:r>
              <a:rPr lang="en-US"/>
              <a:t>Compression Theory</a:t>
            </a:r>
            <a:endParaRPr lang="en-US" dirty="0"/>
          </a:p>
        </p:txBody>
      </p:sp>
      <p:sp>
        <p:nvSpPr>
          <p:cNvPr id="77831" name="TextBox 28"/>
          <p:cNvSpPr txBox="1">
            <a:spLocks noChangeArrowheads="1"/>
          </p:cNvSpPr>
          <p:nvPr/>
        </p:nvSpPr>
        <p:spPr bwMode="auto">
          <a:xfrm>
            <a:off x="3770314" y="88901"/>
            <a:ext cx="4383087" cy="620713"/>
          </a:xfrm>
          <a:prstGeom prst="rect">
            <a:avLst/>
          </a:prstGeom>
          <a:solidFill>
            <a:srgbClr val="F2F2F2">
              <a:alpha val="61960"/>
            </a:srgbClr>
          </a:solidFill>
          <a:ln w="38100">
            <a:solidFill>
              <a:schemeClr val="bg1"/>
            </a:solidFill>
            <a:bevel/>
            <a:headEnd/>
            <a:tailEnd/>
          </a:ln>
        </p:spPr>
        <p:txBody>
          <a:bodyPr anchor="ctr" anchorCtr="1"/>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spcBef>
                <a:spcPct val="50000"/>
              </a:spcBef>
            </a:pPr>
            <a:r>
              <a:rPr lang="en-US" altLang="en-US" sz="3600" b="1">
                <a:solidFill>
                  <a:schemeClr val="bg1"/>
                </a:solidFill>
                <a:latin typeface="Times New Roman" panose="02020603050405020304" pitchFamily="18" charset="0"/>
              </a:rPr>
              <a:t>Alignment Charts</a:t>
            </a:r>
          </a:p>
        </p:txBody>
      </p:sp>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TextBox 28"/>
          <p:cNvSpPr txBox="1">
            <a:spLocks noChangeArrowheads="1"/>
          </p:cNvSpPr>
          <p:nvPr/>
        </p:nvSpPr>
        <p:spPr bwMode="auto">
          <a:xfrm>
            <a:off x="1814513" y="955675"/>
            <a:ext cx="8636000" cy="4876800"/>
          </a:xfrm>
          <a:prstGeom prst="rect">
            <a:avLst/>
          </a:prstGeom>
          <a:solidFill>
            <a:srgbClr val="F2F2F2">
              <a:alpha val="61960"/>
            </a:srgbClr>
          </a:solidFill>
          <a:ln w="38100">
            <a:solidFill>
              <a:schemeClr val="bg1"/>
            </a:solidFill>
            <a:bevel/>
            <a:headEnd/>
            <a:tailEnd/>
          </a:ln>
        </p:spPr>
        <p:txBody>
          <a:bodyPr anchor="ctr">
            <a:spAutoFit/>
          </a:bodyPr>
          <a:lstStyle>
            <a:lvl1pPr marL="347663" indent="-347663"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r>
              <a:rPr lang="en-US" altLang="en-US" sz="2400" b="1">
                <a:solidFill>
                  <a:schemeClr val="bg1"/>
                </a:solidFill>
                <a:latin typeface="Times New Roman" panose="02020603050405020304" pitchFamily="18" charset="0"/>
              </a:rPr>
              <a:t>ALIGNMENT CHART ASSUMPTIONS:</a:t>
            </a:r>
          </a:p>
          <a:p>
            <a:pPr algn="l" eaLnBrk="1" hangingPunct="1">
              <a:buFontTx/>
              <a:buAutoNum type="arabicParenR"/>
            </a:pPr>
            <a:r>
              <a:rPr lang="en-US" altLang="en-US" sz="2400">
                <a:solidFill>
                  <a:schemeClr val="bg1"/>
                </a:solidFill>
                <a:latin typeface="Times New Roman" panose="02020603050405020304" pitchFamily="18" charset="0"/>
              </a:rPr>
              <a:t>Behavior is purely elastic.</a:t>
            </a:r>
          </a:p>
          <a:p>
            <a:pPr algn="l" eaLnBrk="1" hangingPunct="1">
              <a:buFontTx/>
              <a:buAutoNum type="arabicParenR"/>
            </a:pPr>
            <a:r>
              <a:rPr lang="en-US" altLang="en-US" sz="2400">
                <a:solidFill>
                  <a:schemeClr val="bg1"/>
                </a:solidFill>
                <a:latin typeface="Times New Roman" panose="02020603050405020304" pitchFamily="18" charset="0"/>
              </a:rPr>
              <a:t>All members have constant cross section.</a:t>
            </a:r>
          </a:p>
          <a:p>
            <a:pPr algn="l" eaLnBrk="1" hangingPunct="1">
              <a:buFontTx/>
              <a:buAutoNum type="arabicParenR"/>
            </a:pPr>
            <a:r>
              <a:rPr lang="en-US" altLang="en-US" sz="2400">
                <a:solidFill>
                  <a:schemeClr val="bg1"/>
                </a:solidFill>
                <a:latin typeface="Times New Roman" panose="02020603050405020304" pitchFamily="18" charset="0"/>
              </a:rPr>
              <a:t>All joints are rigid.</a:t>
            </a:r>
          </a:p>
          <a:p>
            <a:pPr algn="l" eaLnBrk="1" hangingPunct="1">
              <a:buFontTx/>
              <a:buAutoNum type="arabicParenR"/>
            </a:pPr>
            <a:r>
              <a:rPr lang="en-US" altLang="en-US" sz="2400">
                <a:solidFill>
                  <a:srgbClr val="FF0000"/>
                </a:solidFill>
                <a:latin typeface="Times New Roman" panose="02020603050405020304" pitchFamily="18" charset="0"/>
              </a:rPr>
              <a:t>Sidesway Inhibited (Braced) – single curvature bending of girders.</a:t>
            </a:r>
          </a:p>
          <a:p>
            <a:pPr algn="l" eaLnBrk="1" hangingPunct="1">
              <a:buFontTx/>
              <a:buAutoNum type="arabicParenR"/>
            </a:pPr>
            <a:r>
              <a:rPr lang="en-US" altLang="en-US" sz="2400">
                <a:solidFill>
                  <a:srgbClr val="FF0000"/>
                </a:solidFill>
                <a:latin typeface="Times New Roman" panose="02020603050405020304" pitchFamily="18" charset="0"/>
              </a:rPr>
              <a:t>Sidesway Uninhibited (Sway) – reverse curvature bending of girders.</a:t>
            </a:r>
          </a:p>
          <a:p>
            <a:pPr algn="l" eaLnBrk="1" hangingPunct="1">
              <a:buFontTx/>
              <a:buAutoNum type="arabicParenR"/>
            </a:pPr>
            <a:r>
              <a:rPr lang="en-US" altLang="en-US" sz="2400">
                <a:solidFill>
                  <a:schemeClr val="bg1"/>
                </a:solidFill>
                <a:latin typeface="Times New Roman" panose="02020603050405020304" pitchFamily="18" charset="0"/>
              </a:rPr>
              <a:t>Stiffness parameter of all columns is equal.</a:t>
            </a:r>
          </a:p>
          <a:p>
            <a:pPr algn="l" eaLnBrk="1" hangingPunct="1">
              <a:buFontTx/>
              <a:buAutoNum type="arabicParenR"/>
            </a:pPr>
            <a:r>
              <a:rPr lang="en-US" altLang="en-US" sz="2400">
                <a:solidFill>
                  <a:schemeClr val="bg1"/>
                </a:solidFill>
                <a:latin typeface="Times New Roman" panose="02020603050405020304" pitchFamily="18" charset="0"/>
              </a:rPr>
              <a:t>Joint restraint is distributed to columns above and below the joint in proportion to </a:t>
            </a:r>
            <a:r>
              <a:rPr lang="en-US" altLang="en-US" sz="2400" i="1">
                <a:solidFill>
                  <a:schemeClr val="bg1"/>
                </a:solidFill>
                <a:latin typeface="Times New Roman" panose="02020603050405020304" pitchFamily="18" charset="0"/>
              </a:rPr>
              <a:t>EI/L</a:t>
            </a:r>
            <a:r>
              <a:rPr lang="en-US" altLang="en-US" sz="2400">
                <a:solidFill>
                  <a:schemeClr val="bg1"/>
                </a:solidFill>
                <a:latin typeface="Times New Roman" panose="02020603050405020304" pitchFamily="18" charset="0"/>
              </a:rPr>
              <a:t> of the columns.</a:t>
            </a:r>
          </a:p>
          <a:p>
            <a:pPr algn="l" eaLnBrk="1" hangingPunct="1">
              <a:buFontTx/>
              <a:buAutoNum type="arabicParenR"/>
            </a:pPr>
            <a:r>
              <a:rPr lang="en-US" altLang="en-US" sz="2400">
                <a:solidFill>
                  <a:schemeClr val="bg1"/>
                </a:solidFill>
                <a:latin typeface="Times New Roman" panose="02020603050405020304" pitchFamily="18" charset="0"/>
              </a:rPr>
              <a:t>All columns buckle simultaneously.</a:t>
            </a:r>
          </a:p>
          <a:p>
            <a:pPr algn="l" eaLnBrk="1" hangingPunct="1">
              <a:buFontTx/>
              <a:buAutoNum type="arabicParenR"/>
            </a:pPr>
            <a:r>
              <a:rPr lang="en-US" altLang="en-US" sz="2400">
                <a:solidFill>
                  <a:schemeClr val="bg1"/>
                </a:solidFill>
                <a:latin typeface="Times New Roman" panose="02020603050405020304" pitchFamily="18" charset="0"/>
              </a:rPr>
              <a:t>No significant axial compression force exists in the girders.</a:t>
            </a:r>
          </a:p>
        </p:txBody>
      </p:sp>
      <p:sp>
        <p:nvSpPr>
          <p:cNvPr id="4" name="Slide Number Placeholder 3"/>
          <p:cNvSpPr txBox="1">
            <a:spLocks noGrp="1"/>
          </p:cNvSpPr>
          <p:nvPr/>
        </p:nvSpPr>
        <p:spPr>
          <a:xfrm>
            <a:off x="10895636" y="6416676"/>
            <a:ext cx="762000" cy="365125"/>
          </a:xfrm>
          <a:prstGeom prst="rect">
            <a:avLst/>
          </a:prstGeom>
          <a:noFill/>
        </p:spPr>
        <p:txBody>
          <a:bodyPr lIns="0" rIns="0" anchor="b"/>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r" eaLnBrk="1" hangingPunct="1"/>
            <a:fld id="{8E41588E-4886-416D-9B21-C058DB14447D}" type="slidenum">
              <a:rPr lang="en-US" altLang="en-US" sz="1200">
                <a:solidFill>
                  <a:srgbClr val="BCBCBC"/>
                </a:solidFill>
                <a:latin typeface="Times New Roman" panose="02020603050405020304" pitchFamily="18" charset="0"/>
              </a:rPr>
              <a:pPr algn="r" eaLnBrk="1" hangingPunct="1"/>
              <a:t>74</a:t>
            </a:fld>
            <a:endParaRPr lang="en-US" altLang="en-US" sz="1200" dirty="0">
              <a:solidFill>
                <a:srgbClr val="BCBCBC"/>
              </a:solidFill>
              <a:latin typeface="Times New Roman" panose="02020603050405020304" pitchFamily="18" charset="0"/>
            </a:endParaRPr>
          </a:p>
        </p:txBody>
      </p:sp>
      <p:sp>
        <p:nvSpPr>
          <p:cNvPr id="5" name="Footer Placeholder 4"/>
          <p:cNvSpPr txBox="1">
            <a:spLocks noGrp="1"/>
          </p:cNvSpPr>
          <p:nvPr/>
        </p:nvSpPr>
        <p:spPr>
          <a:xfrm>
            <a:off x="4648200" y="6416676"/>
            <a:ext cx="2895600" cy="365125"/>
          </a:xfrm>
          <a:prstGeom prst="rect">
            <a:avLst/>
          </a:prstGeom>
          <a:noFill/>
        </p:spPr>
        <p:txBody>
          <a:bodyPr anchor="b"/>
          <a:lstStyle/>
          <a:p>
            <a:pPr>
              <a:defRPr/>
            </a:pPr>
            <a:r>
              <a:rPr lang="en-US" sz="1200">
                <a:solidFill>
                  <a:schemeClr val="tx1">
                    <a:shade val="50000"/>
                  </a:schemeClr>
                </a:solidFill>
                <a:latin typeface="Times New Roman" pitchFamily="18" charset="0"/>
                <a:cs typeface="+mn-cs"/>
              </a:rPr>
              <a:t>Compression Theory</a:t>
            </a:r>
            <a:endParaRPr lang="en-US" sz="1200" dirty="0">
              <a:solidFill>
                <a:schemeClr val="tx1">
                  <a:shade val="50000"/>
                </a:schemeClr>
              </a:solidFill>
              <a:latin typeface="Times New Roman" pitchFamily="18" charset="0"/>
              <a:cs typeface="+mn-cs"/>
            </a:endParaRPr>
          </a:p>
        </p:txBody>
      </p:sp>
      <p:sp>
        <p:nvSpPr>
          <p:cNvPr id="78853" name="TextBox 28"/>
          <p:cNvSpPr txBox="1">
            <a:spLocks noChangeArrowheads="1"/>
          </p:cNvSpPr>
          <p:nvPr/>
        </p:nvSpPr>
        <p:spPr bwMode="auto">
          <a:xfrm>
            <a:off x="3770314" y="88901"/>
            <a:ext cx="4383087" cy="620713"/>
          </a:xfrm>
          <a:prstGeom prst="rect">
            <a:avLst/>
          </a:prstGeom>
          <a:solidFill>
            <a:srgbClr val="F2F2F2">
              <a:alpha val="61960"/>
            </a:srgbClr>
          </a:solidFill>
          <a:ln w="38100">
            <a:solidFill>
              <a:schemeClr val="bg1"/>
            </a:solidFill>
            <a:bevel/>
            <a:headEnd/>
            <a:tailEnd/>
          </a:ln>
        </p:spPr>
        <p:txBody>
          <a:bodyPr anchor="ctr" anchorCtr="1"/>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spcBef>
                <a:spcPct val="50000"/>
              </a:spcBef>
            </a:pPr>
            <a:r>
              <a:rPr lang="en-US" altLang="en-US" sz="3600" b="1">
                <a:solidFill>
                  <a:schemeClr val="bg1"/>
                </a:solidFill>
                <a:latin typeface="Times New Roman" panose="02020603050405020304" pitchFamily="18" charset="0"/>
              </a:rPr>
              <a:t>Alignment Charts</a:t>
            </a:r>
          </a:p>
        </p:txBody>
      </p:sp>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TextBox 28"/>
          <p:cNvSpPr txBox="1">
            <a:spLocks noChangeArrowheads="1"/>
          </p:cNvSpPr>
          <p:nvPr/>
        </p:nvSpPr>
        <p:spPr bwMode="auto">
          <a:xfrm>
            <a:off x="2924176" y="1744664"/>
            <a:ext cx="6469063" cy="860425"/>
          </a:xfrm>
          <a:prstGeom prst="rect">
            <a:avLst/>
          </a:prstGeom>
          <a:solidFill>
            <a:srgbClr val="F2F2F2">
              <a:alpha val="61960"/>
            </a:srgbClr>
          </a:solidFill>
          <a:ln w="38100">
            <a:solidFill>
              <a:schemeClr val="bg1"/>
            </a:solidFill>
            <a:bevel/>
            <a:headEnd/>
            <a:tailEnd/>
          </a:ln>
        </p:spPr>
        <p:txBody>
          <a:bodyPr anchor="ctr">
            <a:spAutoFit/>
          </a:bodyP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r>
              <a:rPr lang="en-US" altLang="en-US" sz="2400">
                <a:solidFill>
                  <a:schemeClr val="bg1"/>
                </a:solidFill>
                <a:latin typeface="Times New Roman" panose="02020603050405020304" pitchFamily="18" charset="0"/>
              </a:rPr>
              <a:t>Calculation of </a:t>
            </a:r>
            <a:r>
              <a:rPr lang="en-US" altLang="en-US" sz="2400" i="1">
                <a:solidFill>
                  <a:schemeClr val="bg1"/>
                </a:solidFill>
                <a:latin typeface="Times New Roman" panose="02020603050405020304" pitchFamily="18" charset="0"/>
              </a:rPr>
              <a:t>G</a:t>
            </a:r>
            <a:r>
              <a:rPr lang="en-US" altLang="en-US" sz="2400">
                <a:solidFill>
                  <a:schemeClr val="bg1"/>
                </a:solidFill>
                <a:latin typeface="Times New Roman" panose="02020603050405020304" pitchFamily="18" charset="0"/>
              </a:rPr>
              <a:t> accounts for rotational stiffness restraint at each joint based on assumed bending.</a:t>
            </a:r>
          </a:p>
        </p:txBody>
      </p:sp>
      <p:sp>
        <p:nvSpPr>
          <p:cNvPr id="79875" name="TextBox 7"/>
          <p:cNvSpPr txBox="1">
            <a:spLocks noChangeArrowheads="1"/>
          </p:cNvSpPr>
          <p:nvPr/>
        </p:nvSpPr>
        <p:spPr bwMode="auto">
          <a:xfrm>
            <a:off x="5099051" y="4572000"/>
            <a:ext cx="2341563" cy="1690688"/>
          </a:xfrm>
          <a:prstGeom prst="rect">
            <a:avLst/>
          </a:prstGeom>
          <a:solidFill>
            <a:schemeClr val="tx1"/>
          </a:solidFill>
          <a:ln w="38100">
            <a:solidFill>
              <a:schemeClr val="bg1"/>
            </a:solidFill>
            <a:bevel/>
            <a:headEnd/>
            <a:tailEnd/>
          </a:ln>
        </p:spPr>
        <p:txBody>
          <a:bodyPr anchor="ctr" anchorCtr="1"/>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endParaRPr lang="en-US" altLang="en-US" sz="2400">
              <a:solidFill>
                <a:schemeClr val="bg1"/>
              </a:solidFill>
              <a:latin typeface="Times New Roman" panose="02020603050405020304" pitchFamily="18" charset="0"/>
            </a:endParaRPr>
          </a:p>
        </p:txBody>
      </p:sp>
      <p:graphicFrame>
        <p:nvGraphicFramePr>
          <p:cNvPr id="79876" name="Object 2"/>
          <p:cNvGraphicFramePr>
            <a:graphicFrameLocks noChangeAspect="1"/>
          </p:cNvGraphicFramePr>
          <p:nvPr/>
        </p:nvGraphicFramePr>
        <p:xfrm>
          <a:off x="5214939" y="4637088"/>
          <a:ext cx="2249487" cy="1560512"/>
        </p:xfrm>
        <a:graphic>
          <a:graphicData uri="http://schemas.openxmlformats.org/presentationml/2006/ole">
            <mc:AlternateContent xmlns:mc="http://schemas.openxmlformats.org/markup-compatibility/2006">
              <mc:Choice xmlns:v="urn:schemas-microsoft-com:vml" Requires="v">
                <p:oleObj name="Equation" r:id="rId3" imgW="1270000" imgH="876300" progId="Equation.3">
                  <p:embed/>
                </p:oleObj>
              </mc:Choice>
              <mc:Fallback>
                <p:oleObj name="Equation" r:id="rId3" imgW="1270000" imgH="876300" progId="Equation.3">
                  <p:embed/>
                  <p:pic>
                    <p:nvPicPr>
                      <p:cNvPr id="0" name="Object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214939" y="4637088"/>
                        <a:ext cx="2249487" cy="1560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79877" name="TextBox 28"/>
          <p:cNvSpPr txBox="1">
            <a:spLocks noChangeArrowheads="1"/>
          </p:cNvSpPr>
          <p:nvPr/>
        </p:nvSpPr>
        <p:spPr bwMode="auto">
          <a:xfrm>
            <a:off x="2952750" y="2994025"/>
            <a:ext cx="6381750" cy="1225550"/>
          </a:xfrm>
          <a:prstGeom prst="rect">
            <a:avLst/>
          </a:prstGeom>
          <a:solidFill>
            <a:srgbClr val="F2F2F2">
              <a:alpha val="61960"/>
            </a:srgbClr>
          </a:solidFill>
          <a:ln w="38100">
            <a:solidFill>
              <a:schemeClr val="bg1"/>
            </a:solidFill>
            <a:bevel/>
            <a:headEnd/>
            <a:tailEnd/>
          </a:ln>
        </p:spPr>
        <p:txBody>
          <a:bodyPr anchor="ctr">
            <a:spAutoFit/>
          </a:bodyP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r>
              <a:rPr lang="en-US" altLang="en-US" sz="2400">
                <a:solidFill>
                  <a:schemeClr val="bg1"/>
                </a:solidFill>
                <a:latin typeface="Times New Roman" panose="02020603050405020304" pitchFamily="18" charset="0"/>
              </a:rPr>
              <a:t>For other conditions include a correction factor “</a:t>
            </a:r>
            <a:r>
              <a:rPr lang="en-US" altLang="en-US" sz="2400" i="1">
                <a:solidFill>
                  <a:schemeClr val="bg1"/>
                </a:solidFill>
                <a:latin typeface="Times New Roman" panose="02020603050405020304" pitchFamily="18" charset="0"/>
              </a:rPr>
              <a:t>m</a:t>
            </a:r>
            <a:r>
              <a:rPr lang="en-US" altLang="en-US" sz="2400">
                <a:solidFill>
                  <a:schemeClr val="bg1"/>
                </a:solidFill>
                <a:latin typeface="Times New Roman" panose="02020603050405020304" pitchFamily="18" charset="0"/>
              </a:rPr>
              <a:t>” to account for actual rotational stiffness of the girder at the joint.</a:t>
            </a:r>
          </a:p>
        </p:txBody>
      </p:sp>
      <p:sp>
        <p:nvSpPr>
          <p:cNvPr id="7" name="Slide Number Placeholder 6"/>
          <p:cNvSpPr>
            <a:spLocks noGrp="1"/>
          </p:cNvSpPr>
          <p:nvPr>
            <p:ph type="sldNum" sz="quarter" idx="11"/>
          </p:nvPr>
        </p:nvSpPr>
        <p:spPr/>
        <p:txBody>
          <a:bodyP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eaLnBrk="1" hangingPunct="1"/>
            <a:fld id="{198F2156-7821-4C88-BE45-CF9E771C4F15}" type="slidenum">
              <a:rPr lang="en-US" altLang="en-US" sz="1200">
                <a:solidFill>
                  <a:srgbClr val="BCBCBC"/>
                </a:solidFill>
                <a:latin typeface="Times New Roman" panose="02020603050405020304" pitchFamily="18" charset="0"/>
              </a:rPr>
              <a:pPr eaLnBrk="1" hangingPunct="1"/>
              <a:t>75</a:t>
            </a:fld>
            <a:endParaRPr lang="en-US" altLang="en-US" sz="1200">
              <a:solidFill>
                <a:srgbClr val="BCBCBC"/>
              </a:solidFill>
              <a:latin typeface="Times New Roman" panose="02020603050405020304" pitchFamily="18" charset="0"/>
            </a:endParaRPr>
          </a:p>
        </p:txBody>
      </p:sp>
      <p:sp>
        <p:nvSpPr>
          <p:cNvPr id="8" name="Footer Placeholder 7"/>
          <p:cNvSpPr>
            <a:spLocks noGrp="1"/>
          </p:cNvSpPr>
          <p:nvPr>
            <p:ph type="ftr" sz="quarter" idx="10"/>
          </p:nvPr>
        </p:nvSpPr>
        <p:spPr/>
        <p:txBody>
          <a:bodyPr/>
          <a:lstStyle/>
          <a:p>
            <a:pPr>
              <a:defRPr/>
            </a:pPr>
            <a:r>
              <a:rPr lang="en-US"/>
              <a:t>Compression Theory</a:t>
            </a:r>
            <a:endParaRPr lang="en-US" dirty="0"/>
          </a:p>
        </p:txBody>
      </p:sp>
      <p:sp>
        <p:nvSpPr>
          <p:cNvPr id="79880" name="TextBox 28"/>
          <p:cNvSpPr txBox="1">
            <a:spLocks noChangeArrowheads="1"/>
          </p:cNvSpPr>
          <p:nvPr/>
        </p:nvSpPr>
        <p:spPr bwMode="auto">
          <a:xfrm>
            <a:off x="3770314" y="88901"/>
            <a:ext cx="4383087" cy="620713"/>
          </a:xfrm>
          <a:prstGeom prst="rect">
            <a:avLst/>
          </a:prstGeom>
          <a:solidFill>
            <a:srgbClr val="F2F2F2">
              <a:alpha val="61960"/>
            </a:srgbClr>
          </a:solidFill>
          <a:ln w="38100">
            <a:solidFill>
              <a:schemeClr val="bg1"/>
            </a:solidFill>
            <a:bevel/>
            <a:headEnd/>
            <a:tailEnd/>
          </a:ln>
        </p:spPr>
        <p:txBody>
          <a:bodyPr anchor="ctr" anchorCtr="1"/>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spcBef>
                <a:spcPct val="50000"/>
              </a:spcBef>
            </a:pPr>
            <a:r>
              <a:rPr lang="en-US" altLang="en-US" sz="3600" b="1">
                <a:solidFill>
                  <a:schemeClr val="bg1"/>
                </a:solidFill>
                <a:latin typeface="Times New Roman" panose="02020603050405020304" pitchFamily="18" charset="0"/>
              </a:rPr>
              <a:t>Alignment Charts</a:t>
            </a:r>
          </a:p>
        </p:txBody>
      </p:sp>
    </p:spTree>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 name="TextBox 65"/>
          <p:cNvSpPr txBox="1"/>
          <p:nvPr/>
        </p:nvSpPr>
        <p:spPr>
          <a:xfrm>
            <a:off x="3868739" y="3054351"/>
            <a:ext cx="4264025" cy="1598613"/>
          </a:xfrm>
          <a:prstGeom prst="rect">
            <a:avLst/>
          </a:prstGeom>
          <a:solidFill>
            <a:schemeClr val="tx1">
              <a:lumMod val="95000"/>
              <a:alpha val="62000"/>
            </a:schemeClr>
          </a:solidFill>
          <a:ln w="38100" cap="flat">
            <a:solidFill>
              <a:schemeClr val="bg1"/>
            </a:solidFill>
            <a:bevel/>
          </a:ln>
        </p:spPr>
        <p:txBody>
          <a:bodyPr anchor="ctr" anchorCtr="1"/>
          <a:lstStyle/>
          <a:p>
            <a:pPr algn="l">
              <a:defRPr/>
            </a:pPr>
            <a:endParaRPr lang="en-US" sz="2400">
              <a:solidFill>
                <a:schemeClr val="bg1"/>
              </a:solidFill>
              <a:latin typeface="Times New Roman" pitchFamily="18" charset="0"/>
            </a:endParaRPr>
          </a:p>
        </p:txBody>
      </p:sp>
      <p:sp>
        <p:nvSpPr>
          <p:cNvPr id="80899" name="TextBox 28"/>
          <p:cNvSpPr txBox="1">
            <a:spLocks noChangeArrowheads="1"/>
          </p:cNvSpPr>
          <p:nvPr/>
        </p:nvSpPr>
        <p:spPr bwMode="auto">
          <a:xfrm>
            <a:off x="8132764" y="3614738"/>
            <a:ext cx="2162175" cy="461962"/>
          </a:xfrm>
          <a:prstGeom prst="rect">
            <a:avLst/>
          </a:prstGeom>
          <a:solidFill>
            <a:schemeClr val="tx1"/>
          </a:solidFill>
          <a:ln w="38100">
            <a:solidFill>
              <a:schemeClr val="bg1"/>
            </a:solidFill>
            <a:bevel/>
            <a:headEnd/>
            <a:tailEnd/>
          </a:ln>
        </p:spPr>
        <p:txBody>
          <a:bodyPr anchor="ctr">
            <a:spAutoFit/>
          </a:bodyPr>
          <a:lstStyle>
            <a:lvl1pPr marL="457200" indent="-457200"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r>
              <a:rPr lang="en-US" altLang="en-US" sz="2400">
                <a:solidFill>
                  <a:srgbClr val="FF0000"/>
                </a:solidFill>
                <a:latin typeface="Times New Roman" panose="02020603050405020304" pitchFamily="18" charset="0"/>
              </a:rPr>
              <a:t>Far end pinned</a:t>
            </a:r>
          </a:p>
        </p:txBody>
      </p:sp>
      <p:sp>
        <p:nvSpPr>
          <p:cNvPr id="68" name="TextBox 67"/>
          <p:cNvSpPr txBox="1"/>
          <p:nvPr/>
        </p:nvSpPr>
        <p:spPr>
          <a:xfrm>
            <a:off x="3835400" y="4841875"/>
            <a:ext cx="4311650" cy="1612900"/>
          </a:xfrm>
          <a:prstGeom prst="rect">
            <a:avLst/>
          </a:prstGeom>
          <a:solidFill>
            <a:schemeClr val="tx1">
              <a:lumMod val="95000"/>
              <a:alpha val="62000"/>
            </a:schemeClr>
          </a:solidFill>
          <a:ln w="38100" cap="flat">
            <a:solidFill>
              <a:schemeClr val="bg1"/>
            </a:solidFill>
            <a:bevel/>
          </a:ln>
        </p:spPr>
        <p:txBody>
          <a:bodyPr anchor="ctr" anchorCtr="1"/>
          <a:lstStyle/>
          <a:p>
            <a:pPr algn="l">
              <a:defRPr/>
            </a:pPr>
            <a:endParaRPr lang="en-US" sz="2400">
              <a:solidFill>
                <a:schemeClr val="bg1"/>
              </a:solidFill>
              <a:latin typeface="Times New Roman" pitchFamily="18" charset="0"/>
            </a:endParaRPr>
          </a:p>
        </p:txBody>
      </p:sp>
      <p:sp>
        <p:nvSpPr>
          <p:cNvPr id="58" name="TextBox 57"/>
          <p:cNvSpPr txBox="1"/>
          <p:nvPr/>
        </p:nvSpPr>
        <p:spPr>
          <a:xfrm>
            <a:off x="2008189" y="1089025"/>
            <a:ext cx="4168775" cy="1792288"/>
          </a:xfrm>
          <a:prstGeom prst="rect">
            <a:avLst/>
          </a:prstGeom>
          <a:solidFill>
            <a:schemeClr val="tx1">
              <a:lumMod val="95000"/>
              <a:alpha val="62000"/>
            </a:schemeClr>
          </a:solidFill>
          <a:ln w="38100" cap="flat">
            <a:solidFill>
              <a:schemeClr val="bg1"/>
            </a:solidFill>
            <a:bevel/>
          </a:ln>
        </p:spPr>
        <p:txBody>
          <a:bodyPr anchor="ctr" anchorCtr="1"/>
          <a:lstStyle/>
          <a:p>
            <a:pPr algn="l">
              <a:defRPr/>
            </a:pPr>
            <a:endParaRPr lang="en-US" sz="2400">
              <a:solidFill>
                <a:schemeClr val="bg1"/>
              </a:solidFill>
              <a:latin typeface="Times New Roman" pitchFamily="18" charset="0"/>
            </a:endParaRPr>
          </a:p>
        </p:txBody>
      </p:sp>
      <p:sp>
        <p:nvSpPr>
          <p:cNvPr id="80902" name="AutoShape 6"/>
          <p:cNvSpPr>
            <a:spLocks noChangeArrowheads="1"/>
          </p:cNvSpPr>
          <p:nvPr/>
        </p:nvSpPr>
        <p:spPr bwMode="auto">
          <a:xfrm>
            <a:off x="2282825" y="2401888"/>
            <a:ext cx="152400" cy="152400"/>
          </a:xfrm>
          <a:prstGeom prst="triangle">
            <a:avLst>
              <a:gd name="adj" fmla="val 50000"/>
            </a:avLst>
          </a:prstGeom>
          <a:solidFill>
            <a:schemeClr val="accent1"/>
          </a:solidFill>
          <a:ln w="38100">
            <a:solidFill>
              <a:schemeClr val="bg1"/>
            </a:solidFill>
            <a:miter lim="800000"/>
            <a:headEnd/>
            <a:tailEnd/>
          </a:ln>
        </p:spPr>
        <p:txBody>
          <a:bodyPr wrap="none" anchor="ct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endParaRPr lang="en-US" altLang="en-US" sz="2400">
              <a:latin typeface="Times New Roman" panose="02020603050405020304" pitchFamily="18" charset="0"/>
            </a:endParaRPr>
          </a:p>
        </p:txBody>
      </p:sp>
      <p:sp>
        <p:nvSpPr>
          <p:cNvPr id="80903" name="AutoShape 7"/>
          <p:cNvSpPr>
            <a:spLocks noChangeArrowheads="1"/>
          </p:cNvSpPr>
          <p:nvPr/>
        </p:nvSpPr>
        <p:spPr bwMode="auto">
          <a:xfrm>
            <a:off x="3197225" y="2401888"/>
            <a:ext cx="152400" cy="152400"/>
          </a:xfrm>
          <a:prstGeom prst="triangle">
            <a:avLst>
              <a:gd name="adj" fmla="val 50000"/>
            </a:avLst>
          </a:prstGeom>
          <a:solidFill>
            <a:schemeClr val="accent1"/>
          </a:solidFill>
          <a:ln w="38100">
            <a:solidFill>
              <a:schemeClr val="bg1"/>
            </a:solidFill>
            <a:miter lim="800000"/>
            <a:headEnd/>
            <a:tailEnd/>
          </a:ln>
        </p:spPr>
        <p:txBody>
          <a:bodyPr wrap="none" anchor="ct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endParaRPr lang="en-US" altLang="en-US" sz="2400">
              <a:latin typeface="Times New Roman" panose="02020603050405020304" pitchFamily="18" charset="0"/>
            </a:endParaRPr>
          </a:p>
        </p:txBody>
      </p:sp>
      <p:sp>
        <p:nvSpPr>
          <p:cNvPr id="80904" name="Freeform 10"/>
          <p:cNvSpPr>
            <a:spLocks/>
          </p:cNvSpPr>
          <p:nvPr/>
        </p:nvSpPr>
        <p:spPr bwMode="auto">
          <a:xfrm>
            <a:off x="3273426" y="1497013"/>
            <a:ext cx="119063" cy="889000"/>
          </a:xfrm>
          <a:custGeom>
            <a:avLst/>
            <a:gdLst>
              <a:gd name="T0" fmla="*/ 0 w 75"/>
              <a:gd name="T1" fmla="*/ 2147483647 h 560"/>
              <a:gd name="T2" fmla="*/ 2147483647 w 75"/>
              <a:gd name="T3" fmla="*/ 2147483647 h 560"/>
              <a:gd name="T4" fmla="*/ 2147483647 w 75"/>
              <a:gd name="T5" fmla="*/ 2147483647 h 560"/>
              <a:gd name="T6" fmla="*/ 0 w 75"/>
              <a:gd name="T7" fmla="*/ 0 h 560"/>
              <a:gd name="T8" fmla="*/ 0 60000 65536"/>
              <a:gd name="T9" fmla="*/ 0 60000 65536"/>
              <a:gd name="T10" fmla="*/ 0 60000 65536"/>
              <a:gd name="T11" fmla="*/ 0 60000 65536"/>
              <a:gd name="T12" fmla="*/ 0 w 75"/>
              <a:gd name="T13" fmla="*/ 0 h 560"/>
              <a:gd name="T14" fmla="*/ 75 w 75"/>
              <a:gd name="T15" fmla="*/ 560 h 560"/>
            </a:gdLst>
            <a:ahLst/>
            <a:cxnLst>
              <a:cxn ang="T8">
                <a:pos x="T0" y="T1"/>
              </a:cxn>
              <a:cxn ang="T9">
                <a:pos x="T2" y="T3"/>
              </a:cxn>
              <a:cxn ang="T10">
                <a:pos x="T4" y="T5"/>
              </a:cxn>
              <a:cxn ang="T11">
                <a:pos x="T6" y="T7"/>
              </a:cxn>
            </a:cxnLst>
            <a:rect l="T12" t="T13" r="T14" b="T15"/>
            <a:pathLst>
              <a:path w="75" h="560">
                <a:moveTo>
                  <a:pt x="0" y="560"/>
                </a:moveTo>
                <a:cubicBezTo>
                  <a:pt x="11" y="528"/>
                  <a:pt x="57" y="433"/>
                  <a:pt x="66" y="368"/>
                </a:cubicBezTo>
                <a:cubicBezTo>
                  <a:pt x="75" y="303"/>
                  <a:pt x="68" y="230"/>
                  <a:pt x="57" y="169"/>
                </a:cubicBezTo>
                <a:cubicBezTo>
                  <a:pt x="46" y="108"/>
                  <a:pt x="12" y="35"/>
                  <a:pt x="0" y="0"/>
                </a:cubicBezTo>
              </a:path>
            </a:pathLst>
          </a:custGeom>
          <a:noFill/>
          <a:ln w="38100">
            <a:solidFill>
              <a:schemeClr val="bg1"/>
            </a:solidFill>
            <a:prstDash val="dash"/>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0905" name="Line 13"/>
          <p:cNvSpPr>
            <a:spLocks noChangeShapeType="1"/>
          </p:cNvSpPr>
          <p:nvPr/>
        </p:nvSpPr>
        <p:spPr bwMode="auto">
          <a:xfrm>
            <a:off x="3730625" y="1563688"/>
            <a:ext cx="1981200" cy="0"/>
          </a:xfrm>
          <a:prstGeom prst="line">
            <a:avLst/>
          </a:prstGeom>
          <a:noFill/>
          <a:ln w="38100">
            <a:solidFill>
              <a:schemeClr val="bg1"/>
            </a:solidFill>
            <a:prstDash val="dash"/>
            <a:round/>
            <a:headEnd/>
            <a:tailEnd/>
          </a:ln>
          <a:extLst>
            <a:ext uri="{909E8E84-426E-40DD-AFC4-6F175D3DCCD1}">
              <a14:hiddenFill xmlns:a14="http://schemas.microsoft.com/office/drawing/2010/main">
                <a:noFill/>
              </a14:hiddenFill>
            </a:ext>
          </a:extLst>
        </p:spPr>
        <p:txBody>
          <a:bodyPr/>
          <a:lstStyle/>
          <a:p>
            <a:endParaRPr lang="en-US"/>
          </a:p>
        </p:txBody>
      </p:sp>
      <p:sp>
        <p:nvSpPr>
          <p:cNvPr id="80906" name="Text Box 17"/>
          <p:cNvSpPr txBox="1">
            <a:spLocks noChangeArrowheads="1"/>
          </p:cNvSpPr>
          <p:nvPr/>
        </p:nvSpPr>
        <p:spPr bwMode="auto">
          <a:xfrm>
            <a:off x="3616325" y="1868488"/>
            <a:ext cx="266700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a:spAutoFit/>
          </a:bodyP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spcBef>
                <a:spcPct val="50000"/>
              </a:spcBef>
            </a:pPr>
            <a:r>
              <a:rPr lang="en-US" altLang="en-US" sz="1800">
                <a:solidFill>
                  <a:schemeClr val="bg1"/>
                </a:solidFill>
                <a:latin typeface="Times New Roman" panose="02020603050405020304" pitchFamily="18" charset="0"/>
              </a:rPr>
              <a:t>Bending Stiffness =</a:t>
            </a:r>
            <a:endParaRPr lang="en-US" altLang="en-US" sz="1800" i="1">
              <a:solidFill>
                <a:schemeClr val="bg1"/>
              </a:solidFill>
              <a:latin typeface="Times New Roman" panose="02020603050405020304" pitchFamily="18" charset="0"/>
            </a:endParaRPr>
          </a:p>
        </p:txBody>
      </p:sp>
      <p:sp>
        <p:nvSpPr>
          <p:cNvPr id="80907" name="AutoShape 19"/>
          <p:cNvSpPr>
            <a:spLocks noChangeArrowheads="1"/>
          </p:cNvSpPr>
          <p:nvPr/>
        </p:nvSpPr>
        <p:spPr bwMode="auto">
          <a:xfrm rot="16200000">
            <a:off x="3273425" y="1411288"/>
            <a:ext cx="152400" cy="152400"/>
          </a:xfrm>
          <a:prstGeom prst="triangle">
            <a:avLst>
              <a:gd name="adj" fmla="val 50000"/>
            </a:avLst>
          </a:prstGeom>
          <a:solidFill>
            <a:schemeClr val="accent1"/>
          </a:solidFill>
          <a:ln w="38100">
            <a:solidFill>
              <a:schemeClr val="bg1"/>
            </a:solidFill>
            <a:miter lim="800000"/>
            <a:headEnd/>
            <a:tailEnd/>
          </a:ln>
        </p:spPr>
        <p:txBody>
          <a:bodyPr vert="eaVert" wrap="none" anchor="ct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endParaRPr lang="en-US" altLang="en-US" sz="2400">
              <a:latin typeface="Times New Roman" panose="02020603050405020304" pitchFamily="18" charset="0"/>
            </a:endParaRPr>
          </a:p>
        </p:txBody>
      </p:sp>
      <p:sp>
        <p:nvSpPr>
          <p:cNvPr id="80908" name="Line 20"/>
          <p:cNvSpPr>
            <a:spLocks noChangeShapeType="1"/>
          </p:cNvSpPr>
          <p:nvPr/>
        </p:nvSpPr>
        <p:spPr bwMode="auto">
          <a:xfrm>
            <a:off x="3425825" y="1335088"/>
            <a:ext cx="0" cy="304800"/>
          </a:xfrm>
          <a:prstGeom prst="line">
            <a:avLst/>
          </a:prstGeom>
          <a:noFill/>
          <a:ln w="3810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0909" name="AutoShape 25"/>
          <p:cNvSpPr>
            <a:spLocks noChangeArrowheads="1"/>
          </p:cNvSpPr>
          <p:nvPr/>
        </p:nvSpPr>
        <p:spPr bwMode="auto">
          <a:xfrm>
            <a:off x="4068763" y="4230688"/>
            <a:ext cx="152400" cy="152400"/>
          </a:xfrm>
          <a:prstGeom prst="triangle">
            <a:avLst>
              <a:gd name="adj" fmla="val 50000"/>
            </a:avLst>
          </a:prstGeom>
          <a:solidFill>
            <a:schemeClr val="accent1"/>
          </a:solidFill>
          <a:ln w="38100">
            <a:solidFill>
              <a:schemeClr val="bg1"/>
            </a:solidFill>
            <a:miter lim="800000"/>
            <a:headEnd/>
            <a:tailEnd/>
          </a:ln>
        </p:spPr>
        <p:txBody>
          <a:bodyPr wrap="none" anchor="ct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endParaRPr lang="en-US" altLang="en-US" sz="2400">
              <a:latin typeface="Times New Roman" panose="02020603050405020304" pitchFamily="18" charset="0"/>
            </a:endParaRPr>
          </a:p>
        </p:txBody>
      </p:sp>
      <p:sp>
        <p:nvSpPr>
          <p:cNvPr id="80910" name="AutoShape 26"/>
          <p:cNvSpPr>
            <a:spLocks noChangeArrowheads="1"/>
          </p:cNvSpPr>
          <p:nvPr/>
        </p:nvSpPr>
        <p:spPr bwMode="auto">
          <a:xfrm>
            <a:off x="4983163" y="4230688"/>
            <a:ext cx="152400" cy="152400"/>
          </a:xfrm>
          <a:prstGeom prst="triangle">
            <a:avLst>
              <a:gd name="adj" fmla="val 50000"/>
            </a:avLst>
          </a:prstGeom>
          <a:solidFill>
            <a:schemeClr val="accent1"/>
          </a:solidFill>
          <a:ln w="38100">
            <a:solidFill>
              <a:schemeClr val="bg1"/>
            </a:solidFill>
            <a:miter lim="800000"/>
            <a:headEnd/>
            <a:tailEnd/>
          </a:ln>
        </p:spPr>
        <p:txBody>
          <a:bodyPr wrap="none" anchor="ct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endParaRPr lang="en-US" altLang="en-US" sz="2400">
              <a:latin typeface="Times New Roman" panose="02020603050405020304" pitchFamily="18" charset="0"/>
            </a:endParaRPr>
          </a:p>
        </p:txBody>
      </p:sp>
      <p:sp>
        <p:nvSpPr>
          <p:cNvPr id="80911" name="Line 32"/>
          <p:cNvSpPr>
            <a:spLocks noChangeShapeType="1"/>
          </p:cNvSpPr>
          <p:nvPr/>
        </p:nvSpPr>
        <p:spPr bwMode="auto">
          <a:xfrm>
            <a:off x="5611813" y="3392488"/>
            <a:ext cx="1676400" cy="0"/>
          </a:xfrm>
          <a:prstGeom prst="line">
            <a:avLst/>
          </a:prstGeom>
          <a:noFill/>
          <a:ln w="38100">
            <a:solidFill>
              <a:schemeClr val="bg1"/>
            </a:solidFill>
            <a:prstDash val="dash"/>
            <a:round/>
            <a:headEnd/>
            <a:tailEnd/>
          </a:ln>
          <a:extLst>
            <a:ext uri="{909E8E84-426E-40DD-AFC4-6F175D3DCCD1}">
              <a14:hiddenFill xmlns:a14="http://schemas.microsoft.com/office/drawing/2010/main">
                <a:noFill/>
              </a14:hiddenFill>
            </a:ext>
          </a:extLst>
        </p:spPr>
        <p:txBody>
          <a:bodyPr/>
          <a:lstStyle/>
          <a:p>
            <a:endParaRPr lang="en-US"/>
          </a:p>
        </p:txBody>
      </p:sp>
      <p:sp>
        <p:nvSpPr>
          <p:cNvPr id="80912" name="Text Box 36"/>
          <p:cNvSpPr txBox="1">
            <a:spLocks noChangeArrowheads="1"/>
          </p:cNvSpPr>
          <p:nvPr/>
        </p:nvSpPr>
        <p:spPr bwMode="auto">
          <a:xfrm>
            <a:off x="5378450" y="3649663"/>
            <a:ext cx="276860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a:spAutoFit/>
          </a:bodyP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spcBef>
                <a:spcPct val="50000"/>
              </a:spcBef>
            </a:pPr>
            <a:r>
              <a:rPr lang="en-US" altLang="en-US" sz="1800">
                <a:solidFill>
                  <a:schemeClr val="bg1"/>
                </a:solidFill>
                <a:latin typeface="Times New Roman" panose="02020603050405020304" pitchFamily="18" charset="0"/>
              </a:rPr>
              <a:t>Bending Stiffness =</a:t>
            </a:r>
            <a:endParaRPr lang="en-US" altLang="en-US" sz="1800" i="1">
              <a:solidFill>
                <a:schemeClr val="bg1"/>
              </a:solidFill>
              <a:latin typeface="Times New Roman" panose="02020603050405020304" pitchFamily="18" charset="0"/>
            </a:endParaRPr>
          </a:p>
        </p:txBody>
      </p:sp>
      <p:sp>
        <p:nvSpPr>
          <p:cNvPr id="80913" name="AutoShape 38"/>
          <p:cNvSpPr>
            <a:spLocks noChangeArrowheads="1"/>
          </p:cNvSpPr>
          <p:nvPr/>
        </p:nvSpPr>
        <p:spPr bwMode="auto">
          <a:xfrm rot="16200000">
            <a:off x="5059363" y="3240088"/>
            <a:ext cx="152400" cy="152400"/>
          </a:xfrm>
          <a:prstGeom prst="triangle">
            <a:avLst>
              <a:gd name="adj" fmla="val 50000"/>
            </a:avLst>
          </a:prstGeom>
          <a:solidFill>
            <a:schemeClr val="accent1"/>
          </a:solidFill>
          <a:ln w="38100">
            <a:solidFill>
              <a:schemeClr val="bg1"/>
            </a:solidFill>
            <a:miter lim="800000"/>
            <a:headEnd/>
            <a:tailEnd/>
          </a:ln>
        </p:spPr>
        <p:txBody>
          <a:bodyPr rot="10800000" wrap="none" anchor="ct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endParaRPr lang="en-US" altLang="en-US" sz="2400">
              <a:latin typeface="Times New Roman" panose="02020603050405020304" pitchFamily="18" charset="0"/>
            </a:endParaRPr>
          </a:p>
        </p:txBody>
      </p:sp>
      <p:sp>
        <p:nvSpPr>
          <p:cNvPr id="80914" name="Line 39"/>
          <p:cNvSpPr>
            <a:spLocks noChangeShapeType="1"/>
          </p:cNvSpPr>
          <p:nvPr/>
        </p:nvSpPr>
        <p:spPr bwMode="auto">
          <a:xfrm>
            <a:off x="5211763" y="3163888"/>
            <a:ext cx="0" cy="304800"/>
          </a:xfrm>
          <a:prstGeom prst="line">
            <a:avLst/>
          </a:prstGeom>
          <a:noFill/>
          <a:ln w="3810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0915" name="Oval 59"/>
          <p:cNvSpPr>
            <a:spLocks noChangeArrowheads="1"/>
          </p:cNvSpPr>
          <p:nvPr/>
        </p:nvSpPr>
        <p:spPr bwMode="auto">
          <a:xfrm>
            <a:off x="4983163" y="3240088"/>
            <a:ext cx="152400" cy="152400"/>
          </a:xfrm>
          <a:prstGeom prst="ellipse">
            <a:avLst/>
          </a:prstGeom>
          <a:solidFill>
            <a:schemeClr val="accent1"/>
          </a:solidFill>
          <a:ln w="38100">
            <a:solidFill>
              <a:schemeClr val="bg1"/>
            </a:solidFill>
            <a:round/>
            <a:headEnd/>
            <a:tailEnd/>
          </a:ln>
        </p:spPr>
        <p:txBody>
          <a:bodyPr wrap="none" anchor="ct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endParaRPr lang="en-US" altLang="en-US" sz="2400">
              <a:latin typeface="Times New Roman" panose="02020603050405020304" pitchFamily="18" charset="0"/>
            </a:endParaRPr>
          </a:p>
        </p:txBody>
      </p:sp>
      <p:sp>
        <p:nvSpPr>
          <p:cNvPr id="80916" name="AutoShape 44"/>
          <p:cNvSpPr>
            <a:spLocks noChangeArrowheads="1"/>
          </p:cNvSpPr>
          <p:nvPr/>
        </p:nvSpPr>
        <p:spPr bwMode="auto">
          <a:xfrm>
            <a:off x="4116388" y="5957888"/>
            <a:ext cx="152400" cy="152400"/>
          </a:xfrm>
          <a:prstGeom prst="triangle">
            <a:avLst>
              <a:gd name="adj" fmla="val 50000"/>
            </a:avLst>
          </a:prstGeom>
          <a:solidFill>
            <a:schemeClr val="accent1"/>
          </a:solidFill>
          <a:ln w="38100">
            <a:solidFill>
              <a:schemeClr val="bg1"/>
            </a:solidFill>
            <a:miter lim="800000"/>
            <a:headEnd/>
            <a:tailEnd/>
          </a:ln>
        </p:spPr>
        <p:txBody>
          <a:bodyPr wrap="none" anchor="ct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endParaRPr lang="en-US" altLang="en-US" sz="2400">
              <a:latin typeface="Times New Roman" panose="02020603050405020304" pitchFamily="18" charset="0"/>
            </a:endParaRPr>
          </a:p>
        </p:txBody>
      </p:sp>
      <p:sp>
        <p:nvSpPr>
          <p:cNvPr id="80917" name="Line 51"/>
          <p:cNvSpPr>
            <a:spLocks noChangeShapeType="1"/>
          </p:cNvSpPr>
          <p:nvPr/>
        </p:nvSpPr>
        <p:spPr bwMode="auto">
          <a:xfrm>
            <a:off x="5640389" y="5110163"/>
            <a:ext cx="1666875" cy="0"/>
          </a:xfrm>
          <a:prstGeom prst="line">
            <a:avLst/>
          </a:prstGeom>
          <a:noFill/>
          <a:ln w="38100">
            <a:solidFill>
              <a:schemeClr val="bg1"/>
            </a:solidFill>
            <a:prstDash val="dash"/>
            <a:round/>
            <a:headEnd/>
            <a:tailEnd/>
          </a:ln>
          <a:extLst>
            <a:ext uri="{909E8E84-426E-40DD-AFC4-6F175D3DCCD1}">
              <a14:hiddenFill xmlns:a14="http://schemas.microsoft.com/office/drawing/2010/main">
                <a:noFill/>
              </a14:hiddenFill>
            </a:ext>
          </a:extLst>
        </p:spPr>
        <p:txBody>
          <a:bodyPr/>
          <a:lstStyle/>
          <a:p>
            <a:endParaRPr lang="en-US"/>
          </a:p>
        </p:txBody>
      </p:sp>
      <p:sp>
        <p:nvSpPr>
          <p:cNvPr id="80918" name="Text Box 55"/>
          <p:cNvSpPr txBox="1">
            <a:spLocks noChangeArrowheads="1"/>
          </p:cNvSpPr>
          <p:nvPr/>
        </p:nvSpPr>
        <p:spPr bwMode="auto">
          <a:xfrm>
            <a:off x="5335588" y="5414963"/>
            <a:ext cx="271780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a:spAutoFit/>
          </a:bodyP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spcBef>
                <a:spcPct val="50000"/>
              </a:spcBef>
            </a:pPr>
            <a:r>
              <a:rPr lang="en-US" altLang="en-US" sz="1800">
                <a:solidFill>
                  <a:schemeClr val="bg1"/>
                </a:solidFill>
                <a:latin typeface="Times New Roman" panose="02020603050405020304" pitchFamily="18" charset="0"/>
              </a:rPr>
              <a:t>Bending Stiffness =</a:t>
            </a:r>
            <a:endParaRPr lang="en-US" altLang="en-US" sz="1800" i="1">
              <a:solidFill>
                <a:schemeClr val="bg1"/>
              </a:solidFill>
              <a:latin typeface="Times New Roman" panose="02020603050405020304" pitchFamily="18" charset="0"/>
            </a:endParaRPr>
          </a:p>
        </p:txBody>
      </p:sp>
      <p:sp>
        <p:nvSpPr>
          <p:cNvPr id="80919" name="Line 58"/>
          <p:cNvSpPr>
            <a:spLocks noChangeShapeType="1"/>
          </p:cNvSpPr>
          <p:nvPr/>
        </p:nvSpPr>
        <p:spPr bwMode="auto">
          <a:xfrm>
            <a:off x="5259388" y="4891088"/>
            <a:ext cx="0" cy="304800"/>
          </a:xfrm>
          <a:prstGeom prst="line">
            <a:avLst/>
          </a:prstGeom>
          <a:noFill/>
          <a:ln w="3810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0920" name="Rectangle 60"/>
          <p:cNvSpPr>
            <a:spLocks noChangeArrowheads="1"/>
          </p:cNvSpPr>
          <p:nvPr/>
        </p:nvSpPr>
        <p:spPr bwMode="auto">
          <a:xfrm>
            <a:off x="5106988" y="4967288"/>
            <a:ext cx="152400" cy="152400"/>
          </a:xfrm>
          <a:prstGeom prst="rect">
            <a:avLst/>
          </a:prstGeom>
          <a:solidFill>
            <a:schemeClr val="accent1"/>
          </a:solidFill>
          <a:ln w="38100">
            <a:solidFill>
              <a:schemeClr val="bg1"/>
            </a:solidFill>
            <a:miter lim="800000"/>
            <a:headEnd/>
            <a:tailEnd/>
          </a:ln>
        </p:spPr>
        <p:txBody>
          <a:bodyPr wrap="none" anchor="ct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endParaRPr lang="en-US" altLang="en-US" sz="2400">
              <a:latin typeface="Times New Roman" panose="02020603050405020304" pitchFamily="18" charset="0"/>
            </a:endParaRPr>
          </a:p>
        </p:txBody>
      </p:sp>
      <p:sp>
        <p:nvSpPr>
          <p:cNvPr id="80921" name="TextBox 28"/>
          <p:cNvSpPr txBox="1">
            <a:spLocks noChangeArrowheads="1"/>
          </p:cNvSpPr>
          <p:nvPr/>
        </p:nvSpPr>
        <p:spPr bwMode="auto">
          <a:xfrm>
            <a:off x="6400800" y="1271588"/>
            <a:ext cx="3879850" cy="1225550"/>
          </a:xfrm>
          <a:prstGeom prst="rect">
            <a:avLst/>
          </a:prstGeom>
          <a:solidFill>
            <a:schemeClr val="tx1"/>
          </a:solidFill>
          <a:ln w="38100">
            <a:solidFill>
              <a:schemeClr val="bg1"/>
            </a:solidFill>
            <a:bevel/>
            <a:headEnd/>
            <a:tailEnd/>
          </a:ln>
        </p:spPr>
        <p:txBody>
          <a:bodyPr anchor="ctr">
            <a:spAutoFit/>
          </a:bodyPr>
          <a:lstStyle>
            <a:lvl1pPr marL="457200" indent="-457200"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r>
              <a:rPr lang="en-US" altLang="en-US" sz="2400">
                <a:solidFill>
                  <a:srgbClr val="FF0000"/>
                </a:solidFill>
                <a:latin typeface="Times New Roman" panose="02020603050405020304" pitchFamily="18" charset="0"/>
              </a:rPr>
              <a:t>Sidesway Inhibited (Braced)</a:t>
            </a:r>
          </a:p>
          <a:p>
            <a:pPr algn="l" eaLnBrk="1" hangingPunct="1"/>
            <a:r>
              <a:rPr lang="en-US" altLang="en-US" sz="2400">
                <a:solidFill>
                  <a:srgbClr val="FF0000"/>
                </a:solidFill>
                <a:latin typeface="Times New Roman" panose="02020603050405020304" pitchFamily="18" charset="0"/>
              </a:rPr>
              <a:t>Assumption: single curvature bending of girder.</a:t>
            </a:r>
          </a:p>
        </p:txBody>
      </p:sp>
      <p:sp>
        <p:nvSpPr>
          <p:cNvPr id="80922" name="TextBox 28"/>
          <p:cNvSpPr txBox="1">
            <a:spLocks noChangeArrowheads="1"/>
          </p:cNvSpPr>
          <p:nvPr/>
        </p:nvSpPr>
        <p:spPr bwMode="auto">
          <a:xfrm>
            <a:off x="8147050" y="5373688"/>
            <a:ext cx="2160588" cy="461962"/>
          </a:xfrm>
          <a:prstGeom prst="rect">
            <a:avLst/>
          </a:prstGeom>
          <a:solidFill>
            <a:schemeClr val="tx1"/>
          </a:solidFill>
          <a:ln w="38100">
            <a:solidFill>
              <a:schemeClr val="bg1"/>
            </a:solidFill>
            <a:bevel/>
            <a:headEnd/>
            <a:tailEnd/>
          </a:ln>
        </p:spPr>
        <p:txBody>
          <a:bodyPr anchor="ctr">
            <a:spAutoFit/>
          </a:bodyPr>
          <a:lstStyle>
            <a:lvl1pPr marL="457200" indent="-457200"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r>
              <a:rPr lang="en-US" altLang="en-US" sz="2400">
                <a:solidFill>
                  <a:srgbClr val="FF0000"/>
                </a:solidFill>
                <a:latin typeface="Times New Roman" panose="02020603050405020304" pitchFamily="18" charset="0"/>
              </a:rPr>
              <a:t>Far end fixed</a:t>
            </a:r>
          </a:p>
        </p:txBody>
      </p:sp>
      <p:sp>
        <p:nvSpPr>
          <p:cNvPr id="80923" name="Rectangle 86"/>
          <p:cNvSpPr>
            <a:spLocks noChangeArrowheads="1"/>
          </p:cNvSpPr>
          <p:nvPr/>
        </p:nvSpPr>
        <p:spPr bwMode="auto">
          <a:xfrm>
            <a:off x="6807200" y="5027613"/>
            <a:ext cx="228600" cy="152400"/>
          </a:xfrm>
          <a:prstGeom prst="rect">
            <a:avLst/>
          </a:prstGeom>
          <a:solidFill>
            <a:schemeClr val="accent1"/>
          </a:solidFill>
          <a:ln w="38100">
            <a:solidFill>
              <a:schemeClr val="bg1"/>
            </a:solidFill>
            <a:miter lim="800000"/>
            <a:headEnd/>
            <a:tailEnd/>
          </a:ln>
        </p:spPr>
        <p:txBody>
          <a:bodyPr wrap="none" anchor="ct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endParaRPr lang="en-US" altLang="en-US" sz="2400">
              <a:latin typeface="Times New Roman" panose="02020603050405020304" pitchFamily="18" charset="0"/>
            </a:endParaRPr>
          </a:p>
        </p:txBody>
      </p:sp>
      <p:sp>
        <p:nvSpPr>
          <p:cNvPr id="80924" name="Oval 85"/>
          <p:cNvSpPr>
            <a:spLocks noChangeArrowheads="1"/>
          </p:cNvSpPr>
          <p:nvPr/>
        </p:nvSpPr>
        <p:spPr bwMode="auto">
          <a:xfrm>
            <a:off x="6878638" y="3298825"/>
            <a:ext cx="152400" cy="152400"/>
          </a:xfrm>
          <a:prstGeom prst="ellipse">
            <a:avLst/>
          </a:prstGeom>
          <a:solidFill>
            <a:schemeClr val="accent1"/>
          </a:solidFill>
          <a:ln w="38100">
            <a:solidFill>
              <a:schemeClr val="bg1"/>
            </a:solidFill>
            <a:round/>
            <a:headEnd/>
            <a:tailEnd/>
          </a:ln>
        </p:spPr>
        <p:txBody>
          <a:bodyPr wrap="none" anchor="ct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endParaRPr lang="en-US" altLang="en-US" sz="2400">
              <a:latin typeface="Times New Roman" panose="02020603050405020304" pitchFamily="18" charset="0"/>
            </a:endParaRPr>
          </a:p>
        </p:txBody>
      </p:sp>
      <p:sp>
        <p:nvSpPr>
          <p:cNvPr id="71" name="Curved Right Arrow 70"/>
          <p:cNvSpPr>
            <a:spLocks noChangeArrowheads="1"/>
          </p:cNvSpPr>
          <p:nvPr/>
        </p:nvSpPr>
        <p:spPr bwMode="auto">
          <a:xfrm flipV="1">
            <a:off x="3875089" y="1398588"/>
            <a:ext cx="180975" cy="360362"/>
          </a:xfrm>
          <a:prstGeom prst="curvedRightArrow">
            <a:avLst>
              <a:gd name="adj1" fmla="val 25001"/>
              <a:gd name="adj2" fmla="val 50002"/>
              <a:gd name="adj3" fmla="val 25000"/>
            </a:avLst>
          </a:prstGeom>
          <a:solidFill>
            <a:schemeClr val="accent1"/>
          </a:solidFill>
          <a:ln w="25400" algn="ctr">
            <a:solidFill>
              <a:srgbClr val="9B320E"/>
            </a:solidFill>
            <a:miter lim="800000"/>
            <a:headEnd/>
            <a:tailEnd/>
          </a:ln>
        </p:spPr>
        <p:txBody>
          <a:bodyPr rot="10800000" anchor="ctr"/>
          <a:lstStyle/>
          <a:p>
            <a:pPr>
              <a:defRPr/>
            </a:pPr>
            <a:endParaRPr lang="en-US" sz="2400">
              <a:latin typeface="+mn-lt"/>
              <a:cs typeface="+mn-cs"/>
            </a:endParaRPr>
          </a:p>
        </p:txBody>
      </p:sp>
      <p:sp>
        <p:nvSpPr>
          <p:cNvPr id="73" name="Curved Right Arrow 72"/>
          <p:cNvSpPr>
            <a:spLocks noChangeArrowheads="1"/>
          </p:cNvSpPr>
          <p:nvPr/>
        </p:nvSpPr>
        <p:spPr bwMode="auto">
          <a:xfrm flipV="1">
            <a:off x="5864226" y="3165476"/>
            <a:ext cx="180975" cy="360363"/>
          </a:xfrm>
          <a:prstGeom prst="curvedRightArrow">
            <a:avLst>
              <a:gd name="adj1" fmla="val 25001"/>
              <a:gd name="adj2" fmla="val 50002"/>
              <a:gd name="adj3" fmla="val 25000"/>
            </a:avLst>
          </a:prstGeom>
          <a:solidFill>
            <a:schemeClr val="accent1"/>
          </a:solidFill>
          <a:ln w="25400" algn="ctr">
            <a:solidFill>
              <a:srgbClr val="9B320E"/>
            </a:solidFill>
            <a:miter lim="800000"/>
            <a:headEnd/>
            <a:tailEnd/>
          </a:ln>
        </p:spPr>
        <p:txBody>
          <a:bodyPr rot="10800000" anchor="ctr"/>
          <a:lstStyle/>
          <a:p>
            <a:pPr>
              <a:defRPr/>
            </a:pPr>
            <a:endParaRPr lang="en-US" sz="2400">
              <a:latin typeface="+mn-lt"/>
              <a:cs typeface="+mn-cs"/>
            </a:endParaRPr>
          </a:p>
        </p:txBody>
      </p:sp>
      <p:sp>
        <p:nvSpPr>
          <p:cNvPr id="75" name="Curved Right Arrow 74"/>
          <p:cNvSpPr>
            <a:spLocks noChangeArrowheads="1"/>
          </p:cNvSpPr>
          <p:nvPr/>
        </p:nvSpPr>
        <p:spPr bwMode="auto">
          <a:xfrm flipV="1">
            <a:off x="5776914" y="4914901"/>
            <a:ext cx="180975" cy="360363"/>
          </a:xfrm>
          <a:prstGeom prst="curvedRightArrow">
            <a:avLst>
              <a:gd name="adj1" fmla="val 25001"/>
              <a:gd name="adj2" fmla="val 50002"/>
              <a:gd name="adj3" fmla="val 25000"/>
            </a:avLst>
          </a:prstGeom>
          <a:solidFill>
            <a:schemeClr val="accent1"/>
          </a:solidFill>
          <a:ln w="25400" algn="ctr">
            <a:solidFill>
              <a:srgbClr val="9B320E"/>
            </a:solidFill>
            <a:miter lim="800000"/>
            <a:headEnd/>
            <a:tailEnd/>
          </a:ln>
        </p:spPr>
        <p:txBody>
          <a:bodyPr rot="10800000" anchor="ctr"/>
          <a:lstStyle/>
          <a:p>
            <a:pPr>
              <a:defRPr/>
            </a:pPr>
            <a:endParaRPr lang="en-US" sz="2400">
              <a:latin typeface="+mn-lt"/>
              <a:cs typeface="+mn-cs"/>
            </a:endParaRPr>
          </a:p>
        </p:txBody>
      </p:sp>
      <p:sp>
        <p:nvSpPr>
          <p:cNvPr id="59" name="Slide Number Placeholder 58"/>
          <p:cNvSpPr>
            <a:spLocks noGrp="1"/>
          </p:cNvSpPr>
          <p:nvPr>
            <p:ph type="sldNum" sz="quarter" idx="11"/>
          </p:nvPr>
        </p:nvSpPr>
        <p:spPr/>
        <p:txBody>
          <a:bodyP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eaLnBrk="1" hangingPunct="1"/>
            <a:fld id="{BB3BF48B-F7B0-41B0-A2F3-CE4669D60A0C}" type="slidenum">
              <a:rPr lang="en-US" altLang="en-US" sz="1200">
                <a:solidFill>
                  <a:srgbClr val="BCBCBC"/>
                </a:solidFill>
                <a:latin typeface="Times New Roman" panose="02020603050405020304" pitchFamily="18" charset="0"/>
              </a:rPr>
              <a:pPr eaLnBrk="1" hangingPunct="1"/>
              <a:t>76</a:t>
            </a:fld>
            <a:endParaRPr lang="en-US" altLang="en-US" sz="1200">
              <a:solidFill>
                <a:srgbClr val="BCBCBC"/>
              </a:solidFill>
              <a:latin typeface="Times New Roman" panose="02020603050405020304" pitchFamily="18" charset="0"/>
            </a:endParaRPr>
          </a:p>
        </p:txBody>
      </p:sp>
      <p:sp>
        <p:nvSpPr>
          <p:cNvPr id="60" name="Footer Placeholder 59"/>
          <p:cNvSpPr>
            <a:spLocks noGrp="1"/>
          </p:cNvSpPr>
          <p:nvPr>
            <p:ph type="ftr" sz="quarter" idx="10"/>
          </p:nvPr>
        </p:nvSpPr>
        <p:spPr/>
        <p:txBody>
          <a:bodyPr/>
          <a:lstStyle/>
          <a:p>
            <a:pPr>
              <a:defRPr/>
            </a:pPr>
            <a:r>
              <a:rPr lang="en-US"/>
              <a:t>Compression Theory</a:t>
            </a:r>
            <a:endParaRPr lang="en-US" dirty="0"/>
          </a:p>
        </p:txBody>
      </p:sp>
      <p:sp>
        <p:nvSpPr>
          <p:cNvPr id="80930" name="TextBox 28"/>
          <p:cNvSpPr txBox="1">
            <a:spLocks noChangeArrowheads="1"/>
          </p:cNvSpPr>
          <p:nvPr/>
        </p:nvSpPr>
        <p:spPr bwMode="auto">
          <a:xfrm>
            <a:off x="3770314" y="88901"/>
            <a:ext cx="4383087" cy="620713"/>
          </a:xfrm>
          <a:prstGeom prst="rect">
            <a:avLst/>
          </a:prstGeom>
          <a:solidFill>
            <a:srgbClr val="F2F2F2">
              <a:alpha val="61960"/>
            </a:srgbClr>
          </a:solidFill>
          <a:ln w="38100">
            <a:solidFill>
              <a:schemeClr val="bg1"/>
            </a:solidFill>
            <a:bevel/>
            <a:headEnd/>
            <a:tailEnd/>
          </a:ln>
        </p:spPr>
        <p:txBody>
          <a:bodyPr anchor="ctr" anchorCtr="1"/>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spcBef>
                <a:spcPct val="50000"/>
              </a:spcBef>
            </a:pPr>
            <a:r>
              <a:rPr lang="en-US" altLang="en-US" sz="3600" b="1">
                <a:solidFill>
                  <a:schemeClr val="bg1"/>
                </a:solidFill>
                <a:latin typeface="Times New Roman" panose="02020603050405020304" pitchFamily="18" charset="0"/>
              </a:rPr>
              <a:t>Alignment Charts</a:t>
            </a:r>
          </a:p>
        </p:txBody>
      </p:sp>
      <p:sp>
        <p:nvSpPr>
          <p:cNvPr id="80931" name="Freeform 63"/>
          <p:cNvSpPr>
            <a:spLocks/>
          </p:cNvSpPr>
          <p:nvPr/>
        </p:nvSpPr>
        <p:spPr bwMode="auto">
          <a:xfrm>
            <a:off x="2359026" y="1479551"/>
            <a:ext cx="911225" cy="936625"/>
          </a:xfrm>
          <a:custGeom>
            <a:avLst/>
            <a:gdLst>
              <a:gd name="T0" fmla="*/ 0 w 574"/>
              <a:gd name="T1" fmla="*/ 1486892188 h 590"/>
              <a:gd name="T2" fmla="*/ 0 w 574"/>
              <a:gd name="T3" fmla="*/ 0 h 590"/>
              <a:gd name="T4" fmla="*/ 1446569688 w 574"/>
              <a:gd name="T5" fmla="*/ 0 h 590"/>
              <a:gd name="T6" fmla="*/ 1446569688 w 574"/>
              <a:gd name="T7" fmla="*/ 1476811563 h 590"/>
              <a:gd name="T8" fmla="*/ 0 60000 65536"/>
              <a:gd name="T9" fmla="*/ 0 60000 65536"/>
              <a:gd name="T10" fmla="*/ 0 60000 65536"/>
              <a:gd name="T11" fmla="*/ 0 60000 65536"/>
              <a:gd name="T12" fmla="*/ 0 w 574"/>
              <a:gd name="T13" fmla="*/ 0 h 590"/>
              <a:gd name="T14" fmla="*/ 574 w 574"/>
              <a:gd name="T15" fmla="*/ 590 h 590"/>
            </a:gdLst>
            <a:ahLst/>
            <a:cxnLst>
              <a:cxn ang="T8">
                <a:pos x="T0" y="T1"/>
              </a:cxn>
              <a:cxn ang="T9">
                <a:pos x="T2" y="T3"/>
              </a:cxn>
              <a:cxn ang="T10">
                <a:pos x="T4" y="T5"/>
              </a:cxn>
              <a:cxn ang="T11">
                <a:pos x="T6" y="T7"/>
              </a:cxn>
            </a:cxnLst>
            <a:rect l="T12" t="T13" r="T14" b="T15"/>
            <a:pathLst>
              <a:path w="574" h="590">
                <a:moveTo>
                  <a:pt x="0" y="590"/>
                </a:moveTo>
                <a:lnTo>
                  <a:pt x="0" y="0"/>
                </a:lnTo>
                <a:lnTo>
                  <a:pt x="574" y="0"/>
                </a:lnTo>
                <a:lnTo>
                  <a:pt x="574" y="586"/>
                </a:lnTo>
              </a:path>
            </a:pathLst>
          </a:custGeom>
          <a:noFill/>
          <a:ln w="38100" cap="flat" cmpd="sng">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rot="10800000" wrap="none"/>
          <a:lstStyle/>
          <a:p>
            <a:endParaRPr lang="en-US"/>
          </a:p>
        </p:txBody>
      </p:sp>
      <p:sp>
        <p:nvSpPr>
          <p:cNvPr id="80932" name="Freeform 65"/>
          <p:cNvSpPr>
            <a:spLocks/>
          </p:cNvSpPr>
          <p:nvPr/>
        </p:nvSpPr>
        <p:spPr bwMode="auto">
          <a:xfrm>
            <a:off x="2359026" y="1479551"/>
            <a:ext cx="917575" cy="149225"/>
          </a:xfrm>
          <a:custGeom>
            <a:avLst/>
            <a:gdLst>
              <a:gd name="T0" fmla="*/ 0 w 578"/>
              <a:gd name="T1" fmla="*/ 0 h 94"/>
              <a:gd name="T2" fmla="*/ 307459063 w 578"/>
              <a:gd name="T3" fmla="*/ 131048125 h 94"/>
              <a:gd name="T4" fmla="*/ 761087188 w 578"/>
              <a:gd name="T5" fmla="*/ 216733438 h 94"/>
              <a:gd name="T6" fmla="*/ 1456650313 w 578"/>
              <a:gd name="T7" fmla="*/ 5040313 h 94"/>
              <a:gd name="T8" fmla="*/ 0 60000 65536"/>
              <a:gd name="T9" fmla="*/ 0 60000 65536"/>
              <a:gd name="T10" fmla="*/ 0 60000 65536"/>
              <a:gd name="T11" fmla="*/ 0 60000 65536"/>
              <a:gd name="T12" fmla="*/ 0 w 578"/>
              <a:gd name="T13" fmla="*/ 0 h 94"/>
              <a:gd name="T14" fmla="*/ 578 w 578"/>
              <a:gd name="T15" fmla="*/ 94 h 94"/>
            </a:gdLst>
            <a:ahLst/>
            <a:cxnLst>
              <a:cxn ang="T8">
                <a:pos x="T0" y="T1"/>
              </a:cxn>
              <a:cxn ang="T9">
                <a:pos x="T2" y="T3"/>
              </a:cxn>
              <a:cxn ang="T10">
                <a:pos x="T4" y="T5"/>
              </a:cxn>
              <a:cxn ang="T11">
                <a:pos x="T6" y="T7"/>
              </a:cxn>
            </a:cxnLst>
            <a:rect l="T12" t="T13" r="T14" b="T15"/>
            <a:pathLst>
              <a:path w="578" h="94">
                <a:moveTo>
                  <a:pt x="0" y="0"/>
                </a:moveTo>
                <a:cubicBezTo>
                  <a:pt x="36" y="19"/>
                  <a:pt x="72" y="38"/>
                  <a:pt x="122" y="52"/>
                </a:cubicBezTo>
                <a:cubicBezTo>
                  <a:pt x="172" y="66"/>
                  <a:pt x="226" y="94"/>
                  <a:pt x="302" y="86"/>
                </a:cubicBezTo>
                <a:cubicBezTo>
                  <a:pt x="378" y="78"/>
                  <a:pt x="478" y="40"/>
                  <a:pt x="578" y="2"/>
                </a:cubicBezTo>
              </a:path>
            </a:pathLst>
          </a:custGeom>
          <a:noFill/>
          <a:ln w="38100" cap="flat" cmpd="sng">
            <a:solidFill>
              <a:schemeClr val="bg1"/>
            </a:solidFill>
            <a:prstDash val="dash"/>
            <a:round/>
            <a:headEnd/>
            <a:tailEnd/>
          </a:ln>
          <a:extLst>
            <a:ext uri="{909E8E84-426E-40DD-AFC4-6F175D3DCCD1}">
              <a14:hiddenFill xmlns:a14="http://schemas.microsoft.com/office/drawing/2010/main">
                <a:solidFill>
                  <a:srgbClr val="FFFFFF"/>
                </a:solidFill>
              </a14:hiddenFill>
            </a:ext>
          </a:extLst>
        </p:spPr>
        <p:txBody>
          <a:bodyPr rot="10800000" wrap="none"/>
          <a:lstStyle/>
          <a:p>
            <a:endParaRPr lang="en-US"/>
          </a:p>
        </p:txBody>
      </p:sp>
      <p:sp>
        <p:nvSpPr>
          <p:cNvPr id="80933" name="Freeform 68"/>
          <p:cNvSpPr>
            <a:spLocks/>
          </p:cNvSpPr>
          <p:nvPr/>
        </p:nvSpPr>
        <p:spPr bwMode="auto">
          <a:xfrm>
            <a:off x="4146551" y="3314701"/>
            <a:ext cx="911225" cy="936625"/>
          </a:xfrm>
          <a:custGeom>
            <a:avLst/>
            <a:gdLst>
              <a:gd name="T0" fmla="*/ 0 w 574"/>
              <a:gd name="T1" fmla="*/ 1486892188 h 590"/>
              <a:gd name="T2" fmla="*/ 0 w 574"/>
              <a:gd name="T3" fmla="*/ 0 h 590"/>
              <a:gd name="T4" fmla="*/ 1446569688 w 574"/>
              <a:gd name="T5" fmla="*/ 0 h 590"/>
              <a:gd name="T6" fmla="*/ 1446569688 w 574"/>
              <a:gd name="T7" fmla="*/ 1476811563 h 590"/>
              <a:gd name="T8" fmla="*/ 0 60000 65536"/>
              <a:gd name="T9" fmla="*/ 0 60000 65536"/>
              <a:gd name="T10" fmla="*/ 0 60000 65536"/>
              <a:gd name="T11" fmla="*/ 0 60000 65536"/>
              <a:gd name="T12" fmla="*/ 0 w 574"/>
              <a:gd name="T13" fmla="*/ 0 h 590"/>
              <a:gd name="T14" fmla="*/ 574 w 574"/>
              <a:gd name="T15" fmla="*/ 590 h 590"/>
            </a:gdLst>
            <a:ahLst/>
            <a:cxnLst>
              <a:cxn ang="T8">
                <a:pos x="T0" y="T1"/>
              </a:cxn>
              <a:cxn ang="T9">
                <a:pos x="T2" y="T3"/>
              </a:cxn>
              <a:cxn ang="T10">
                <a:pos x="T4" y="T5"/>
              </a:cxn>
              <a:cxn ang="T11">
                <a:pos x="T6" y="T7"/>
              </a:cxn>
            </a:cxnLst>
            <a:rect l="T12" t="T13" r="T14" b="T15"/>
            <a:pathLst>
              <a:path w="574" h="590">
                <a:moveTo>
                  <a:pt x="0" y="590"/>
                </a:moveTo>
                <a:lnTo>
                  <a:pt x="0" y="0"/>
                </a:lnTo>
                <a:lnTo>
                  <a:pt x="574" y="0"/>
                </a:lnTo>
                <a:lnTo>
                  <a:pt x="574" y="586"/>
                </a:lnTo>
              </a:path>
            </a:pathLst>
          </a:custGeom>
          <a:noFill/>
          <a:ln w="38100" cap="flat" cmpd="sng">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rot="10800000" wrap="none"/>
          <a:lstStyle/>
          <a:p>
            <a:endParaRPr lang="en-US"/>
          </a:p>
        </p:txBody>
      </p:sp>
      <p:sp>
        <p:nvSpPr>
          <p:cNvPr id="80934" name="Freeform 74"/>
          <p:cNvSpPr>
            <a:spLocks/>
          </p:cNvSpPr>
          <p:nvPr/>
        </p:nvSpPr>
        <p:spPr bwMode="auto">
          <a:xfrm>
            <a:off x="4140200" y="1552575"/>
            <a:ext cx="882650" cy="165100"/>
          </a:xfrm>
          <a:custGeom>
            <a:avLst/>
            <a:gdLst>
              <a:gd name="T0" fmla="*/ 0 w 556"/>
              <a:gd name="T1" fmla="*/ 0 h 104"/>
              <a:gd name="T2" fmla="*/ 191531875 w 556"/>
              <a:gd name="T3" fmla="*/ 120967500 h 104"/>
              <a:gd name="T4" fmla="*/ 413305625 w 556"/>
              <a:gd name="T5" fmla="*/ 211693125 h 104"/>
              <a:gd name="T6" fmla="*/ 655240625 w 556"/>
              <a:gd name="T7" fmla="*/ 262096250 h 104"/>
              <a:gd name="T8" fmla="*/ 977820625 w 556"/>
              <a:gd name="T9" fmla="*/ 206652813 h 104"/>
              <a:gd name="T10" fmla="*/ 1401206875 w 556"/>
              <a:gd name="T11" fmla="*/ 5040313 h 104"/>
              <a:gd name="T12" fmla="*/ 0 60000 65536"/>
              <a:gd name="T13" fmla="*/ 0 60000 65536"/>
              <a:gd name="T14" fmla="*/ 0 60000 65536"/>
              <a:gd name="T15" fmla="*/ 0 60000 65536"/>
              <a:gd name="T16" fmla="*/ 0 60000 65536"/>
              <a:gd name="T17" fmla="*/ 0 60000 65536"/>
              <a:gd name="T18" fmla="*/ 0 w 556"/>
              <a:gd name="T19" fmla="*/ 0 h 104"/>
              <a:gd name="T20" fmla="*/ 556 w 556"/>
              <a:gd name="T21" fmla="*/ 104 h 104"/>
            </a:gdLst>
            <a:ahLst/>
            <a:cxnLst>
              <a:cxn ang="T12">
                <a:pos x="T0" y="T1"/>
              </a:cxn>
              <a:cxn ang="T13">
                <a:pos x="T2" y="T3"/>
              </a:cxn>
              <a:cxn ang="T14">
                <a:pos x="T4" y="T5"/>
              </a:cxn>
              <a:cxn ang="T15">
                <a:pos x="T6" y="T7"/>
              </a:cxn>
              <a:cxn ang="T16">
                <a:pos x="T8" y="T9"/>
              </a:cxn>
              <a:cxn ang="T17">
                <a:pos x="T10" y="T11"/>
              </a:cxn>
            </a:cxnLst>
            <a:rect l="T18" t="T19" r="T20" b="T21"/>
            <a:pathLst>
              <a:path w="556" h="104">
                <a:moveTo>
                  <a:pt x="0" y="0"/>
                </a:moveTo>
                <a:cubicBezTo>
                  <a:pt x="24" y="17"/>
                  <a:pt x="49" y="34"/>
                  <a:pt x="76" y="48"/>
                </a:cubicBezTo>
                <a:cubicBezTo>
                  <a:pt x="103" y="62"/>
                  <a:pt x="133" y="75"/>
                  <a:pt x="164" y="84"/>
                </a:cubicBezTo>
                <a:cubicBezTo>
                  <a:pt x="195" y="93"/>
                  <a:pt x="223" y="104"/>
                  <a:pt x="260" y="104"/>
                </a:cubicBezTo>
                <a:cubicBezTo>
                  <a:pt x="297" y="104"/>
                  <a:pt x="339" y="99"/>
                  <a:pt x="388" y="82"/>
                </a:cubicBezTo>
                <a:cubicBezTo>
                  <a:pt x="437" y="65"/>
                  <a:pt x="496" y="33"/>
                  <a:pt x="556" y="2"/>
                </a:cubicBezTo>
              </a:path>
            </a:pathLst>
          </a:custGeom>
          <a:noFill/>
          <a:ln w="38100" cap="flat" cmpd="sng">
            <a:solidFill>
              <a:srgbClr val="FF0000"/>
            </a:solidFill>
            <a:prstDash val="solid"/>
            <a:round/>
            <a:headEnd/>
            <a:tailEnd/>
          </a:ln>
          <a:extLst>
            <a:ext uri="{909E8E84-426E-40DD-AFC4-6F175D3DCCD1}">
              <a14:hiddenFill xmlns:a14="http://schemas.microsoft.com/office/drawing/2010/main">
                <a:solidFill>
                  <a:srgbClr val="FFFFFF"/>
                </a:solidFill>
              </a14:hiddenFill>
            </a:ext>
          </a:extLst>
        </p:spPr>
        <p:txBody>
          <a:bodyPr rot="10800000" wrap="none"/>
          <a:lstStyle/>
          <a:p>
            <a:endParaRPr lang="en-US"/>
          </a:p>
        </p:txBody>
      </p:sp>
      <p:sp>
        <p:nvSpPr>
          <p:cNvPr id="80935" name="Freeform 75"/>
          <p:cNvSpPr>
            <a:spLocks/>
          </p:cNvSpPr>
          <p:nvPr/>
        </p:nvSpPr>
        <p:spPr bwMode="auto">
          <a:xfrm>
            <a:off x="6064250" y="3384550"/>
            <a:ext cx="882650" cy="165100"/>
          </a:xfrm>
          <a:custGeom>
            <a:avLst/>
            <a:gdLst>
              <a:gd name="T0" fmla="*/ 0 w 556"/>
              <a:gd name="T1" fmla="*/ 0 h 104"/>
              <a:gd name="T2" fmla="*/ 191531875 w 556"/>
              <a:gd name="T3" fmla="*/ 120967500 h 104"/>
              <a:gd name="T4" fmla="*/ 413305625 w 556"/>
              <a:gd name="T5" fmla="*/ 211693125 h 104"/>
              <a:gd name="T6" fmla="*/ 655240625 w 556"/>
              <a:gd name="T7" fmla="*/ 262096250 h 104"/>
              <a:gd name="T8" fmla="*/ 977820625 w 556"/>
              <a:gd name="T9" fmla="*/ 206652813 h 104"/>
              <a:gd name="T10" fmla="*/ 1401206875 w 556"/>
              <a:gd name="T11" fmla="*/ 5040313 h 104"/>
              <a:gd name="T12" fmla="*/ 0 60000 65536"/>
              <a:gd name="T13" fmla="*/ 0 60000 65536"/>
              <a:gd name="T14" fmla="*/ 0 60000 65536"/>
              <a:gd name="T15" fmla="*/ 0 60000 65536"/>
              <a:gd name="T16" fmla="*/ 0 60000 65536"/>
              <a:gd name="T17" fmla="*/ 0 60000 65536"/>
              <a:gd name="T18" fmla="*/ 0 w 556"/>
              <a:gd name="T19" fmla="*/ 0 h 104"/>
              <a:gd name="T20" fmla="*/ 556 w 556"/>
              <a:gd name="T21" fmla="*/ 104 h 104"/>
            </a:gdLst>
            <a:ahLst/>
            <a:cxnLst>
              <a:cxn ang="T12">
                <a:pos x="T0" y="T1"/>
              </a:cxn>
              <a:cxn ang="T13">
                <a:pos x="T2" y="T3"/>
              </a:cxn>
              <a:cxn ang="T14">
                <a:pos x="T4" y="T5"/>
              </a:cxn>
              <a:cxn ang="T15">
                <a:pos x="T6" y="T7"/>
              </a:cxn>
              <a:cxn ang="T16">
                <a:pos x="T8" y="T9"/>
              </a:cxn>
              <a:cxn ang="T17">
                <a:pos x="T10" y="T11"/>
              </a:cxn>
            </a:cxnLst>
            <a:rect l="T18" t="T19" r="T20" b="T21"/>
            <a:pathLst>
              <a:path w="556" h="104">
                <a:moveTo>
                  <a:pt x="0" y="0"/>
                </a:moveTo>
                <a:cubicBezTo>
                  <a:pt x="24" y="17"/>
                  <a:pt x="49" y="34"/>
                  <a:pt x="76" y="48"/>
                </a:cubicBezTo>
                <a:cubicBezTo>
                  <a:pt x="103" y="62"/>
                  <a:pt x="133" y="75"/>
                  <a:pt x="164" y="84"/>
                </a:cubicBezTo>
                <a:cubicBezTo>
                  <a:pt x="195" y="93"/>
                  <a:pt x="223" y="104"/>
                  <a:pt x="260" y="104"/>
                </a:cubicBezTo>
                <a:cubicBezTo>
                  <a:pt x="297" y="104"/>
                  <a:pt x="339" y="99"/>
                  <a:pt x="388" y="82"/>
                </a:cubicBezTo>
                <a:cubicBezTo>
                  <a:pt x="437" y="65"/>
                  <a:pt x="496" y="33"/>
                  <a:pt x="556" y="2"/>
                </a:cubicBezTo>
              </a:path>
            </a:pathLst>
          </a:custGeom>
          <a:noFill/>
          <a:ln w="38100" cap="flat" cmpd="sng">
            <a:solidFill>
              <a:srgbClr val="FF0000"/>
            </a:solidFill>
            <a:prstDash val="solid"/>
            <a:round/>
            <a:headEnd/>
            <a:tailEnd/>
          </a:ln>
          <a:extLst>
            <a:ext uri="{909E8E84-426E-40DD-AFC4-6F175D3DCCD1}">
              <a14:hiddenFill xmlns:a14="http://schemas.microsoft.com/office/drawing/2010/main">
                <a:solidFill>
                  <a:srgbClr val="FFFFFF"/>
                </a:solidFill>
              </a14:hiddenFill>
            </a:ext>
          </a:extLst>
        </p:spPr>
        <p:txBody>
          <a:bodyPr rot="10800000" wrap="none"/>
          <a:lstStyle/>
          <a:p>
            <a:endParaRPr lang="en-US"/>
          </a:p>
        </p:txBody>
      </p:sp>
      <p:sp>
        <p:nvSpPr>
          <p:cNvPr id="80936" name="Freeform 77"/>
          <p:cNvSpPr>
            <a:spLocks/>
          </p:cNvSpPr>
          <p:nvPr/>
        </p:nvSpPr>
        <p:spPr bwMode="auto">
          <a:xfrm>
            <a:off x="4149726" y="3327401"/>
            <a:ext cx="917575" cy="149225"/>
          </a:xfrm>
          <a:custGeom>
            <a:avLst/>
            <a:gdLst>
              <a:gd name="T0" fmla="*/ 0 w 578"/>
              <a:gd name="T1" fmla="*/ 0 h 94"/>
              <a:gd name="T2" fmla="*/ 307459063 w 578"/>
              <a:gd name="T3" fmla="*/ 131048125 h 94"/>
              <a:gd name="T4" fmla="*/ 761087188 w 578"/>
              <a:gd name="T5" fmla="*/ 216733438 h 94"/>
              <a:gd name="T6" fmla="*/ 1456650313 w 578"/>
              <a:gd name="T7" fmla="*/ 5040313 h 94"/>
              <a:gd name="T8" fmla="*/ 0 60000 65536"/>
              <a:gd name="T9" fmla="*/ 0 60000 65536"/>
              <a:gd name="T10" fmla="*/ 0 60000 65536"/>
              <a:gd name="T11" fmla="*/ 0 60000 65536"/>
              <a:gd name="T12" fmla="*/ 0 w 578"/>
              <a:gd name="T13" fmla="*/ 0 h 94"/>
              <a:gd name="T14" fmla="*/ 578 w 578"/>
              <a:gd name="T15" fmla="*/ 94 h 94"/>
            </a:gdLst>
            <a:ahLst/>
            <a:cxnLst>
              <a:cxn ang="T8">
                <a:pos x="T0" y="T1"/>
              </a:cxn>
              <a:cxn ang="T9">
                <a:pos x="T2" y="T3"/>
              </a:cxn>
              <a:cxn ang="T10">
                <a:pos x="T4" y="T5"/>
              </a:cxn>
              <a:cxn ang="T11">
                <a:pos x="T6" y="T7"/>
              </a:cxn>
            </a:cxnLst>
            <a:rect l="T12" t="T13" r="T14" b="T15"/>
            <a:pathLst>
              <a:path w="578" h="94">
                <a:moveTo>
                  <a:pt x="0" y="0"/>
                </a:moveTo>
                <a:cubicBezTo>
                  <a:pt x="36" y="19"/>
                  <a:pt x="72" y="38"/>
                  <a:pt x="122" y="52"/>
                </a:cubicBezTo>
                <a:cubicBezTo>
                  <a:pt x="172" y="66"/>
                  <a:pt x="226" y="94"/>
                  <a:pt x="302" y="86"/>
                </a:cubicBezTo>
                <a:cubicBezTo>
                  <a:pt x="378" y="78"/>
                  <a:pt x="478" y="40"/>
                  <a:pt x="578" y="2"/>
                </a:cubicBezTo>
              </a:path>
            </a:pathLst>
          </a:custGeom>
          <a:noFill/>
          <a:ln w="38100" cap="flat" cmpd="sng">
            <a:solidFill>
              <a:schemeClr val="bg1"/>
            </a:solidFill>
            <a:prstDash val="dash"/>
            <a:round/>
            <a:headEnd/>
            <a:tailEnd/>
          </a:ln>
          <a:extLst>
            <a:ext uri="{909E8E84-426E-40DD-AFC4-6F175D3DCCD1}">
              <a14:hiddenFill xmlns:a14="http://schemas.microsoft.com/office/drawing/2010/main">
                <a:solidFill>
                  <a:srgbClr val="FFFFFF"/>
                </a:solidFill>
              </a14:hiddenFill>
            </a:ext>
          </a:extLst>
        </p:spPr>
        <p:txBody>
          <a:bodyPr rot="10800000" wrap="none"/>
          <a:lstStyle/>
          <a:p>
            <a:endParaRPr lang="en-US"/>
          </a:p>
        </p:txBody>
      </p:sp>
      <p:sp>
        <p:nvSpPr>
          <p:cNvPr id="80937" name="Freeform 79"/>
          <p:cNvSpPr>
            <a:spLocks/>
          </p:cNvSpPr>
          <p:nvPr/>
        </p:nvSpPr>
        <p:spPr bwMode="auto">
          <a:xfrm>
            <a:off x="4191000" y="5029200"/>
            <a:ext cx="914400" cy="939800"/>
          </a:xfrm>
          <a:custGeom>
            <a:avLst/>
            <a:gdLst>
              <a:gd name="T0" fmla="*/ 0 w 576"/>
              <a:gd name="T1" fmla="*/ 1491932500 h 592"/>
              <a:gd name="T2" fmla="*/ 0 w 576"/>
              <a:gd name="T3" fmla="*/ 0 h 592"/>
              <a:gd name="T4" fmla="*/ 1451610000 w 576"/>
              <a:gd name="T5" fmla="*/ 0 h 592"/>
              <a:gd name="T6" fmla="*/ 0 60000 65536"/>
              <a:gd name="T7" fmla="*/ 0 60000 65536"/>
              <a:gd name="T8" fmla="*/ 0 60000 65536"/>
              <a:gd name="T9" fmla="*/ 0 w 576"/>
              <a:gd name="T10" fmla="*/ 0 h 592"/>
              <a:gd name="T11" fmla="*/ 576 w 576"/>
              <a:gd name="T12" fmla="*/ 592 h 592"/>
            </a:gdLst>
            <a:ahLst/>
            <a:cxnLst>
              <a:cxn ang="T6">
                <a:pos x="T0" y="T1"/>
              </a:cxn>
              <a:cxn ang="T7">
                <a:pos x="T2" y="T3"/>
              </a:cxn>
              <a:cxn ang="T8">
                <a:pos x="T4" y="T5"/>
              </a:cxn>
            </a:cxnLst>
            <a:rect l="T9" t="T10" r="T11" b="T12"/>
            <a:pathLst>
              <a:path w="576" h="592">
                <a:moveTo>
                  <a:pt x="0" y="592"/>
                </a:moveTo>
                <a:lnTo>
                  <a:pt x="0" y="0"/>
                </a:lnTo>
                <a:lnTo>
                  <a:pt x="576" y="0"/>
                </a:lnTo>
              </a:path>
            </a:pathLst>
          </a:custGeom>
          <a:noFill/>
          <a:ln w="38100" cap="flat" cmpd="sng">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rot="10800000" wrap="none"/>
          <a:lstStyle/>
          <a:p>
            <a:endParaRPr lang="en-US"/>
          </a:p>
        </p:txBody>
      </p:sp>
      <p:sp>
        <p:nvSpPr>
          <p:cNvPr id="80938" name="Freeform 84"/>
          <p:cNvSpPr>
            <a:spLocks/>
          </p:cNvSpPr>
          <p:nvPr/>
        </p:nvSpPr>
        <p:spPr bwMode="auto">
          <a:xfrm>
            <a:off x="4194176" y="5029201"/>
            <a:ext cx="917575" cy="125413"/>
          </a:xfrm>
          <a:custGeom>
            <a:avLst/>
            <a:gdLst>
              <a:gd name="T0" fmla="*/ 0 w 578"/>
              <a:gd name="T1" fmla="*/ 0 h 79"/>
              <a:gd name="T2" fmla="*/ 151209375 w 578"/>
              <a:gd name="T3" fmla="*/ 95766319 h 79"/>
              <a:gd name="T4" fmla="*/ 393144375 w 578"/>
              <a:gd name="T5" fmla="*/ 186492306 h 79"/>
              <a:gd name="T6" fmla="*/ 720764688 w 578"/>
              <a:gd name="T7" fmla="*/ 166330976 h 79"/>
              <a:gd name="T8" fmla="*/ 1018143125 w 578"/>
              <a:gd name="T9" fmla="*/ 75604989 h 79"/>
              <a:gd name="T10" fmla="*/ 1249997500 w 578"/>
              <a:gd name="T11" fmla="*/ 20161330 h 79"/>
              <a:gd name="T12" fmla="*/ 1456650313 w 578"/>
              <a:gd name="T13" fmla="*/ 20161330 h 79"/>
              <a:gd name="T14" fmla="*/ 0 60000 65536"/>
              <a:gd name="T15" fmla="*/ 0 60000 65536"/>
              <a:gd name="T16" fmla="*/ 0 60000 65536"/>
              <a:gd name="T17" fmla="*/ 0 60000 65536"/>
              <a:gd name="T18" fmla="*/ 0 60000 65536"/>
              <a:gd name="T19" fmla="*/ 0 60000 65536"/>
              <a:gd name="T20" fmla="*/ 0 60000 65536"/>
              <a:gd name="T21" fmla="*/ 0 w 578"/>
              <a:gd name="T22" fmla="*/ 0 h 79"/>
              <a:gd name="T23" fmla="*/ 578 w 578"/>
              <a:gd name="T24" fmla="*/ 79 h 7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78" h="79">
                <a:moveTo>
                  <a:pt x="0" y="0"/>
                </a:moveTo>
                <a:cubicBezTo>
                  <a:pt x="17" y="13"/>
                  <a:pt x="34" y="26"/>
                  <a:pt x="60" y="38"/>
                </a:cubicBezTo>
                <a:cubicBezTo>
                  <a:pt x="86" y="50"/>
                  <a:pt x="118" y="69"/>
                  <a:pt x="156" y="74"/>
                </a:cubicBezTo>
                <a:cubicBezTo>
                  <a:pt x="194" y="79"/>
                  <a:pt x="245" y="73"/>
                  <a:pt x="286" y="66"/>
                </a:cubicBezTo>
                <a:cubicBezTo>
                  <a:pt x="327" y="59"/>
                  <a:pt x="369" y="40"/>
                  <a:pt x="404" y="30"/>
                </a:cubicBezTo>
                <a:cubicBezTo>
                  <a:pt x="439" y="20"/>
                  <a:pt x="467" y="12"/>
                  <a:pt x="496" y="8"/>
                </a:cubicBezTo>
                <a:cubicBezTo>
                  <a:pt x="525" y="4"/>
                  <a:pt x="551" y="6"/>
                  <a:pt x="578" y="8"/>
                </a:cubicBezTo>
              </a:path>
            </a:pathLst>
          </a:custGeom>
          <a:noFill/>
          <a:ln w="38100" cap="flat" cmpd="sng">
            <a:solidFill>
              <a:schemeClr val="bg1"/>
            </a:solidFill>
            <a:prstDash val="dash"/>
            <a:round/>
            <a:headEnd/>
            <a:tailEnd/>
          </a:ln>
          <a:extLst>
            <a:ext uri="{909E8E84-426E-40DD-AFC4-6F175D3DCCD1}">
              <a14:hiddenFill xmlns:a14="http://schemas.microsoft.com/office/drawing/2010/main">
                <a:solidFill>
                  <a:srgbClr val="FFFFFF"/>
                </a:solidFill>
              </a14:hiddenFill>
            </a:ext>
          </a:extLst>
        </p:spPr>
        <p:txBody>
          <a:bodyPr rot="10800000" wrap="none"/>
          <a:lstStyle/>
          <a:p>
            <a:endParaRPr lang="en-US"/>
          </a:p>
        </p:txBody>
      </p:sp>
      <p:sp>
        <p:nvSpPr>
          <p:cNvPr id="80939" name="Freeform 85"/>
          <p:cNvSpPr>
            <a:spLocks/>
          </p:cNvSpPr>
          <p:nvPr/>
        </p:nvSpPr>
        <p:spPr bwMode="auto">
          <a:xfrm>
            <a:off x="5886451" y="5099051"/>
            <a:ext cx="917575" cy="125413"/>
          </a:xfrm>
          <a:custGeom>
            <a:avLst/>
            <a:gdLst>
              <a:gd name="T0" fmla="*/ 0 w 578"/>
              <a:gd name="T1" fmla="*/ 0 h 79"/>
              <a:gd name="T2" fmla="*/ 151209375 w 578"/>
              <a:gd name="T3" fmla="*/ 95766319 h 79"/>
              <a:gd name="T4" fmla="*/ 393144375 w 578"/>
              <a:gd name="T5" fmla="*/ 186492306 h 79"/>
              <a:gd name="T6" fmla="*/ 720764688 w 578"/>
              <a:gd name="T7" fmla="*/ 166330976 h 79"/>
              <a:gd name="T8" fmla="*/ 1018143125 w 578"/>
              <a:gd name="T9" fmla="*/ 75604989 h 79"/>
              <a:gd name="T10" fmla="*/ 1249997500 w 578"/>
              <a:gd name="T11" fmla="*/ 20161330 h 79"/>
              <a:gd name="T12" fmla="*/ 1456650313 w 578"/>
              <a:gd name="T13" fmla="*/ 20161330 h 79"/>
              <a:gd name="T14" fmla="*/ 0 60000 65536"/>
              <a:gd name="T15" fmla="*/ 0 60000 65536"/>
              <a:gd name="T16" fmla="*/ 0 60000 65536"/>
              <a:gd name="T17" fmla="*/ 0 60000 65536"/>
              <a:gd name="T18" fmla="*/ 0 60000 65536"/>
              <a:gd name="T19" fmla="*/ 0 60000 65536"/>
              <a:gd name="T20" fmla="*/ 0 60000 65536"/>
              <a:gd name="T21" fmla="*/ 0 w 578"/>
              <a:gd name="T22" fmla="*/ 0 h 79"/>
              <a:gd name="T23" fmla="*/ 578 w 578"/>
              <a:gd name="T24" fmla="*/ 79 h 7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78" h="79">
                <a:moveTo>
                  <a:pt x="0" y="0"/>
                </a:moveTo>
                <a:cubicBezTo>
                  <a:pt x="17" y="13"/>
                  <a:pt x="34" y="26"/>
                  <a:pt x="60" y="38"/>
                </a:cubicBezTo>
                <a:cubicBezTo>
                  <a:pt x="86" y="50"/>
                  <a:pt x="118" y="69"/>
                  <a:pt x="156" y="74"/>
                </a:cubicBezTo>
                <a:cubicBezTo>
                  <a:pt x="194" y="79"/>
                  <a:pt x="245" y="73"/>
                  <a:pt x="286" y="66"/>
                </a:cubicBezTo>
                <a:cubicBezTo>
                  <a:pt x="327" y="59"/>
                  <a:pt x="369" y="40"/>
                  <a:pt x="404" y="30"/>
                </a:cubicBezTo>
                <a:cubicBezTo>
                  <a:pt x="439" y="20"/>
                  <a:pt x="467" y="12"/>
                  <a:pt x="496" y="8"/>
                </a:cubicBezTo>
                <a:cubicBezTo>
                  <a:pt x="525" y="4"/>
                  <a:pt x="551" y="6"/>
                  <a:pt x="578" y="8"/>
                </a:cubicBezTo>
              </a:path>
            </a:pathLst>
          </a:custGeom>
          <a:noFill/>
          <a:ln w="38100" cap="flat" cmpd="sng">
            <a:solidFill>
              <a:srgbClr val="FF0000"/>
            </a:solidFill>
            <a:prstDash val="dash"/>
            <a:round/>
            <a:headEnd/>
            <a:tailEnd/>
          </a:ln>
          <a:extLst>
            <a:ext uri="{909E8E84-426E-40DD-AFC4-6F175D3DCCD1}">
              <a14:hiddenFill xmlns:a14="http://schemas.microsoft.com/office/drawing/2010/main">
                <a:solidFill>
                  <a:srgbClr val="FFFFFF"/>
                </a:solidFill>
              </a14:hiddenFill>
            </a:ext>
          </a:extLst>
        </p:spPr>
        <p:txBody>
          <a:bodyPr rot="10800000" wrap="none"/>
          <a:lstStyle/>
          <a:p>
            <a:endParaRPr lang="en-US"/>
          </a:p>
        </p:txBody>
      </p:sp>
      <p:graphicFrame>
        <p:nvGraphicFramePr>
          <p:cNvPr id="80940" name="Object 87"/>
          <p:cNvGraphicFramePr>
            <a:graphicFrameLocks noChangeAspect="1"/>
          </p:cNvGraphicFramePr>
          <p:nvPr/>
        </p:nvGraphicFramePr>
        <p:xfrm>
          <a:off x="5568951" y="1773238"/>
          <a:ext cx="474663" cy="590550"/>
        </p:xfrm>
        <a:graphic>
          <a:graphicData uri="http://schemas.openxmlformats.org/presentationml/2006/ole">
            <mc:AlternateContent xmlns:mc="http://schemas.openxmlformats.org/markup-compatibility/2006">
              <mc:Choice xmlns:v="urn:schemas-microsoft-com:vml" Requires="v">
                <p:oleObj name="Equation" r:id="rId3" imgW="317225" imgH="393359" progId="Equation.DSMT4">
                  <p:embed/>
                </p:oleObj>
              </mc:Choice>
              <mc:Fallback>
                <p:oleObj name="Equation" r:id="rId3" imgW="317225" imgH="393359" progId="Equation.DSMT4">
                  <p:embed/>
                  <p:pic>
                    <p:nvPicPr>
                      <p:cNvPr id="0" name="Object 8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568951" y="1773238"/>
                        <a:ext cx="474663" cy="5905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80941" name="Object 88"/>
          <p:cNvGraphicFramePr>
            <a:graphicFrameLocks noChangeAspect="1"/>
          </p:cNvGraphicFramePr>
          <p:nvPr/>
        </p:nvGraphicFramePr>
        <p:xfrm>
          <a:off x="7366000" y="3573463"/>
          <a:ext cx="457200" cy="588962"/>
        </p:xfrm>
        <a:graphic>
          <a:graphicData uri="http://schemas.openxmlformats.org/presentationml/2006/ole">
            <mc:AlternateContent xmlns:mc="http://schemas.openxmlformats.org/markup-compatibility/2006">
              <mc:Choice xmlns:v="urn:schemas-microsoft-com:vml" Requires="v">
                <p:oleObj name="Equation" r:id="rId5" imgW="304536" imgH="393359" progId="Equation.DSMT4">
                  <p:embed/>
                </p:oleObj>
              </mc:Choice>
              <mc:Fallback>
                <p:oleObj name="Equation" r:id="rId5" imgW="304536" imgH="393359" progId="Equation.DSMT4">
                  <p:embed/>
                  <p:pic>
                    <p:nvPicPr>
                      <p:cNvPr id="0" name="Object 88"/>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366000" y="3573463"/>
                        <a:ext cx="457200" cy="5889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80942" name="Text Box 36"/>
          <p:cNvSpPr txBox="1">
            <a:spLocks noChangeArrowheads="1"/>
          </p:cNvSpPr>
          <p:nvPr/>
        </p:nvSpPr>
        <p:spPr bwMode="auto">
          <a:xfrm>
            <a:off x="5359400" y="4144963"/>
            <a:ext cx="276860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a:spAutoFit/>
          </a:bodyP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spcBef>
                <a:spcPct val="50000"/>
              </a:spcBef>
            </a:pPr>
            <a:r>
              <a:rPr lang="en-US" altLang="en-US" sz="1800" i="1">
                <a:solidFill>
                  <a:schemeClr val="bg1"/>
                </a:solidFill>
                <a:latin typeface="Times New Roman" panose="02020603050405020304" pitchFamily="18" charset="0"/>
              </a:rPr>
              <a:t>m </a:t>
            </a:r>
            <a:r>
              <a:rPr lang="en-US" altLang="en-US" sz="1800">
                <a:solidFill>
                  <a:schemeClr val="bg1"/>
                </a:solidFill>
                <a:latin typeface="Times New Roman" panose="02020603050405020304" pitchFamily="18" charset="0"/>
              </a:rPr>
              <a:t>= (3</a:t>
            </a:r>
            <a:r>
              <a:rPr lang="en-US" altLang="en-US" sz="1800" i="1">
                <a:solidFill>
                  <a:schemeClr val="bg1"/>
                </a:solidFill>
                <a:latin typeface="Times New Roman" panose="02020603050405020304" pitchFamily="18" charset="0"/>
              </a:rPr>
              <a:t>EI/L</a:t>
            </a:r>
            <a:r>
              <a:rPr lang="en-US" altLang="en-US" sz="1800">
                <a:solidFill>
                  <a:schemeClr val="bg1"/>
                </a:solidFill>
                <a:latin typeface="Times New Roman" panose="02020603050405020304" pitchFamily="18" charset="0"/>
              </a:rPr>
              <a:t>)/(2</a:t>
            </a:r>
            <a:r>
              <a:rPr lang="en-US" altLang="en-US" sz="1800" i="1">
                <a:solidFill>
                  <a:schemeClr val="bg1"/>
                </a:solidFill>
                <a:latin typeface="Times New Roman" panose="02020603050405020304" pitchFamily="18" charset="0"/>
              </a:rPr>
              <a:t>EI/L</a:t>
            </a:r>
            <a:r>
              <a:rPr lang="en-US" altLang="en-US" sz="1800">
                <a:solidFill>
                  <a:schemeClr val="bg1"/>
                </a:solidFill>
                <a:latin typeface="Times New Roman" panose="02020603050405020304" pitchFamily="18" charset="0"/>
              </a:rPr>
              <a:t>) = 1.5</a:t>
            </a:r>
          </a:p>
        </p:txBody>
      </p:sp>
      <p:sp>
        <p:nvSpPr>
          <p:cNvPr id="80943" name="Text Box 55"/>
          <p:cNvSpPr txBox="1">
            <a:spLocks noChangeArrowheads="1"/>
          </p:cNvSpPr>
          <p:nvPr/>
        </p:nvSpPr>
        <p:spPr bwMode="auto">
          <a:xfrm>
            <a:off x="5360988" y="5888038"/>
            <a:ext cx="271780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a:spAutoFit/>
          </a:bodyP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spcBef>
                <a:spcPct val="50000"/>
              </a:spcBef>
            </a:pPr>
            <a:r>
              <a:rPr lang="en-US" altLang="en-US" sz="1800" i="1">
                <a:solidFill>
                  <a:schemeClr val="bg1"/>
                </a:solidFill>
                <a:latin typeface="Times New Roman" panose="02020603050405020304" pitchFamily="18" charset="0"/>
              </a:rPr>
              <a:t>m </a:t>
            </a:r>
            <a:r>
              <a:rPr lang="en-US" altLang="en-US" sz="1800">
                <a:solidFill>
                  <a:schemeClr val="bg1"/>
                </a:solidFill>
                <a:latin typeface="Times New Roman" panose="02020603050405020304" pitchFamily="18" charset="0"/>
              </a:rPr>
              <a:t>= (4</a:t>
            </a:r>
            <a:r>
              <a:rPr lang="en-US" altLang="en-US" sz="1800" i="1">
                <a:solidFill>
                  <a:schemeClr val="bg1"/>
                </a:solidFill>
                <a:latin typeface="Times New Roman" panose="02020603050405020304" pitchFamily="18" charset="0"/>
              </a:rPr>
              <a:t>EI/L</a:t>
            </a:r>
            <a:r>
              <a:rPr lang="en-US" altLang="en-US" sz="1800">
                <a:solidFill>
                  <a:schemeClr val="bg1"/>
                </a:solidFill>
                <a:latin typeface="Times New Roman" panose="02020603050405020304" pitchFamily="18" charset="0"/>
              </a:rPr>
              <a:t>)/(2</a:t>
            </a:r>
            <a:r>
              <a:rPr lang="en-US" altLang="en-US" sz="1800" i="1">
                <a:solidFill>
                  <a:schemeClr val="bg1"/>
                </a:solidFill>
                <a:latin typeface="Times New Roman" panose="02020603050405020304" pitchFamily="18" charset="0"/>
              </a:rPr>
              <a:t>EI/L</a:t>
            </a:r>
            <a:r>
              <a:rPr lang="en-US" altLang="en-US" sz="1800">
                <a:solidFill>
                  <a:schemeClr val="bg1"/>
                </a:solidFill>
                <a:latin typeface="Times New Roman" panose="02020603050405020304" pitchFamily="18" charset="0"/>
              </a:rPr>
              <a:t>) = 2</a:t>
            </a:r>
          </a:p>
        </p:txBody>
      </p:sp>
      <p:graphicFrame>
        <p:nvGraphicFramePr>
          <p:cNvPr id="80944" name="Object 92"/>
          <p:cNvGraphicFramePr>
            <a:graphicFrameLocks noChangeAspect="1"/>
          </p:cNvGraphicFramePr>
          <p:nvPr/>
        </p:nvGraphicFramePr>
        <p:xfrm>
          <a:off x="7337425" y="5278438"/>
          <a:ext cx="476250" cy="588962"/>
        </p:xfrm>
        <a:graphic>
          <a:graphicData uri="http://schemas.openxmlformats.org/presentationml/2006/ole">
            <mc:AlternateContent xmlns:mc="http://schemas.openxmlformats.org/markup-compatibility/2006">
              <mc:Choice xmlns:v="urn:schemas-microsoft-com:vml" Requires="v">
                <p:oleObj name="Equation" r:id="rId7" imgW="317225" imgH="393359" progId="Equation.DSMT4">
                  <p:embed/>
                </p:oleObj>
              </mc:Choice>
              <mc:Fallback>
                <p:oleObj name="Equation" r:id="rId7" imgW="317225" imgH="393359" progId="Equation.DSMT4">
                  <p:embed/>
                  <p:pic>
                    <p:nvPicPr>
                      <p:cNvPr id="0" name="Object 92"/>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337425" y="5278438"/>
                        <a:ext cx="476250" cy="5889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80945" name="Freeform 103"/>
          <p:cNvSpPr>
            <a:spLocks/>
          </p:cNvSpPr>
          <p:nvPr/>
        </p:nvSpPr>
        <p:spPr bwMode="auto">
          <a:xfrm>
            <a:off x="2163764" y="1479551"/>
            <a:ext cx="198437" cy="936625"/>
          </a:xfrm>
          <a:custGeom>
            <a:avLst/>
            <a:gdLst>
              <a:gd name="T0" fmla="*/ 315017944 w 125"/>
              <a:gd name="T1" fmla="*/ 0 h 590"/>
              <a:gd name="T2" fmla="*/ 234373147 w 125"/>
              <a:gd name="T3" fmla="*/ 161290000 h 590"/>
              <a:gd name="T4" fmla="*/ 98285052 w 125"/>
              <a:gd name="T5" fmla="*/ 342741250 h 590"/>
              <a:gd name="T6" fmla="*/ 22680555 w 125"/>
              <a:gd name="T7" fmla="*/ 529232813 h 590"/>
              <a:gd name="T8" fmla="*/ 12599956 w 125"/>
              <a:gd name="T9" fmla="*/ 725805000 h 590"/>
              <a:gd name="T10" fmla="*/ 98285052 w 125"/>
              <a:gd name="T11" fmla="*/ 1003022188 h 590"/>
              <a:gd name="T12" fmla="*/ 309977644 w 125"/>
              <a:gd name="T13" fmla="*/ 1486892188 h 590"/>
              <a:gd name="T14" fmla="*/ 0 60000 65536"/>
              <a:gd name="T15" fmla="*/ 0 60000 65536"/>
              <a:gd name="T16" fmla="*/ 0 60000 65536"/>
              <a:gd name="T17" fmla="*/ 0 60000 65536"/>
              <a:gd name="T18" fmla="*/ 0 60000 65536"/>
              <a:gd name="T19" fmla="*/ 0 60000 65536"/>
              <a:gd name="T20" fmla="*/ 0 60000 65536"/>
              <a:gd name="T21" fmla="*/ 0 w 125"/>
              <a:gd name="T22" fmla="*/ 0 h 590"/>
              <a:gd name="T23" fmla="*/ 125 w 125"/>
              <a:gd name="T24" fmla="*/ 590 h 59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25" h="590">
                <a:moveTo>
                  <a:pt x="125" y="0"/>
                </a:moveTo>
                <a:cubicBezTo>
                  <a:pt x="116" y="21"/>
                  <a:pt x="107" y="42"/>
                  <a:pt x="93" y="64"/>
                </a:cubicBezTo>
                <a:cubicBezTo>
                  <a:pt x="79" y="86"/>
                  <a:pt x="53" y="112"/>
                  <a:pt x="39" y="136"/>
                </a:cubicBezTo>
                <a:cubicBezTo>
                  <a:pt x="25" y="160"/>
                  <a:pt x="15" y="185"/>
                  <a:pt x="9" y="210"/>
                </a:cubicBezTo>
                <a:cubicBezTo>
                  <a:pt x="3" y="235"/>
                  <a:pt x="0" y="257"/>
                  <a:pt x="5" y="288"/>
                </a:cubicBezTo>
                <a:cubicBezTo>
                  <a:pt x="10" y="319"/>
                  <a:pt x="19" y="348"/>
                  <a:pt x="39" y="398"/>
                </a:cubicBezTo>
                <a:cubicBezTo>
                  <a:pt x="59" y="448"/>
                  <a:pt x="91" y="519"/>
                  <a:pt x="123" y="590"/>
                </a:cubicBezTo>
              </a:path>
            </a:pathLst>
          </a:custGeom>
          <a:noFill/>
          <a:ln w="38100" cap="flat" cmpd="sng">
            <a:solidFill>
              <a:schemeClr val="bg1"/>
            </a:solidFill>
            <a:prstDash val="dash"/>
            <a:round/>
            <a:headEnd/>
            <a:tailEnd/>
          </a:ln>
          <a:extLst>
            <a:ext uri="{909E8E84-426E-40DD-AFC4-6F175D3DCCD1}">
              <a14:hiddenFill xmlns:a14="http://schemas.microsoft.com/office/drawing/2010/main">
                <a:solidFill>
                  <a:srgbClr val="FFFFFF"/>
                </a:solidFill>
              </a14:hiddenFill>
            </a:ext>
          </a:extLst>
        </p:spPr>
        <p:txBody>
          <a:bodyPr rot="10800000" wrap="none"/>
          <a:lstStyle/>
          <a:p>
            <a:endParaRPr lang="en-US"/>
          </a:p>
        </p:txBody>
      </p:sp>
      <p:sp>
        <p:nvSpPr>
          <p:cNvPr id="80946" name="Freeform 104"/>
          <p:cNvSpPr>
            <a:spLocks/>
          </p:cNvSpPr>
          <p:nvPr/>
        </p:nvSpPr>
        <p:spPr bwMode="auto">
          <a:xfrm>
            <a:off x="3948114" y="3317876"/>
            <a:ext cx="198437" cy="936625"/>
          </a:xfrm>
          <a:custGeom>
            <a:avLst/>
            <a:gdLst>
              <a:gd name="T0" fmla="*/ 315017944 w 125"/>
              <a:gd name="T1" fmla="*/ 0 h 590"/>
              <a:gd name="T2" fmla="*/ 234373147 w 125"/>
              <a:gd name="T3" fmla="*/ 161290000 h 590"/>
              <a:gd name="T4" fmla="*/ 98285052 w 125"/>
              <a:gd name="T5" fmla="*/ 342741250 h 590"/>
              <a:gd name="T6" fmla="*/ 22680555 w 125"/>
              <a:gd name="T7" fmla="*/ 529232813 h 590"/>
              <a:gd name="T8" fmla="*/ 12599956 w 125"/>
              <a:gd name="T9" fmla="*/ 725805000 h 590"/>
              <a:gd name="T10" fmla="*/ 98285052 w 125"/>
              <a:gd name="T11" fmla="*/ 1003022188 h 590"/>
              <a:gd name="T12" fmla="*/ 309977644 w 125"/>
              <a:gd name="T13" fmla="*/ 1486892188 h 590"/>
              <a:gd name="T14" fmla="*/ 0 60000 65536"/>
              <a:gd name="T15" fmla="*/ 0 60000 65536"/>
              <a:gd name="T16" fmla="*/ 0 60000 65536"/>
              <a:gd name="T17" fmla="*/ 0 60000 65536"/>
              <a:gd name="T18" fmla="*/ 0 60000 65536"/>
              <a:gd name="T19" fmla="*/ 0 60000 65536"/>
              <a:gd name="T20" fmla="*/ 0 60000 65536"/>
              <a:gd name="T21" fmla="*/ 0 w 125"/>
              <a:gd name="T22" fmla="*/ 0 h 590"/>
              <a:gd name="T23" fmla="*/ 125 w 125"/>
              <a:gd name="T24" fmla="*/ 590 h 59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25" h="590">
                <a:moveTo>
                  <a:pt x="125" y="0"/>
                </a:moveTo>
                <a:cubicBezTo>
                  <a:pt x="116" y="21"/>
                  <a:pt x="107" y="42"/>
                  <a:pt x="93" y="64"/>
                </a:cubicBezTo>
                <a:cubicBezTo>
                  <a:pt x="79" y="86"/>
                  <a:pt x="53" y="112"/>
                  <a:pt x="39" y="136"/>
                </a:cubicBezTo>
                <a:cubicBezTo>
                  <a:pt x="25" y="160"/>
                  <a:pt x="15" y="185"/>
                  <a:pt x="9" y="210"/>
                </a:cubicBezTo>
                <a:cubicBezTo>
                  <a:pt x="3" y="235"/>
                  <a:pt x="0" y="257"/>
                  <a:pt x="5" y="288"/>
                </a:cubicBezTo>
                <a:cubicBezTo>
                  <a:pt x="10" y="319"/>
                  <a:pt x="19" y="348"/>
                  <a:pt x="39" y="398"/>
                </a:cubicBezTo>
                <a:cubicBezTo>
                  <a:pt x="59" y="448"/>
                  <a:pt x="91" y="519"/>
                  <a:pt x="123" y="590"/>
                </a:cubicBezTo>
              </a:path>
            </a:pathLst>
          </a:custGeom>
          <a:noFill/>
          <a:ln w="38100" cap="flat" cmpd="sng">
            <a:solidFill>
              <a:schemeClr val="bg1"/>
            </a:solidFill>
            <a:prstDash val="dash"/>
            <a:round/>
            <a:headEnd/>
            <a:tailEnd/>
          </a:ln>
          <a:extLst>
            <a:ext uri="{909E8E84-426E-40DD-AFC4-6F175D3DCCD1}">
              <a14:hiddenFill xmlns:a14="http://schemas.microsoft.com/office/drawing/2010/main">
                <a:solidFill>
                  <a:srgbClr val="FFFFFF"/>
                </a:solidFill>
              </a14:hiddenFill>
            </a:ext>
          </a:extLst>
        </p:spPr>
        <p:txBody>
          <a:bodyPr rot="10800000" wrap="none"/>
          <a:lstStyle/>
          <a:p>
            <a:endParaRPr lang="en-US"/>
          </a:p>
        </p:txBody>
      </p:sp>
      <p:sp>
        <p:nvSpPr>
          <p:cNvPr id="80947" name="Freeform 105"/>
          <p:cNvSpPr>
            <a:spLocks/>
          </p:cNvSpPr>
          <p:nvPr/>
        </p:nvSpPr>
        <p:spPr bwMode="auto">
          <a:xfrm>
            <a:off x="3992564" y="5035551"/>
            <a:ext cx="198437" cy="936625"/>
          </a:xfrm>
          <a:custGeom>
            <a:avLst/>
            <a:gdLst>
              <a:gd name="T0" fmla="*/ 315017944 w 125"/>
              <a:gd name="T1" fmla="*/ 0 h 590"/>
              <a:gd name="T2" fmla="*/ 234373147 w 125"/>
              <a:gd name="T3" fmla="*/ 161290000 h 590"/>
              <a:gd name="T4" fmla="*/ 98285052 w 125"/>
              <a:gd name="T5" fmla="*/ 342741250 h 590"/>
              <a:gd name="T6" fmla="*/ 22680555 w 125"/>
              <a:gd name="T7" fmla="*/ 529232813 h 590"/>
              <a:gd name="T8" fmla="*/ 12599956 w 125"/>
              <a:gd name="T9" fmla="*/ 725805000 h 590"/>
              <a:gd name="T10" fmla="*/ 98285052 w 125"/>
              <a:gd name="T11" fmla="*/ 1003022188 h 590"/>
              <a:gd name="T12" fmla="*/ 309977644 w 125"/>
              <a:gd name="T13" fmla="*/ 1486892188 h 590"/>
              <a:gd name="T14" fmla="*/ 0 60000 65536"/>
              <a:gd name="T15" fmla="*/ 0 60000 65536"/>
              <a:gd name="T16" fmla="*/ 0 60000 65536"/>
              <a:gd name="T17" fmla="*/ 0 60000 65536"/>
              <a:gd name="T18" fmla="*/ 0 60000 65536"/>
              <a:gd name="T19" fmla="*/ 0 60000 65536"/>
              <a:gd name="T20" fmla="*/ 0 60000 65536"/>
              <a:gd name="T21" fmla="*/ 0 w 125"/>
              <a:gd name="T22" fmla="*/ 0 h 590"/>
              <a:gd name="T23" fmla="*/ 125 w 125"/>
              <a:gd name="T24" fmla="*/ 590 h 59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25" h="590">
                <a:moveTo>
                  <a:pt x="125" y="0"/>
                </a:moveTo>
                <a:cubicBezTo>
                  <a:pt x="116" y="21"/>
                  <a:pt x="107" y="42"/>
                  <a:pt x="93" y="64"/>
                </a:cubicBezTo>
                <a:cubicBezTo>
                  <a:pt x="79" y="86"/>
                  <a:pt x="53" y="112"/>
                  <a:pt x="39" y="136"/>
                </a:cubicBezTo>
                <a:cubicBezTo>
                  <a:pt x="25" y="160"/>
                  <a:pt x="15" y="185"/>
                  <a:pt x="9" y="210"/>
                </a:cubicBezTo>
                <a:cubicBezTo>
                  <a:pt x="3" y="235"/>
                  <a:pt x="0" y="257"/>
                  <a:pt x="5" y="288"/>
                </a:cubicBezTo>
                <a:cubicBezTo>
                  <a:pt x="10" y="319"/>
                  <a:pt x="19" y="348"/>
                  <a:pt x="39" y="398"/>
                </a:cubicBezTo>
                <a:cubicBezTo>
                  <a:pt x="59" y="448"/>
                  <a:pt x="91" y="519"/>
                  <a:pt x="123" y="590"/>
                </a:cubicBezTo>
              </a:path>
            </a:pathLst>
          </a:custGeom>
          <a:noFill/>
          <a:ln w="38100" cap="flat" cmpd="sng">
            <a:solidFill>
              <a:schemeClr val="bg1"/>
            </a:solidFill>
            <a:prstDash val="dash"/>
            <a:round/>
            <a:headEnd/>
            <a:tailEnd/>
          </a:ln>
          <a:extLst>
            <a:ext uri="{909E8E84-426E-40DD-AFC4-6F175D3DCCD1}">
              <a14:hiddenFill xmlns:a14="http://schemas.microsoft.com/office/drawing/2010/main">
                <a:solidFill>
                  <a:srgbClr val="FFFFFF"/>
                </a:solidFill>
              </a14:hiddenFill>
            </a:ext>
          </a:extLst>
        </p:spPr>
        <p:txBody>
          <a:bodyPr rot="10800000" wrap="none"/>
          <a:lstStyle/>
          <a:p>
            <a:endParaRPr lang="en-US"/>
          </a:p>
        </p:txBody>
      </p:sp>
      <p:sp>
        <p:nvSpPr>
          <p:cNvPr id="80948" name="Freeform 110"/>
          <p:cNvSpPr>
            <a:spLocks/>
          </p:cNvSpPr>
          <p:nvPr/>
        </p:nvSpPr>
        <p:spPr bwMode="auto">
          <a:xfrm>
            <a:off x="3573463" y="1654176"/>
            <a:ext cx="246062" cy="390525"/>
          </a:xfrm>
          <a:custGeom>
            <a:avLst/>
            <a:gdLst>
              <a:gd name="T0" fmla="*/ 390622631 w 155"/>
              <a:gd name="T1" fmla="*/ 0 h 246"/>
              <a:gd name="T2" fmla="*/ 32761171 w 155"/>
              <a:gd name="T3" fmla="*/ 191531875 h 246"/>
              <a:gd name="T4" fmla="*/ 199091145 w 155"/>
              <a:gd name="T5" fmla="*/ 619958438 h 246"/>
              <a:gd name="T6" fmla="*/ 0 60000 65536"/>
              <a:gd name="T7" fmla="*/ 0 60000 65536"/>
              <a:gd name="T8" fmla="*/ 0 60000 65536"/>
              <a:gd name="T9" fmla="*/ 0 w 155"/>
              <a:gd name="T10" fmla="*/ 0 h 246"/>
              <a:gd name="T11" fmla="*/ 155 w 155"/>
              <a:gd name="T12" fmla="*/ 246 h 246"/>
            </a:gdLst>
            <a:ahLst/>
            <a:cxnLst>
              <a:cxn ang="T6">
                <a:pos x="T0" y="T1"/>
              </a:cxn>
              <a:cxn ang="T7">
                <a:pos x="T2" y="T3"/>
              </a:cxn>
              <a:cxn ang="T8">
                <a:pos x="T4" y="T5"/>
              </a:cxn>
            </a:cxnLst>
            <a:rect l="T9" t="T10" r="T11" b="T12"/>
            <a:pathLst>
              <a:path w="155" h="246">
                <a:moveTo>
                  <a:pt x="155" y="0"/>
                </a:moveTo>
                <a:cubicBezTo>
                  <a:pt x="90" y="17"/>
                  <a:pt x="26" y="35"/>
                  <a:pt x="13" y="76"/>
                </a:cubicBezTo>
                <a:cubicBezTo>
                  <a:pt x="0" y="117"/>
                  <a:pt x="39" y="181"/>
                  <a:pt x="79" y="246"/>
                </a:cubicBezTo>
              </a:path>
            </a:pathLst>
          </a:custGeom>
          <a:noFill/>
          <a:ln w="19050" cap="flat" cmpd="sng">
            <a:solidFill>
              <a:schemeClr val="accent1"/>
            </a:solidFill>
            <a:prstDash val="solid"/>
            <a:round/>
            <a:headEnd type="arrow" w="med" len="med"/>
            <a:tailEnd type="none" w="med" len="med"/>
          </a:ln>
          <a:extLst>
            <a:ext uri="{909E8E84-426E-40DD-AFC4-6F175D3DCCD1}">
              <a14:hiddenFill xmlns:a14="http://schemas.microsoft.com/office/drawing/2010/main">
                <a:solidFill>
                  <a:srgbClr val="FFFFFF"/>
                </a:solidFill>
              </a14:hiddenFill>
            </a:ext>
          </a:extLst>
        </p:spPr>
        <p:txBody>
          <a:bodyPr rot="10800000" wrap="none"/>
          <a:lstStyle/>
          <a:p>
            <a:endParaRPr lang="en-US"/>
          </a:p>
        </p:txBody>
      </p:sp>
      <p:sp>
        <p:nvSpPr>
          <p:cNvPr id="80949" name="Freeform 112"/>
          <p:cNvSpPr>
            <a:spLocks/>
          </p:cNvSpPr>
          <p:nvPr/>
        </p:nvSpPr>
        <p:spPr bwMode="auto">
          <a:xfrm>
            <a:off x="5276851" y="3448051"/>
            <a:ext cx="523875" cy="396875"/>
          </a:xfrm>
          <a:custGeom>
            <a:avLst/>
            <a:gdLst>
              <a:gd name="T0" fmla="*/ 831651563 w 330"/>
              <a:gd name="T1" fmla="*/ 0 h 250"/>
              <a:gd name="T2" fmla="*/ 90725625 w 330"/>
              <a:gd name="T3" fmla="*/ 332660625 h 250"/>
              <a:gd name="T4" fmla="*/ 282257500 w 330"/>
              <a:gd name="T5" fmla="*/ 630039063 h 250"/>
              <a:gd name="T6" fmla="*/ 0 60000 65536"/>
              <a:gd name="T7" fmla="*/ 0 60000 65536"/>
              <a:gd name="T8" fmla="*/ 0 60000 65536"/>
              <a:gd name="T9" fmla="*/ 0 w 330"/>
              <a:gd name="T10" fmla="*/ 0 h 250"/>
              <a:gd name="T11" fmla="*/ 330 w 330"/>
              <a:gd name="T12" fmla="*/ 250 h 250"/>
            </a:gdLst>
            <a:ahLst/>
            <a:cxnLst>
              <a:cxn ang="T6">
                <a:pos x="T0" y="T1"/>
              </a:cxn>
              <a:cxn ang="T7">
                <a:pos x="T2" y="T3"/>
              </a:cxn>
              <a:cxn ang="T8">
                <a:pos x="T4" y="T5"/>
              </a:cxn>
            </a:cxnLst>
            <a:rect l="T9" t="T10" r="T11" b="T12"/>
            <a:pathLst>
              <a:path w="330" h="250">
                <a:moveTo>
                  <a:pt x="330" y="0"/>
                </a:moveTo>
                <a:cubicBezTo>
                  <a:pt x="201" y="45"/>
                  <a:pt x="72" y="90"/>
                  <a:pt x="36" y="132"/>
                </a:cubicBezTo>
                <a:cubicBezTo>
                  <a:pt x="0" y="174"/>
                  <a:pt x="56" y="212"/>
                  <a:pt x="112" y="250"/>
                </a:cubicBezTo>
              </a:path>
            </a:pathLst>
          </a:custGeom>
          <a:noFill/>
          <a:ln w="19050" cap="flat" cmpd="sng">
            <a:solidFill>
              <a:schemeClr val="accent1"/>
            </a:solidFill>
            <a:prstDash val="solid"/>
            <a:round/>
            <a:headEnd type="arrow" w="med" len="med"/>
            <a:tailEnd type="none" w="med" len="med"/>
          </a:ln>
          <a:extLst>
            <a:ext uri="{909E8E84-426E-40DD-AFC4-6F175D3DCCD1}">
              <a14:hiddenFill xmlns:a14="http://schemas.microsoft.com/office/drawing/2010/main">
                <a:solidFill>
                  <a:srgbClr val="FFFFFF"/>
                </a:solidFill>
              </a14:hiddenFill>
            </a:ext>
          </a:extLst>
        </p:spPr>
        <p:txBody>
          <a:bodyPr rot="10800000" wrap="none"/>
          <a:lstStyle/>
          <a:p>
            <a:endParaRPr lang="en-US"/>
          </a:p>
        </p:txBody>
      </p:sp>
      <p:sp>
        <p:nvSpPr>
          <p:cNvPr id="80950" name="Freeform 113"/>
          <p:cNvSpPr>
            <a:spLocks/>
          </p:cNvSpPr>
          <p:nvPr/>
        </p:nvSpPr>
        <p:spPr bwMode="auto">
          <a:xfrm>
            <a:off x="5216526" y="5175251"/>
            <a:ext cx="523875" cy="396875"/>
          </a:xfrm>
          <a:custGeom>
            <a:avLst/>
            <a:gdLst>
              <a:gd name="T0" fmla="*/ 831651563 w 330"/>
              <a:gd name="T1" fmla="*/ 0 h 250"/>
              <a:gd name="T2" fmla="*/ 90725625 w 330"/>
              <a:gd name="T3" fmla="*/ 332660625 h 250"/>
              <a:gd name="T4" fmla="*/ 282257500 w 330"/>
              <a:gd name="T5" fmla="*/ 630039063 h 250"/>
              <a:gd name="T6" fmla="*/ 0 60000 65536"/>
              <a:gd name="T7" fmla="*/ 0 60000 65536"/>
              <a:gd name="T8" fmla="*/ 0 60000 65536"/>
              <a:gd name="T9" fmla="*/ 0 w 330"/>
              <a:gd name="T10" fmla="*/ 0 h 250"/>
              <a:gd name="T11" fmla="*/ 330 w 330"/>
              <a:gd name="T12" fmla="*/ 250 h 250"/>
            </a:gdLst>
            <a:ahLst/>
            <a:cxnLst>
              <a:cxn ang="T6">
                <a:pos x="T0" y="T1"/>
              </a:cxn>
              <a:cxn ang="T7">
                <a:pos x="T2" y="T3"/>
              </a:cxn>
              <a:cxn ang="T8">
                <a:pos x="T4" y="T5"/>
              </a:cxn>
            </a:cxnLst>
            <a:rect l="T9" t="T10" r="T11" b="T12"/>
            <a:pathLst>
              <a:path w="330" h="250">
                <a:moveTo>
                  <a:pt x="330" y="0"/>
                </a:moveTo>
                <a:cubicBezTo>
                  <a:pt x="201" y="45"/>
                  <a:pt x="72" y="90"/>
                  <a:pt x="36" y="132"/>
                </a:cubicBezTo>
                <a:cubicBezTo>
                  <a:pt x="0" y="174"/>
                  <a:pt x="56" y="212"/>
                  <a:pt x="112" y="250"/>
                </a:cubicBezTo>
              </a:path>
            </a:pathLst>
          </a:custGeom>
          <a:noFill/>
          <a:ln w="19050" cap="flat" cmpd="sng">
            <a:solidFill>
              <a:schemeClr val="accent1"/>
            </a:solidFill>
            <a:prstDash val="solid"/>
            <a:round/>
            <a:headEnd type="arrow" w="med" len="med"/>
            <a:tailEnd type="none" w="med" len="med"/>
          </a:ln>
          <a:extLst>
            <a:ext uri="{909E8E84-426E-40DD-AFC4-6F175D3DCCD1}">
              <a14:hiddenFill xmlns:a14="http://schemas.microsoft.com/office/drawing/2010/main">
                <a:solidFill>
                  <a:srgbClr val="FFFFFF"/>
                </a:solidFill>
              </a14:hiddenFill>
            </a:ext>
          </a:extLst>
        </p:spPr>
        <p:txBody>
          <a:bodyPr rot="10800000" wrap="none"/>
          <a:lstStyle/>
          <a:p>
            <a:endParaRPr lang="en-US"/>
          </a:p>
        </p:txBody>
      </p:sp>
      <p:sp>
        <p:nvSpPr>
          <p:cNvPr id="80951" name="Line 114"/>
          <p:cNvSpPr>
            <a:spLocks noChangeShapeType="1"/>
          </p:cNvSpPr>
          <p:nvPr/>
        </p:nvSpPr>
        <p:spPr bwMode="auto">
          <a:xfrm>
            <a:off x="2168526" y="2562225"/>
            <a:ext cx="1336675" cy="0"/>
          </a:xfrm>
          <a:prstGeom prst="line">
            <a:avLst/>
          </a:prstGeom>
          <a:noFill/>
          <a:ln w="38100">
            <a:solidFill>
              <a:schemeClr val="bg1"/>
            </a:solidFill>
            <a:round/>
            <a:headEnd/>
            <a:tailEnd/>
          </a:ln>
          <a:extLst>
            <a:ext uri="{909E8E84-426E-40DD-AFC4-6F175D3DCCD1}">
              <a14:hiddenFill xmlns:a14="http://schemas.microsoft.com/office/drawing/2010/main">
                <a:noFill/>
              </a14:hiddenFill>
            </a:ext>
          </a:extLst>
        </p:spPr>
        <p:txBody>
          <a:bodyPr rot="10800000" wrap="none"/>
          <a:lstStyle/>
          <a:p>
            <a:endParaRPr lang="en-US"/>
          </a:p>
        </p:txBody>
      </p:sp>
      <p:sp>
        <p:nvSpPr>
          <p:cNvPr id="80952" name="Line 115"/>
          <p:cNvSpPr>
            <a:spLocks noChangeShapeType="1"/>
          </p:cNvSpPr>
          <p:nvPr/>
        </p:nvSpPr>
        <p:spPr bwMode="auto">
          <a:xfrm>
            <a:off x="3949701" y="4394200"/>
            <a:ext cx="1336675" cy="0"/>
          </a:xfrm>
          <a:prstGeom prst="line">
            <a:avLst/>
          </a:prstGeom>
          <a:noFill/>
          <a:ln w="38100">
            <a:solidFill>
              <a:schemeClr val="bg1"/>
            </a:solidFill>
            <a:round/>
            <a:headEnd/>
            <a:tailEnd/>
          </a:ln>
          <a:extLst>
            <a:ext uri="{909E8E84-426E-40DD-AFC4-6F175D3DCCD1}">
              <a14:hiddenFill xmlns:a14="http://schemas.microsoft.com/office/drawing/2010/main">
                <a:noFill/>
              </a14:hiddenFill>
            </a:ext>
          </a:extLst>
        </p:spPr>
        <p:txBody>
          <a:bodyPr rot="10800000" wrap="none"/>
          <a:lstStyle/>
          <a:p>
            <a:endParaRPr lang="en-US"/>
          </a:p>
        </p:txBody>
      </p:sp>
      <p:sp>
        <p:nvSpPr>
          <p:cNvPr id="80953" name="Line 116"/>
          <p:cNvSpPr>
            <a:spLocks noChangeShapeType="1"/>
          </p:cNvSpPr>
          <p:nvPr/>
        </p:nvSpPr>
        <p:spPr bwMode="auto">
          <a:xfrm>
            <a:off x="3949701" y="6121400"/>
            <a:ext cx="1336675" cy="0"/>
          </a:xfrm>
          <a:prstGeom prst="line">
            <a:avLst/>
          </a:prstGeom>
          <a:noFill/>
          <a:ln w="38100">
            <a:solidFill>
              <a:schemeClr val="bg1"/>
            </a:solidFill>
            <a:round/>
            <a:headEnd/>
            <a:tailEnd/>
          </a:ln>
          <a:extLst>
            <a:ext uri="{909E8E84-426E-40DD-AFC4-6F175D3DCCD1}">
              <a14:hiddenFill xmlns:a14="http://schemas.microsoft.com/office/drawing/2010/main">
                <a:noFill/>
              </a14:hiddenFill>
            </a:ext>
          </a:extLst>
        </p:spPr>
        <p:txBody>
          <a:bodyPr rot="10800000" wrap="none"/>
          <a:lstStyle/>
          <a:p>
            <a:endParaRPr lang="en-US"/>
          </a:p>
        </p:txBody>
      </p:sp>
    </p:spTree>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 name="TextBox 57"/>
          <p:cNvSpPr txBox="1"/>
          <p:nvPr/>
        </p:nvSpPr>
        <p:spPr>
          <a:xfrm>
            <a:off x="3887788" y="3063876"/>
            <a:ext cx="4254500" cy="1598613"/>
          </a:xfrm>
          <a:prstGeom prst="rect">
            <a:avLst/>
          </a:prstGeom>
          <a:solidFill>
            <a:schemeClr val="tx1">
              <a:lumMod val="95000"/>
              <a:alpha val="62000"/>
            </a:schemeClr>
          </a:solidFill>
          <a:ln w="38100" cap="flat">
            <a:solidFill>
              <a:schemeClr val="bg1"/>
            </a:solidFill>
            <a:bevel/>
          </a:ln>
        </p:spPr>
        <p:txBody>
          <a:bodyPr anchor="ctr" anchorCtr="1"/>
          <a:lstStyle/>
          <a:p>
            <a:pPr algn="l">
              <a:defRPr/>
            </a:pPr>
            <a:endParaRPr lang="en-US" sz="2400">
              <a:solidFill>
                <a:schemeClr val="bg1"/>
              </a:solidFill>
              <a:latin typeface="Times New Roman" pitchFamily="18" charset="0"/>
            </a:endParaRPr>
          </a:p>
        </p:txBody>
      </p:sp>
      <p:sp>
        <p:nvSpPr>
          <p:cNvPr id="81923" name="TextBox 28"/>
          <p:cNvSpPr txBox="1">
            <a:spLocks noChangeArrowheads="1"/>
          </p:cNvSpPr>
          <p:nvPr/>
        </p:nvSpPr>
        <p:spPr bwMode="auto">
          <a:xfrm>
            <a:off x="8132764" y="3614738"/>
            <a:ext cx="2162175" cy="461962"/>
          </a:xfrm>
          <a:prstGeom prst="rect">
            <a:avLst/>
          </a:prstGeom>
          <a:solidFill>
            <a:schemeClr val="tx1"/>
          </a:solidFill>
          <a:ln w="38100">
            <a:solidFill>
              <a:schemeClr val="bg1"/>
            </a:solidFill>
            <a:bevel/>
            <a:headEnd/>
            <a:tailEnd/>
          </a:ln>
        </p:spPr>
        <p:txBody>
          <a:bodyPr anchor="ctr">
            <a:spAutoFit/>
          </a:bodyPr>
          <a:lstStyle>
            <a:lvl1pPr marL="457200" indent="-457200"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r>
              <a:rPr lang="en-US" altLang="en-US" sz="2400">
                <a:solidFill>
                  <a:srgbClr val="FF0000"/>
                </a:solidFill>
                <a:latin typeface="Times New Roman" panose="02020603050405020304" pitchFamily="18" charset="0"/>
              </a:rPr>
              <a:t>Far end pinned</a:t>
            </a:r>
          </a:p>
        </p:txBody>
      </p:sp>
      <p:sp>
        <p:nvSpPr>
          <p:cNvPr id="60" name="TextBox 59"/>
          <p:cNvSpPr txBox="1"/>
          <p:nvPr/>
        </p:nvSpPr>
        <p:spPr>
          <a:xfrm>
            <a:off x="3892550" y="4841875"/>
            <a:ext cx="4254500" cy="1612900"/>
          </a:xfrm>
          <a:prstGeom prst="rect">
            <a:avLst/>
          </a:prstGeom>
          <a:solidFill>
            <a:schemeClr val="tx1">
              <a:lumMod val="95000"/>
              <a:alpha val="62000"/>
            </a:schemeClr>
          </a:solidFill>
          <a:ln w="38100" cap="flat">
            <a:solidFill>
              <a:schemeClr val="bg1"/>
            </a:solidFill>
            <a:bevel/>
          </a:ln>
        </p:spPr>
        <p:txBody>
          <a:bodyPr anchor="ctr" anchorCtr="1"/>
          <a:lstStyle/>
          <a:p>
            <a:pPr algn="l">
              <a:defRPr/>
            </a:pPr>
            <a:endParaRPr lang="en-US" sz="2400">
              <a:solidFill>
                <a:schemeClr val="bg1"/>
              </a:solidFill>
              <a:latin typeface="Times New Roman" pitchFamily="18" charset="0"/>
            </a:endParaRPr>
          </a:p>
        </p:txBody>
      </p:sp>
      <p:sp>
        <p:nvSpPr>
          <p:cNvPr id="61" name="TextBox 60"/>
          <p:cNvSpPr txBox="1"/>
          <p:nvPr/>
        </p:nvSpPr>
        <p:spPr>
          <a:xfrm>
            <a:off x="2065338" y="1089025"/>
            <a:ext cx="4349750" cy="1792288"/>
          </a:xfrm>
          <a:prstGeom prst="rect">
            <a:avLst/>
          </a:prstGeom>
          <a:solidFill>
            <a:schemeClr val="tx1">
              <a:lumMod val="95000"/>
              <a:alpha val="62000"/>
            </a:schemeClr>
          </a:solidFill>
          <a:ln w="38100" cap="flat">
            <a:solidFill>
              <a:schemeClr val="bg1"/>
            </a:solidFill>
            <a:bevel/>
          </a:ln>
        </p:spPr>
        <p:txBody>
          <a:bodyPr anchor="ctr" anchorCtr="1"/>
          <a:lstStyle/>
          <a:p>
            <a:pPr algn="l">
              <a:defRPr/>
            </a:pPr>
            <a:endParaRPr lang="en-US" sz="2400">
              <a:solidFill>
                <a:schemeClr val="bg1"/>
              </a:solidFill>
              <a:latin typeface="Times New Roman" pitchFamily="18" charset="0"/>
            </a:endParaRPr>
          </a:p>
        </p:txBody>
      </p:sp>
      <p:sp>
        <p:nvSpPr>
          <p:cNvPr id="81926" name="TextBox 28"/>
          <p:cNvSpPr txBox="1">
            <a:spLocks noChangeArrowheads="1"/>
          </p:cNvSpPr>
          <p:nvPr/>
        </p:nvSpPr>
        <p:spPr bwMode="auto">
          <a:xfrm>
            <a:off x="6400801" y="1271588"/>
            <a:ext cx="4010025" cy="1225550"/>
          </a:xfrm>
          <a:prstGeom prst="rect">
            <a:avLst/>
          </a:prstGeom>
          <a:solidFill>
            <a:schemeClr val="tx1"/>
          </a:solidFill>
          <a:ln w="38100">
            <a:solidFill>
              <a:schemeClr val="bg1"/>
            </a:solidFill>
            <a:bevel/>
            <a:headEnd/>
            <a:tailEnd/>
          </a:ln>
        </p:spPr>
        <p:txBody>
          <a:bodyPr anchor="ctr">
            <a:spAutoFit/>
          </a:bodyPr>
          <a:lstStyle>
            <a:lvl1pPr marL="457200" indent="-457200"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r>
              <a:rPr lang="en-US" altLang="en-US" sz="2400">
                <a:solidFill>
                  <a:srgbClr val="FF0000"/>
                </a:solidFill>
                <a:latin typeface="Times New Roman" panose="02020603050405020304" pitchFamily="18" charset="0"/>
              </a:rPr>
              <a:t>Sidesway Uninhibited (Sway)</a:t>
            </a:r>
          </a:p>
          <a:p>
            <a:pPr algn="l" eaLnBrk="1" hangingPunct="1"/>
            <a:r>
              <a:rPr lang="en-US" altLang="en-US" sz="2400">
                <a:solidFill>
                  <a:srgbClr val="FF0000"/>
                </a:solidFill>
                <a:latin typeface="Times New Roman" panose="02020603050405020304" pitchFamily="18" charset="0"/>
              </a:rPr>
              <a:t>Assumption: reverse curvature bending of girder.</a:t>
            </a:r>
          </a:p>
        </p:txBody>
      </p:sp>
      <p:sp>
        <p:nvSpPr>
          <p:cNvPr id="81927" name="TextBox 28"/>
          <p:cNvSpPr txBox="1">
            <a:spLocks noChangeArrowheads="1"/>
          </p:cNvSpPr>
          <p:nvPr/>
        </p:nvSpPr>
        <p:spPr bwMode="auto">
          <a:xfrm>
            <a:off x="8147050" y="5373688"/>
            <a:ext cx="2160588" cy="461962"/>
          </a:xfrm>
          <a:prstGeom prst="rect">
            <a:avLst/>
          </a:prstGeom>
          <a:solidFill>
            <a:schemeClr val="tx1"/>
          </a:solidFill>
          <a:ln w="38100">
            <a:solidFill>
              <a:schemeClr val="bg1"/>
            </a:solidFill>
            <a:bevel/>
            <a:headEnd/>
            <a:tailEnd/>
          </a:ln>
        </p:spPr>
        <p:txBody>
          <a:bodyPr anchor="ctr">
            <a:spAutoFit/>
          </a:bodyPr>
          <a:lstStyle>
            <a:lvl1pPr marL="457200" indent="-457200"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r>
              <a:rPr lang="en-US" altLang="en-US" sz="2400">
                <a:solidFill>
                  <a:srgbClr val="FF0000"/>
                </a:solidFill>
                <a:latin typeface="Times New Roman" panose="02020603050405020304" pitchFamily="18" charset="0"/>
              </a:rPr>
              <a:t>Far end fixed</a:t>
            </a:r>
          </a:p>
        </p:txBody>
      </p:sp>
      <p:sp>
        <p:nvSpPr>
          <p:cNvPr id="81928" name="AutoShape 8"/>
          <p:cNvSpPr>
            <a:spLocks noChangeArrowheads="1"/>
          </p:cNvSpPr>
          <p:nvPr/>
        </p:nvSpPr>
        <p:spPr bwMode="auto">
          <a:xfrm>
            <a:off x="2371725" y="2452688"/>
            <a:ext cx="152400" cy="152400"/>
          </a:xfrm>
          <a:prstGeom prst="triangle">
            <a:avLst>
              <a:gd name="adj" fmla="val 50000"/>
            </a:avLst>
          </a:prstGeom>
          <a:solidFill>
            <a:schemeClr val="accent1"/>
          </a:solidFill>
          <a:ln w="38100">
            <a:solidFill>
              <a:schemeClr val="bg1"/>
            </a:solidFill>
            <a:miter lim="800000"/>
            <a:headEnd/>
            <a:tailEnd/>
          </a:ln>
        </p:spPr>
        <p:txBody>
          <a:bodyPr wrap="none" anchor="ct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endParaRPr lang="en-US" altLang="en-US" sz="2400">
              <a:latin typeface="Times New Roman" panose="02020603050405020304" pitchFamily="18" charset="0"/>
            </a:endParaRPr>
          </a:p>
        </p:txBody>
      </p:sp>
      <p:sp>
        <p:nvSpPr>
          <p:cNvPr id="81929" name="AutoShape 9"/>
          <p:cNvSpPr>
            <a:spLocks noChangeArrowheads="1"/>
          </p:cNvSpPr>
          <p:nvPr/>
        </p:nvSpPr>
        <p:spPr bwMode="auto">
          <a:xfrm>
            <a:off x="3286125" y="2452688"/>
            <a:ext cx="152400" cy="152400"/>
          </a:xfrm>
          <a:prstGeom prst="triangle">
            <a:avLst>
              <a:gd name="adj" fmla="val 50000"/>
            </a:avLst>
          </a:prstGeom>
          <a:solidFill>
            <a:schemeClr val="accent1"/>
          </a:solidFill>
          <a:ln w="38100">
            <a:solidFill>
              <a:schemeClr val="bg1"/>
            </a:solidFill>
            <a:miter lim="800000"/>
            <a:headEnd/>
            <a:tailEnd/>
          </a:ln>
        </p:spPr>
        <p:txBody>
          <a:bodyPr wrap="none" anchor="ct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endParaRPr lang="en-US" altLang="en-US" sz="2400">
              <a:latin typeface="Times New Roman" panose="02020603050405020304" pitchFamily="18" charset="0"/>
            </a:endParaRPr>
          </a:p>
        </p:txBody>
      </p:sp>
      <p:sp>
        <p:nvSpPr>
          <p:cNvPr id="81930" name="Line 20"/>
          <p:cNvSpPr>
            <a:spLocks noChangeShapeType="1"/>
          </p:cNvSpPr>
          <p:nvPr/>
        </p:nvSpPr>
        <p:spPr bwMode="auto">
          <a:xfrm>
            <a:off x="3819526" y="1614488"/>
            <a:ext cx="1609725" cy="0"/>
          </a:xfrm>
          <a:prstGeom prst="line">
            <a:avLst/>
          </a:prstGeom>
          <a:noFill/>
          <a:ln w="38100">
            <a:solidFill>
              <a:schemeClr val="bg1"/>
            </a:solidFill>
            <a:prstDash val="dash"/>
            <a:round/>
            <a:headEnd/>
            <a:tailEnd/>
          </a:ln>
          <a:extLst>
            <a:ext uri="{909E8E84-426E-40DD-AFC4-6F175D3DCCD1}">
              <a14:hiddenFill xmlns:a14="http://schemas.microsoft.com/office/drawing/2010/main">
                <a:noFill/>
              </a14:hiddenFill>
            </a:ext>
          </a:extLst>
        </p:spPr>
        <p:txBody>
          <a:bodyPr/>
          <a:lstStyle/>
          <a:p>
            <a:endParaRPr lang="en-US"/>
          </a:p>
        </p:txBody>
      </p:sp>
      <p:sp>
        <p:nvSpPr>
          <p:cNvPr id="81931" name="Text Box 25"/>
          <p:cNvSpPr txBox="1">
            <a:spLocks noChangeArrowheads="1"/>
          </p:cNvSpPr>
          <p:nvPr/>
        </p:nvSpPr>
        <p:spPr bwMode="auto">
          <a:xfrm>
            <a:off x="3781426" y="1919288"/>
            <a:ext cx="2676525"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a:spAutoFit/>
          </a:bodyP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spcBef>
                <a:spcPct val="50000"/>
              </a:spcBef>
            </a:pPr>
            <a:r>
              <a:rPr lang="en-US" altLang="en-US" sz="1800">
                <a:solidFill>
                  <a:schemeClr val="bg1"/>
                </a:solidFill>
                <a:latin typeface="Times New Roman" panose="02020603050405020304" pitchFamily="18" charset="0"/>
              </a:rPr>
              <a:t>Bending Stiffness =</a:t>
            </a:r>
            <a:endParaRPr lang="en-US" altLang="en-US" sz="1800" i="1">
              <a:solidFill>
                <a:schemeClr val="bg1"/>
              </a:solidFill>
              <a:latin typeface="Times New Roman" panose="02020603050405020304" pitchFamily="18" charset="0"/>
            </a:endParaRPr>
          </a:p>
        </p:txBody>
      </p:sp>
      <p:sp>
        <p:nvSpPr>
          <p:cNvPr id="81932" name="AutoShape 52"/>
          <p:cNvSpPr>
            <a:spLocks noChangeArrowheads="1"/>
          </p:cNvSpPr>
          <p:nvPr/>
        </p:nvSpPr>
        <p:spPr bwMode="auto">
          <a:xfrm>
            <a:off x="4138613" y="4198938"/>
            <a:ext cx="152400" cy="152400"/>
          </a:xfrm>
          <a:prstGeom prst="triangle">
            <a:avLst>
              <a:gd name="adj" fmla="val 50000"/>
            </a:avLst>
          </a:prstGeom>
          <a:solidFill>
            <a:schemeClr val="accent1"/>
          </a:solidFill>
          <a:ln w="38100">
            <a:solidFill>
              <a:schemeClr val="bg1"/>
            </a:solidFill>
            <a:miter lim="800000"/>
            <a:headEnd/>
            <a:tailEnd/>
          </a:ln>
        </p:spPr>
        <p:txBody>
          <a:bodyPr wrap="none" anchor="ct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endParaRPr lang="en-US" altLang="en-US" sz="2400">
              <a:latin typeface="Times New Roman" panose="02020603050405020304" pitchFamily="18" charset="0"/>
            </a:endParaRPr>
          </a:p>
        </p:txBody>
      </p:sp>
      <p:sp>
        <p:nvSpPr>
          <p:cNvPr id="81933" name="AutoShape 53"/>
          <p:cNvSpPr>
            <a:spLocks noChangeArrowheads="1"/>
          </p:cNvSpPr>
          <p:nvPr/>
        </p:nvSpPr>
        <p:spPr bwMode="auto">
          <a:xfrm>
            <a:off x="5053013" y="4198938"/>
            <a:ext cx="152400" cy="152400"/>
          </a:xfrm>
          <a:prstGeom prst="triangle">
            <a:avLst>
              <a:gd name="adj" fmla="val 50000"/>
            </a:avLst>
          </a:prstGeom>
          <a:solidFill>
            <a:schemeClr val="accent1"/>
          </a:solidFill>
          <a:ln w="38100">
            <a:solidFill>
              <a:schemeClr val="bg1"/>
            </a:solidFill>
            <a:miter lim="800000"/>
            <a:headEnd/>
            <a:tailEnd/>
          </a:ln>
        </p:spPr>
        <p:txBody>
          <a:bodyPr wrap="none" anchor="ct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endParaRPr lang="en-US" altLang="en-US" sz="2400">
              <a:latin typeface="Times New Roman" panose="02020603050405020304" pitchFamily="18" charset="0"/>
            </a:endParaRPr>
          </a:p>
        </p:txBody>
      </p:sp>
      <p:sp>
        <p:nvSpPr>
          <p:cNvPr id="81934" name="Line 83"/>
          <p:cNvSpPr>
            <a:spLocks noChangeShapeType="1"/>
          </p:cNvSpPr>
          <p:nvPr/>
        </p:nvSpPr>
        <p:spPr bwMode="auto">
          <a:xfrm flipV="1">
            <a:off x="5129214" y="3284538"/>
            <a:ext cx="301625" cy="914400"/>
          </a:xfrm>
          <a:prstGeom prst="line">
            <a:avLst/>
          </a:prstGeom>
          <a:noFill/>
          <a:ln w="38100">
            <a:solidFill>
              <a:schemeClr val="bg1"/>
            </a:solidFill>
            <a:prstDash val="dash"/>
            <a:round/>
            <a:headEnd/>
            <a:tailEnd/>
          </a:ln>
          <a:extLst>
            <a:ext uri="{909E8E84-426E-40DD-AFC4-6F175D3DCCD1}">
              <a14:hiddenFill xmlns:a14="http://schemas.microsoft.com/office/drawing/2010/main">
                <a:noFill/>
              </a14:hiddenFill>
            </a:ext>
          </a:extLst>
        </p:spPr>
        <p:txBody>
          <a:bodyPr/>
          <a:lstStyle/>
          <a:p>
            <a:endParaRPr lang="en-US"/>
          </a:p>
        </p:txBody>
      </p:sp>
      <p:sp>
        <p:nvSpPr>
          <p:cNvPr id="81935" name="Line 59"/>
          <p:cNvSpPr>
            <a:spLocks noChangeShapeType="1"/>
          </p:cNvSpPr>
          <p:nvPr/>
        </p:nvSpPr>
        <p:spPr bwMode="auto">
          <a:xfrm>
            <a:off x="5738813" y="3360738"/>
            <a:ext cx="1981200" cy="0"/>
          </a:xfrm>
          <a:prstGeom prst="line">
            <a:avLst/>
          </a:prstGeom>
          <a:noFill/>
          <a:ln w="38100">
            <a:solidFill>
              <a:schemeClr val="bg1"/>
            </a:solidFill>
            <a:prstDash val="dash"/>
            <a:round/>
            <a:headEnd/>
            <a:tailEnd/>
          </a:ln>
          <a:extLst>
            <a:ext uri="{909E8E84-426E-40DD-AFC4-6F175D3DCCD1}">
              <a14:hiddenFill xmlns:a14="http://schemas.microsoft.com/office/drawing/2010/main">
                <a:noFill/>
              </a14:hiddenFill>
            </a:ext>
          </a:extLst>
        </p:spPr>
        <p:txBody>
          <a:bodyPr/>
          <a:lstStyle/>
          <a:p>
            <a:endParaRPr lang="en-US"/>
          </a:p>
        </p:txBody>
      </p:sp>
      <p:sp>
        <p:nvSpPr>
          <p:cNvPr id="81936" name="Text Box 64"/>
          <p:cNvSpPr txBox="1">
            <a:spLocks noChangeArrowheads="1"/>
          </p:cNvSpPr>
          <p:nvPr/>
        </p:nvSpPr>
        <p:spPr bwMode="auto">
          <a:xfrm>
            <a:off x="5503864" y="3656013"/>
            <a:ext cx="2568575"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a:spAutoFit/>
          </a:bodyP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spcBef>
                <a:spcPct val="50000"/>
              </a:spcBef>
            </a:pPr>
            <a:r>
              <a:rPr lang="en-US" altLang="en-US" sz="1800">
                <a:solidFill>
                  <a:schemeClr val="bg1"/>
                </a:solidFill>
                <a:latin typeface="Times New Roman" panose="02020603050405020304" pitchFamily="18" charset="0"/>
              </a:rPr>
              <a:t>Bending Stiffness = </a:t>
            </a:r>
          </a:p>
        </p:txBody>
      </p:sp>
      <p:sp>
        <p:nvSpPr>
          <p:cNvPr id="81937" name="AutoShape 69"/>
          <p:cNvSpPr>
            <a:spLocks noChangeArrowheads="1"/>
          </p:cNvSpPr>
          <p:nvPr/>
        </p:nvSpPr>
        <p:spPr bwMode="auto">
          <a:xfrm>
            <a:off x="4148138" y="6073775"/>
            <a:ext cx="152400" cy="152400"/>
          </a:xfrm>
          <a:prstGeom prst="triangle">
            <a:avLst>
              <a:gd name="adj" fmla="val 50000"/>
            </a:avLst>
          </a:prstGeom>
          <a:solidFill>
            <a:schemeClr val="accent1"/>
          </a:solidFill>
          <a:ln w="38100">
            <a:solidFill>
              <a:schemeClr val="bg1"/>
            </a:solidFill>
            <a:miter lim="800000"/>
            <a:headEnd/>
            <a:tailEnd/>
          </a:ln>
        </p:spPr>
        <p:txBody>
          <a:bodyPr wrap="none" anchor="ct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endParaRPr lang="en-US" altLang="en-US" sz="2400">
              <a:latin typeface="Times New Roman" panose="02020603050405020304" pitchFamily="18" charset="0"/>
            </a:endParaRPr>
          </a:p>
        </p:txBody>
      </p:sp>
      <p:sp>
        <p:nvSpPr>
          <p:cNvPr id="81938" name="AutoShape 70"/>
          <p:cNvSpPr>
            <a:spLocks noChangeArrowheads="1"/>
          </p:cNvSpPr>
          <p:nvPr/>
        </p:nvSpPr>
        <p:spPr bwMode="auto">
          <a:xfrm>
            <a:off x="5062538" y="6073775"/>
            <a:ext cx="152400" cy="152400"/>
          </a:xfrm>
          <a:prstGeom prst="triangle">
            <a:avLst>
              <a:gd name="adj" fmla="val 50000"/>
            </a:avLst>
          </a:prstGeom>
          <a:solidFill>
            <a:schemeClr val="accent1"/>
          </a:solidFill>
          <a:ln w="38100">
            <a:solidFill>
              <a:schemeClr val="bg1"/>
            </a:solidFill>
            <a:miter lim="800000"/>
            <a:headEnd/>
            <a:tailEnd/>
          </a:ln>
        </p:spPr>
        <p:txBody>
          <a:bodyPr wrap="none" anchor="ct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endParaRPr lang="en-US" altLang="en-US" sz="2400">
              <a:latin typeface="Times New Roman" panose="02020603050405020304" pitchFamily="18" charset="0"/>
            </a:endParaRPr>
          </a:p>
        </p:txBody>
      </p:sp>
      <p:sp>
        <p:nvSpPr>
          <p:cNvPr id="81939" name="Line 76"/>
          <p:cNvSpPr>
            <a:spLocks noChangeShapeType="1"/>
          </p:cNvSpPr>
          <p:nvPr/>
        </p:nvSpPr>
        <p:spPr bwMode="auto">
          <a:xfrm>
            <a:off x="6010276" y="5221288"/>
            <a:ext cx="1838325" cy="0"/>
          </a:xfrm>
          <a:prstGeom prst="line">
            <a:avLst/>
          </a:prstGeom>
          <a:noFill/>
          <a:ln w="38100">
            <a:solidFill>
              <a:schemeClr val="bg1"/>
            </a:solidFill>
            <a:prstDash val="dash"/>
            <a:round/>
            <a:headEnd/>
            <a:tailEnd/>
          </a:ln>
          <a:extLst>
            <a:ext uri="{909E8E84-426E-40DD-AFC4-6F175D3DCCD1}">
              <a14:hiddenFill xmlns:a14="http://schemas.microsoft.com/office/drawing/2010/main">
                <a:noFill/>
              </a14:hiddenFill>
            </a:ext>
          </a:extLst>
        </p:spPr>
        <p:txBody>
          <a:bodyPr/>
          <a:lstStyle/>
          <a:p>
            <a:endParaRPr lang="en-US"/>
          </a:p>
        </p:txBody>
      </p:sp>
      <p:sp>
        <p:nvSpPr>
          <p:cNvPr id="81940" name="Text Box 84"/>
          <p:cNvSpPr txBox="1">
            <a:spLocks noChangeArrowheads="1"/>
          </p:cNvSpPr>
          <p:nvPr/>
        </p:nvSpPr>
        <p:spPr bwMode="auto">
          <a:xfrm>
            <a:off x="5588001" y="5502276"/>
            <a:ext cx="2741613"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a:spAutoFit/>
          </a:bodyP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spcBef>
                <a:spcPct val="50000"/>
              </a:spcBef>
            </a:pPr>
            <a:r>
              <a:rPr lang="en-US" altLang="en-US" sz="1800">
                <a:solidFill>
                  <a:schemeClr val="bg1"/>
                </a:solidFill>
                <a:latin typeface="Times New Roman" panose="02020603050405020304" pitchFamily="18" charset="0"/>
              </a:rPr>
              <a:t>Bending Stiffness =</a:t>
            </a:r>
          </a:p>
        </p:txBody>
      </p:sp>
      <p:sp>
        <p:nvSpPr>
          <p:cNvPr id="81941" name="Rectangle 86"/>
          <p:cNvSpPr>
            <a:spLocks noChangeArrowheads="1"/>
          </p:cNvSpPr>
          <p:nvPr/>
        </p:nvSpPr>
        <p:spPr bwMode="auto">
          <a:xfrm>
            <a:off x="7416800" y="5149850"/>
            <a:ext cx="228600" cy="152400"/>
          </a:xfrm>
          <a:prstGeom prst="rect">
            <a:avLst/>
          </a:prstGeom>
          <a:solidFill>
            <a:schemeClr val="accent1"/>
          </a:solidFill>
          <a:ln w="38100">
            <a:solidFill>
              <a:schemeClr val="bg1"/>
            </a:solidFill>
            <a:miter lim="800000"/>
            <a:headEnd/>
            <a:tailEnd/>
          </a:ln>
        </p:spPr>
        <p:txBody>
          <a:bodyPr wrap="none" anchor="ct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endParaRPr lang="en-US" altLang="en-US" sz="2400">
              <a:latin typeface="Times New Roman" panose="02020603050405020304" pitchFamily="18" charset="0"/>
            </a:endParaRPr>
          </a:p>
        </p:txBody>
      </p:sp>
      <p:sp>
        <p:nvSpPr>
          <p:cNvPr id="81942" name="Rectangle 87"/>
          <p:cNvSpPr>
            <a:spLocks noChangeArrowheads="1"/>
          </p:cNvSpPr>
          <p:nvPr/>
        </p:nvSpPr>
        <p:spPr bwMode="auto">
          <a:xfrm>
            <a:off x="5414963" y="5089525"/>
            <a:ext cx="457200" cy="152400"/>
          </a:xfrm>
          <a:prstGeom prst="rect">
            <a:avLst/>
          </a:prstGeom>
          <a:solidFill>
            <a:schemeClr val="accent1"/>
          </a:solidFill>
          <a:ln w="38100">
            <a:solidFill>
              <a:schemeClr val="bg1"/>
            </a:solidFill>
            <a:miter lim="800000"/>
            <a:headEnd/>
            <a:tailEnd/>
          </a:ln>
        </p:spPr>
        <p:txBody>
          <a:bodyPr wrap="none" anchor="ct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endParaRPr lang="en-US" altLang="en-US" sz="2400">
              <a:latin typeface="Times New Roman" panose="02020603050405020304" pitchFamily="18" charset="0"/>
            </a:endParaRPr>
          </a:p>
        </p:txBody>
      </p:sp>
      <p:sp>
        <p:nvSpPr>
          <p:cNvPr id="64" name="Curved Right Arrow 63"/>
          <p:cNvSpPr>
            <a:spLocks noChangeArrowheads="1"/>
          </p:cNvSpPr>
          <p:nvPr/>
        </p:nvSpPr>
        <p:spPr bwMode="auto">
          <a:xfrm flipV="1">
            <a:off x="3976689" y="1417638"/>
            <a:ext cx="179387" cy="360362"/>
          </a:xfrm>
          <a:prstGeom prst="curvedRightArrow">
            <a:avLst>
              <a:gd name="adj1" fmla="val 24999"/>
              <a:gd name="adj2" fmla="val 49998"/>
              <a:gd name="adj3" fmla="val 25000"/>
            </a:avLst>
          </a:prstGeom>
          <a:solidFill>
            <a:schemeClr val="accent1"/>
          </a:solidFill>
          <a:ln w="25400" algn="ctr">
            <a:solidFill>
              <a:srgbClr val="9B320E"/>
            </a:solidFill>
            <a:miter lim="800000"/>
            <a:headEnd/>
            <a:tailEnd/>
          </a:ln>
        </p:spPr>
        <p:txBody>
          <a:bodyPr rot="10800000" anchor="ctr"/>
          <a:lstStyle/>
          <a:p>
            <a:pPr>
              <a:defRPr/>
            </a:pPr>
            <a:endParaRPr lang="en-US" sz="2400">
              <a:latin typeface="+mn-lt"/>
              <a:cs typeface="+mn-cs"/>
            </a:endParaRPr>
          </a:p>
        </p:txBody>
      </p:sp>
      <p:sp>
        <p:nvSpPr>
          <p:cNvPr id="69" name="Curved Right Arrow 68"/>
          <p:cNvSpPr>
            <a:spLocks noChangeArrowheads="1"/>
          </p:cNvSpPr>
          <p:nvPr/>
        </p:nvSpPr>
        <p:spPr bwMode="auto">
          <a:xfrm flipV="1">
            <a:off x="5930901" y="3194051"/>
            <a:ext cx="180975" cy="360363"/>
          </a:xfrm>
          <a:prstGeom prst="curvedRightArrow">
            <a:avLst>
              <a:gd name="adj1" fmla="val 25001"/>
              <a:gd name="adj2" fmla="val 50002"/>
              <a:gd name="adj3" fmla="val 25000"/>
            </a:avLst>
          </a:prstGeom>
          <a:solidFill>
            <a:schemeClr val="accent1"/>
          </a:solidFill>
          <a:ln w="25400" algn="ctr">
            <a:solidFill>
              <a:srgbClr val="9B320E"/>
            </a:solidFill>
            <a:miter lim="800000"/>
            <a:headEnd/>
            <a:tailEnd/>
          </a:ln>
        </p:spPr>
        <p:txBody>
          <a:bodyPr rot="10800000" anchor="ctr"/>
          <a:lstStyle/>
          <a:p>
            <a:pPr>
              <a:defRPr/>
            </a:pPr>
            <a:endParaRPr lang="en-US" sz="2400">
              <a:latin typeface="+mn-lt"/>
              <a:cs typeface="+mn-cs"/>
            </a:endParaRPr>
          </a:p>
        </p:txBody>
      </p:sp>
      <p:sp>
        <p:nvSpPr>
          <p:cNvPr id="72" name="Curved Right Arrow 71"/>
          <p:cNvSpPr>
            <a:spLocks noChangeArrowheads="1"/>
          </p:cNvSpPr>
          <p:nvPr/>
        </p:nvSpPr>
        <p:spPr bwMode="auto">
          <a:xfrm flipV="1">
            <a:off x="6229350" y="5010151"/>
            <a:ext cx="179388" cy="360363"/>
          </a:xfrm>
          <a:prstGeom prst="curvedRightArrow">
            <a:avLst>
              <a:gd name="adj1" fmla="val 24999"/>
              <a:gd name="adj2" fmla="val 49998"/>
              <a:gd name="adj3" fmla="val 25000"/>
            </a:avLst>
          </a:prstGeom>
          <a:solidFill>
            <a:schemeClr val="accent1"/>
          </a:solidFill>
          <a:ln w="25400" algn="ctr">
            <a:solidFill>
              <a:srgbClr val="9B320E"/>
            </a:solidFill>
            <a:miter lim="800000"/>
            <a:headEnd/>
            <a:tailEnd/>
          </a:ln>
        </p:spPr>
        <p:txBody>
          <a:bodyPr rot="10800000" anchor="ctr"/>
          <a:lstStyle/>
          <a:p>
            <a:pPr>
              <a:defRPr/>
            </a:pPr>
            <a:endParaRPr lang="en-US" sz="2400">
              <a:latin typeface="+mn-lt"/>
              <a:cs typeface="+mn-cs"/>
            </a:endParaRPr>
          </a:p>
        </p:txBody>
      </p:sp>
      <p:sp>
        <p:nvSpPr>
          <p:cNvPr id="59" name="Slide Number Placeholder 58"/>
          <p:cNvSpPr>
            <a:spLocks noGrp="1"/>
          </p:cNvSpPr>
          <p:nvPr>
            <p:ph type="sldNum" sz="quarter" idx="11"/>
          </p:nvPr>
        </p:nvSpPr>
        <p:spPr/>
        <p:txBody>
          <a:bodyP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eaLnBrk="1" hangingPunct="1"/>
            <a:fld id="{C08CB220-23FD-454B-9DC9-9D86D908655A}" type="slidenum">
              <a:rPr lang="en-US" altLang="en-US" sz="1200">
                <a:solidFill>
                  <a:srgbClr val="BCBCBC"/>
                </a:solidFill>
                <a:latin typeface="Times New Roman" panose="02020603050405020304" pitchFamily="18" charset="0"/>
              </a:rPr>
              <a:pPr eaLnBrk="1" hangingPunct="1"/>
              <a:t>77</a:t>
            </a:fld>
            <a:endParaRPr lang="en-US" altLang="en-US" sz="1200">
              <a:solidFill>
                <a:srgbClr val="BCBCBC"/>
              </a:solidFill>
              <a:latin typeface="Times New Roman" panose="02020603050405020304" pitchFamily="18" charset="0"/>
            </a:endParaRPr>
          </a:p>
        </p:txBody>
      </p:sp>
      <p:sp>
        <p:nvSpPr>
          <p:cNvPr id="62" name="Footer Placeholder 61"/>
          <p:cNvSpPr>
            <a:spLocks noGrp="1"/>
          </p:cNvSpPr>
          <p:nvPr>
            <p:ph type="ftr" sz="quarter" idx="10"/>
          </p:nvPr>
        </p:nvSpPr>
        <p:spPr>
          <a:xfrm>
            <a:off x="4467225" y="6492876"/>
            <a:ext cx="2895600" cy="365125"/>
          </a:xfrm>
        </p:spPr>
        <p:txBody>
          <a:bodyPr/>
          <a:lstStyle/>
          <a:p>
            <a:pPr>
              <a:defRPr/>
            </a:pPr>
            <a:r>
              <a:rPr lang="en-US"/>
              <a:t>Compression Theory</a:t>
            </a:r>
            <a:endParaRPr lang="en-US" dirty="0"/>
          </a:p>
        </p:txBody>
      </p:sp>
      <p:sp>
        <p:nvSpPr>
          <p:cNvPr id="81948" name="TextBox 28"/>
          <p:cNvSpPr txBox="1">
            <a:spLocks noChangeArrowheads="1"/>
          </p:cNvSpPr>
          <p:nvPr/>
        </p:nvSpPr>
        <p:spPr bwMode="auto">
          <a:xfrm>
            <a:off x="3770314" y="88901"/>
            <a:ext cx="4383087" cy="620713"/>
          </a:xfrm>
          <a:prstGeom prst="rect">
            <a:avLst/>
          </a:prstGeom>
          <a:solidFill>
            <a:srgbClr val="F2F2F2">
              <a:alpha val="61960"/>
            </a:srgbClr>
          </a:solidFill>
          <a:ln w="38100">
            <a:solidFill>
              <a:schemeClr val="bg1"/>
            </a:solidFill>
            <a:bevel/>
            <a:headEnd/>
            <a:tailEnd/>
          </a:ln>
        </p:spPr>
        <p:txBody>
          <a:bodyPr anchor="ctr" anchorCtr="1"/>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spcBef>
                <a:spcPct val="50000"/>
              </a:spcBef>
            </a:pPr>
            <a:r>
              <a:rPr lang="en-US" altLang="en-US" sz="3600" b="1">
                <a:solidFill>
                  <a:schemeClr val="bg1"/>
                </a:solidFill>
                <a:latin typeface="Times New Roman" panose="02020603050405020304" pitchFamily="18" charset="0"/>
              </a:rPr>
              <a:t>Alignment Charts</a:t>
            </a:r>
          </a:p>
        </p:txBody>
      </p:sp>
      <p:sp>
        <p:nvSpPr>
          <p:cNvPr id="81949" name="Freeform 63"/>
          <p:cNvSpPr>
            <a:spLocks/>
          </p:cNvSpPr>
          <p:nvPr/>
        </p:nvSpPr>
        <p:spPr bwMode="auto">
          <a:xfrm>
            <a:off x="2447926" y="1546226"/>
            <a:ext cx="911225" cy="936625"/>
          </a:xfrm>
          <a:custGeom>
            <a:avLst/>
            <a:gdLst>
              <a:gd name="T0" fmla="*/ 0 w 574"/>
              <a:gd name="T1" fmla="*/ 1486892188 h 590"/>
              <a:gd name="T2" fmla="*/ 0 w 574"/>
              <a:gd name="T3" fmla="*/ 0 h 590"/>
              <a:gd name="T4" fmla="*/ 1446569688 w 574"/>
              <a:gd name="T5" fmla="*/ 0 h 590"/>
              <a:gd name="T6" fmla="*/ 1446569688 w 574"/>
              <a:gd name="T7" fmla="*/ 1476811563 h 590"/>
              <a:gd name="T8" fmla="*/ 0 60000 65536"/>
              <a:gd name="T9" fmla="*/ 0 60000 65536"/>
              <a:gd name="T10" fmla="*/ 0 60000 65536"/>
              <a:gd name="T11" fmla="*/ 0 60000 65536"/>
              <a:gd name="T12" fmla="*/ 0 w 574"/>
              <a:gd name="T13" fmla="*/ 0 h 590"/>
              <a:gd name="T14" fmla="*/ 574 w 574"/>
              <a:gd name="T15" fmla="*/ 590 h 590"/>
            </a:gdLst>
            <a:ahLst/>
            <a:cxnLst>
              <a:cxn ang="T8">
                <a:pos x="T0" y="T1"/>
              </a:cxn>
              <a:cxn ang="T9">
                <a:pos x="T2" y="T3"/>
              </a:cxn>
              <a:cxn ang="T10">
                <a:pos x="T4" y="T5"/>
              </a:cxn>
              <a:cxn ang="T11">
                <a:pos x="T6" y="T7"/>
              </a:cxn>
            </a:cxnLst>
            <a:rect l="T12" t="T13" r="T14" b="T15"/>
            <a:pathLst>
              <a:path w="574" h="590">
                <a:moveTo>
                  <a:pt x="0" y="590"/>
                </a:moveTo>
                <a:lnTo>
                  <a:pt x="0" y="0"/>
                </a:lnTo>
                <a:lnTo>
                  <a:pt x="574" y="0"/>
                </a:lnTo>
                <a:lnTo>
                  <a:pt x="574" y="586"/>
                </a:lnTo>
              </a:path>
            </a:pathLst>
          </a:custGeom>
          <a:noFill/>
          <a:ln w="38100" cap="flat" cmpd="sng">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rot="10800000" wrap="none"/>
          <a:lstStyle/>
          <a:p>
            <a:endParaRPr lang="en-US"/>
          </a:p>
        </p:txBody>
      </p:sp>
      <p:sp>
        <p:nvSpPr>
          <p:cNvPr id="81950" name="Freeform 64"/>
          <p:cNvSpPr>
            <a:spLocks/>
          </p:cNvSpPr>
          <p:nvPr/>
        </p:nvSpPr>
        <p:spPr bwMode="auto">
          <a:xfrm>
            <a:off x="4210051" y="3279776"/>
            <a:ext cx="911225" cy="936625"/>
          </a:xfrm>
          <a:custGeom>
            <a:avLst/>
            <a:gdLst>
              <a:gd name="T0" fmla="*/ 0 w 574"/>
              <a:gd name="T1" fmla="*/ 1486892188 h 590"/>
              <a:gd name="T2" fmla="*/ 0 w 574"/>
              <a:gd name="T3" fmla="*/ 0 h 590"/>
              <a:gd name="T4" fmla="*/ 1446569688 w 574"/>
              <a:gd name="T5" fmla="*/ 0 h 590"/>
              <a:gd name="T6" fmla="*/ 1446569688 w 574"/>
              <a:gd name="T7" fmla="*/ 1476811563 h 590"/>
              <a:gd name="T8" fmla="*/ 0 60000 65536"/>
              <a:gd name="T9" fmla="*/ 0 60000 65536"/>
              <a:gd name="T10" fmla="*/ 0 60000 65536"/>
              <a:gd name="T11" fmla="*/ 0 60000 65536"/>
              <a:gd name="T12" fmla="*/ 0 w 574"/>
              <a:gd name="T13" fmla="*/ 0 h 590"/>
              <a:gd name="T14" fmla="*/ 574 w 574"/>
              <a:gd name="T15" fmla="*/ 590 h 590"/>
            </a:gdLst>
            <a:ahLst/>
            <a:cxnLst>
              <a:cxn ang="T8">
                <a:pos x="T0" y="T1"/>
              </a:cxn>
              <a:cxn ang="T9">
                <a:pos x="T2" y="T3"/>
              </a:cxn>
              <a:cxn ang="T10">
                <a:pos x="T4" y="T5"/>
              </a:cxn>
              <a:cxn ang="T11">
                <a:pos x="T6" y="T7"/>
              </a:cxn>
            </a:cxnLst>
            <a:rect l="T12" t="T13" r="T14" b="T15"/>
            <a:pathLst>
              <a:path w="574" h="590">
                <a:moveTo>
                  <a:pt x="0" y="590"/>
                </a:moveTo>
                <a:lnTo>
                  <a:pt x="0" y="0"/>
                </a:lnTo>
                <a:lnTo>
                  <a:pt x="574" y="0"/>
                </a:lnTo>
                <a:lnTo>
                  <a:pt x="574" y="586"/>
                </a:lnTo>
              </a:path>
            </a:pathLst>
          </a:custGeom>
          <a:noFill/>
          <a:ln w="38100" cap="flat" cmpd="sng">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rot="10800000" wrap="none"/>
          <a:lstStyle/>
          <a:p>
            <a:endParaRPr lang="en-US"/>
          </a:p>
        </p:txBody>
      </p:sp>
      <p:sp>
        <p:nvSpPr>
          <p:cNvPr id="81951" name="Freeform 65"/>
          <p:cNvSpPr>
            <a:spLocks/>
          </p:cNvSpPr>
          <p:nvPr/>
        </p:nvSpPr>
        <p:spPr bwMode="auto">
          <a:xfrm>
            <a:off x="4229101" y="5168901"/>
            <a:ext cx="911225" cy="936625"/>
          </a:xfrm>
          <a:custGeom>
            <a:avLst/>
            <a:gdLst>
              <a:gd name="T0" fmla="*/ 0 w 574"/>
              <a:gd name="T1" fmla="*/ 1486892188 h 590"/>
              <a:gd name="T2" fmla="*/ 0 w 574"/>
              <a:gd name="T3" fmla="*/ 0 h 590"/>
              <a:gd name="T4" fmla="*/ 1446569688 w 574"/>
              <a:gd name="T5" fmla="*/ 0 h 590"/>
              <a:gd name="T6" fmla="*/ 1446569688 w 574"/>
              <a:gd name="T7" fmla="*/ 1476811563 h 590"/>
              <a:gd name="T8" fmla="*/ 0 60000 65536"/>
              <a:gd name="T9" fmla="*/ 0 60000 65536"/>
              <a:gd name="T10" fmla="*/ 0 60000 65536"/>
              <a:gd name="T11" fmla="*/ 0 60000 65536"/>
              <a:gd name="T12" fmla="*/ 0 w 574"/>
              <a:gd name="T13" fmla="*/ 0 h 590"/>
              <a:gd name="T14" fmla="*/ 574 w 574"/>
              <a:gd name="T15" fmla="*/ 590 h 590"/>
            </a:gdLst>
            <a:ahLst/>
            <a:cxnLst>
              <a:cxn ang="T8">
                <a:pos x="T0" y="T1"/>
              </a:cxn>
              <a:cxn ang="T9">
                <a:pos x="T2" y="T3"/>
              </a:cxn>
              <a:cxn ang="T10">
                <a:pos x="T4" y="T5"/>
              </a:cxn>
              <a:cxn ang="T11">
                <a:pos x="T6" y="T7"/>
              </a:cxn>
            </a:cxnLst>
            <a:rect l="T12" t="T13" r="T14" b="T15"/>
            <a:pathLst>
              <a:path w="574" h="590">
                <a:moveTo>
                  <a:pt x="0" y="590"/>
                </a:moveTo>
                <a:lnTo>
                  <a:pt x="0" y="0"/>
                </a:lnTo>
                <a:lnTo>
                  <a:pt x="574" y="0"/>
                </a:lnTo>
                <a:lnTo>
                  <a:pt x="574" y="586"/>
                </a:lnTo>
              </a:path>
            </a:pathLst>
          </a:custGeom>
          <a:noFill/>
          <a:ln w="38100" cap="flat" cmpd="sng">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rot="10800000" wrap="none"/>
          <a:lstStyle/>
          <a:p>
            <a:endParaRPr lang="en-US"/>
          </a:p>
        </p:txBody>
      </p:sp>
      <p:sp>
        <p:nvSpPr>
          <p:cNvPr id="81952" name="Freeform 70"/>
          <p:cNvSpPr>
            <a:spLocks/>
          </p:cNvSpPr>
          <p:nvPr/>
        </p:nvSpPr>
        <p:spPr bwMode="auto">
          <a:xfrm>
            <a:off x="5146675" y="5153026"/>
            <a:ext cx="266700" cy="923925"/>
          </a:xfrm>
          <a:custGeom>
            <a:avLst/>
            <a:gdLst>
              <a:gd name="T0" fmla="*/ 0 w 186"/>
              <a:gd name="T1" fmla="*/ 1466730938 h 582"/>
              <a:gd name="T2" fmla="*/ 94575261 w 186"/>
              <a:gd name="T3" fmla="*/ 1290320000 h 582"/>
              <a:gd name="T4" fmla="*/ 230271074 w 186"/>
              <a:gd name="T5" fmla="*/ 937498125 h 582"/>
              <a:gd name="T6" fmla="*/ 357742203 w 186"/>
              <a:gd name="T7" fmla="*/ 473789375 h 582"/>
              <a:gd name="T8" fmla="*/ 374190137 w 186"/>
              <a:gd name="T9" fmla="*/ 0 h 582"/>
              <a:gd name="T10" fmla="*/ 0 60000 65536"/>
              <a:gd name="T11" fmla="*/ 0 60000 65536"/>
              <a:gd name="T12" fmla="*/ 0 60000 65536"/>
              <a:gd name="T13" fmla="*/ 0 60000 65536"/>
              <a:gd name="T14" fmla="*/ 0 60000 65536"/>
              <a:gd name="T15" fmla="*/ 0 w 186"/>
              <a:gd name="T16" fmla="*/ 0 h 582"/>
              <a:gd name="T17" fmla="*/ 186 w 186"/>
              <a:gd name="T18" fmla="*/ 582 h 582"/>
            </a:gdLst>
            <a:ahLst/>
            <a:cxnLst>
              <a:cxn ang="T10">
                <a:pos x="T0" y="T1"/>
              </a:cxn>
              <a:cxn ang="T11">
                <a:pos x="T2" y="T3"/>
              </a:cxn>
              <a:cxn ang="T12">
                <a:pos x="T4" y="T5"/>
              </a:cxn>
              <a:cxn ang="T13">
                <a:pos x="T6" y="T7"/>
              </a:cxn>
              <a:cxn ang="T14">
                <a:pos x="T8" y="T9"/>
              </a:cxn>
            </a:cxnLst>
            <a:rect l="T15" t="T16" r="T17" b="T18"/>
            <a:pathLst>
              <a:path w="186" h="582">
                <a:moveTo>
                  <a:pt x="0" y="582"/>
                </a:moveTo>
                <a:cubicBezTo>
                  <a:pt x="13" y="564"/>
                  <a:pt x="27" y="547"/>
                  <a:pt x="46" y="512"/>
                </a:cubicBezTo>
                <a:cubicBezTo>
                  <a:pt x="65" y="477"/>
                  <a:pt x="91" y="426"/>
                  <a:pt x="112" y="372"/>
                </a:cubicBezTo>
                <a:cubicBezTo>
                  <a:pt x="133" y="318"/>
                  <a:pt x="162" y="250"/>
                  <a:pt x="174" y="188"/>
                </a:cubicBezTo>
                <a:cubicBezTo>
                  <a:pt x="186" y="126"/>
                  <a:pt x="184" y="63"/>
                  <a:pt x="182" y="0"/>
                </a:cubicBezTo>
              </a:path>
            </a:pathLst>
          </a:custGeom>
          <a:noFill/>
          <a:ln w="38100" cap="flat" cmpd="sng">
            <a:solidFill>
              <a:schemeClr val="bg1"/>
            </a:solidFill>
            <a:prstDash val="dash"/>
            <a:round/>
            <a:headEnd/>
            <a:tailEnd/>
          </a:ln>
          <a:extLst>
            <a:ext uri="{909E8E84-426E-40DD-AFC4-6F175D3DCCD1}">
              <a14:hiddenFill xmlns:a14="http://schemas.microsoft.com/office/drawing/2010/main">
                <a:solidFill>
                  <a:srgbClr val="FFFFFF"/>
                </a:solidFill>
              </a14:hiddenFill>
            </a:ext>
          </a:extLst>
        </p:spPr>
        <p:txBody>
          <a:bodyPr rot="10800000" wrap="none"/>
          <a:lstStyle/>
          <a:p>
            <a:endParaRPr lang="en-US"/>
          </a:p>
        </p:txBody>
      </p:sp>
      <p:sp>
        <p:nvSpPr>
          <p:cNvPr id="81953" name="Freeform 74"/>
          <p:cNvSpPr>
            <a:spLocks/>
          </p:cNvSpPr>
          <p:nvPr/>
        </p:nvSpPr>
        <p:spPr bwMode="auto">
          <a:xfrm>
            <a:off x="6456364" y="5214939"/>
            <a:ext cx="949325" cy="111125"/>
          </a:xfrm>
          <a:custGeom>
            <a:avLst/>
            <a:gdLst>
              <a:gd name="T0" fmla="*/ 0 w 576"/>
              <a:gd name="T1" fmla="*/ 2147483647 h 44"/>
              <a:gd name="T2" fmla="*/ 2147483647 w 576"/>
              <a:gd name="T3" fmla="*/ 2147483647 h 44"/>
              <a:gd name="T4" fmla="*/ 2147483647 w 576"/>
              <a:gd name="T5" fmla="*/ 2147483647 h 44"/>
              <a:gd name="T6" fmla="*/ 2147483647 w 576"/>
              <a:gd name="T7" fmla="*/ 2147483647 h 44"/>
              <a:gd name="T8" fmla="*/ 2147483647 w 576"/>
              <a:gd name="T9" fmla="*/ 2147483647 h 44"/>
              <a:gd name="T10" fmla="*/ 0 60000 65536"/>
              <a:gd name="T11" fmla="*/ 0 60000 65536"/>
              <a:gd name="T12" fmla="*/ 0 60000 65536"/>
              <a:gd name="T13" fmla="*/ 0 60000 65536"/>
              <a:gd name="T14" fmla="*/ 0 60000 65536"/>
              <a:gd name="T15" fmla="*/ 0 w 576"/>
              <a:gd name="T16" fmla="*/ 0 h 44"/>
              <a:gd name="T17" fmla="*/ 576 w 576"/>
              <a:gd name="T18" fmla="*/ 44 h 44"/>
            </a:gdLst>
            <a:ahLst/>
            <a:cxnLst>
              <a:cxn ang="T10">
                <a:pos x="T0" y="T1"/>
              </a:cxn>
              <a:cxn ang="T11">
                <a:pos x="T2" y="T3"/>
              </a:cxn>
              <a:cxn ang="T12">
                <a:pos x="T4" y="T5"/>
              </a:cxn>
              <a:cxn ang="T13">
                <a:pos x="T6" y="T7"/>
              </a:cxn>
              <a:cxn ang="T14">
                <a:pos x="T8" y="T9"/>
              </a:cxn>
            </a:cxnLst>
            <a:rect l="T15" t="T16" r="T17" b="T18"/>
            <a:pathLst>
              <a:path w="576" h="44">
                <a:moveTo>
                  <a:pt x="0" y="1"/>
                </a:moveTo>
                <a:cubicBezTo>
                  <a:pt x="24" y="7"/>
                  <a:pt x="93" y="34"/>
                  <a:pt x="144" y="39"/>
                </a:cubicBezTo>
                <a:cubicBezTo>
                  <a:pt x="195" y="44"/>
                  <a:pt x="259" y="39"/>
                  <a:pt x="308" y="33"/>
                </a:cubicBezTo>
                <a:cubicBezTo>
                  <a:pt x="357" y="27"/>
                  <a:pt x="396" y="10"/>
                  <a:pt x="441" y="5"/>
                </a:cubicBezTo>
                <a:cubicBezTo>
                  <a:pt x="486" y="0"/>
                  <a:pt x="548" y="2"/>
                  <a:pt x="576" y="1"/>
                </a:cubicBezTo>
              </a:path>
            </a:pathLst>
          </a:custGeom>
          <a:noFill/>
          <a:ln w="38100">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1954" name="Freeform 57"/>
          <p:cNvSpPr>
            <a:spLocks/>
          </p:cNvSpPr>
          <p:nvPr/>
        </p:nvSpPr>
        <p:spPr bwMode="auto">
          <a:xfrm>
            <a:off x="6145213" y="3355975"/>
            <a:ext cx="946150" cy="128588"/>
          </a:xfrm>
          <a:custGeom>
            <a:avLst/>
            <a:gdLst>
              <a:gd name="T0" fmla="*/ 0 w 576"/>
              <a:gd name="T1" fmla="*/ 0 h 51"/>
              <a:gd name="T2" fmla="*/ 2147483647 w 576"/>
              <a:gd name="T3" fmla="*/ 2147483647 h 51"/>
              <a:gd name="T4" fmla="*/ 2147483647 w 576"/>
              <a:gd name="T5" fmla="*/ 2147483647 h 51"/>
              <a:gd name="T6" fmla="*/ 2147483647 w 576"/>
              <a:gd name="T7" fmla="*/ 2147483647 h 51"/>
              <a:gd name="T8" fmla="*/ 2147483647 w 576"/>
              <a:gd name="T9" fmla="*/ 0 h 51"/>
              <a:gd name="T10" fmla="*/ 0 60000 65536"/>
              <a:gd name="T11" fmla="*/ 0 60000 65536"/>
              <a:gd name="T12" fmla="*/ 0 60000 65536"/>
              <a:gd name="T13" fmla="*/ 0 60000 65536"/>
              <a:gd name="T14" fmla="*/ 0 60000 65536"/>
              <a:gd name="T15" fmla="*/ 0 w 576"/>
              <a:gd name="T16" fmla="*/ 0 h 51"/>
              <a:gd name="T17" fmla="*/ 576 w 576"/>
              <a:gd name="T18" fmla="*/ 51 h 51"/>
            </a:gdLst>
            <a:ahLst/>
            <a:cxnLst>
              <a:cxn ang="T10">
                <a:pos x="T0" y="T1"/>
              </a:cxn>
              <a:cxn ang="T11">
                <a:pos x="T2" y="T3"/>
              </a:cxn>
              <a:cxn ang="T12">
                <a:pos x="T4" y="T5"/>
              </a:cxn>
              <a:cxn ang="T13">
                <a:pos x="T6" y="T7"/>
              </a:cxn>
              <a:cxn ang="T14">
                <a:pos x="T8" y="T9"/>
              </a:cxn>
            </a:cxnLst>
            <a:rect l="T15" t="T16" r="T17" b="T18"/>
            <a:pathLst>
              <a:path w="576" h="51">
                <a:moveTo>
                  <a:pt x="0" y="0"/>
                </a:moveTo>
                <a:cubicBezTo>
                  <a:pt x="24" y="6"/>
                  <a:pt x="94" y="30"/>
                  <a:pt x="144" y="38"/>
                </a:cubicBezTo>
                <a:cubicBezTo>
                  <a:pt x="194" y="46"/>
                  <a:pt x="245" y="51"/>
                  <a:pt x="299" y="50"/>
                </a:cubicBezTo>
                <a:cubicBezTo>
                  <a:pt x="353" y="49"/>
                  <a:pt x="423" y="39"/>
                  <a:pt x="469" y="31"/>
                </a:cubicBezTo>
                <a:cubicBezTo>
                  <a:pt x="515" y="23"/>
                  <a:pt x="554" y="6"/>
                  <a:pt x="576" y="0"/>
                </a:cubicBezTo>
              </a:path>
            </a:pathLst>
          </a:custGeom>
          <a:noFill/>
          <a:ln w="38100">
            <a:solidFill>
              <a:srgbClr val="FF0000"/>
            </a:solidFill>
            <a:prstDash val="dash"/>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1955" name="Oval 85"/>
          <p:cNvSpPr>
            <a:spLocks noChangeArrowheads="1"/>
          </p:cNvSpPr>
          <p:nvPr/>
        </p:nvSpPr>
        <p:spPr bwMode="auto">
          <a:xfrm>
            <a:off x="7043738" y="3286125"/>
            <a:ext cx="152400" cy="152400"/>
          </a:xfrm>
          <a:prstGeom prst="ellipse">
            <a:avLst/>
          </a:prstGeom>
          <a:solidFill>
            <a:schemeClr val="accent1"/>
          </a:solidFill>
          <a:ln w="38100">
            <a:solidFill>
              <a:schemeClr val="bg1"/>
            </a:solidFill>
            <a:round/>
            <a:headEnd/>
            <a:tailEnd/>
          </a:ln>
        </p:spPr>
        <p:txBody>
          <a:bodyPr wrap="none" anchor="ct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endParaRPr lang="en-US" altLang="en-US" sz="2400">
              <a:latin typeface="Times New Roman" panose="02020603050405020304" pitchFamily="18" charset="0"/>
            </a:endParaRPr>
          </a:p>
        </p:txBody>
      </p:sp>
      <p:sp>
        <p:nvSpPr>
          <p:cNvPr id="81956" name="Freeform 14"/>
          <p:cNvSpPr>
            <a:spLocks/>
          </p:cNvSpPr>
          <p:nvPr/>
        </p:nvSpPr>
        <p:spPr bwMode="auto">
          <a:xfrm>
            <a:off x="4159250" y="1536700"/>
            <a:ext cx="933450" cy="166688"/>
          </a:xfrm>
          <a:custGeom>
            <a:avLst/>
            <a:gdLst>
              <a:gd name="T0" fmla="*/ 0 w 576"/>
              <a:gd name="T1" fmla="*/ 2147483647 h 71"/>
              <a:gd name="T2" fmla="*/ 2147483647 w 576"/>
              <a:gd name="T3" fmla="*/ 2147483647 h 71"/>
              <a:gd name="T4" fmla="*/ 2147483647 w 576"/>
              <a:gd name="T5" fmla="*/ 2147483647 h 71"/>
              <a:gd name="T6" fmla="*/ 2147483647 w 576"/>
              <a:gd name="T7" fmla="*/ 2147483647 h 71"/>
              <a:gd name="T8" fmla="*/ 2147483647 w 576"/>
              <a:gd name="T9" fmla="*/ 2147483647 h 71"/>
              <a:gd name="T10" fmla="*/ 0 60000 65536"/>
              <a:gd name="T11" fmla="*/ 0 60000 65536"/>
              <a:gd name="T12" fmla="*/ 0 60000 65536"/>
              <a:gd name="T13" fmla="*/ 0 60000 65536"/>
              <a:gd name="T14" fmla="*/ 0 60000 65536"/>
              <a:gd name="T15" fmla="*/ 0 w 576"/>
              <a:gd name="T16" fmla="*/ 0 h 71"/>
              <a:gd name="T17" fmla="*/ 576 w 576"/>
              <a:gd name="T18" fmla="*/ 71 h 71"/>
            </a:gdLst>
            <a:ahLst/>
            <a:cxnLst>
              <a:cxn ang="T10">
                <a:pos x="T0" y="T1"/>
              </a:cxn>
              <a:cxn ang="T11">
                <a:pos x="T2" y="T3"/>
              </a:cxn>
              <a:cxn ang="T12">
                <a:pos x="T4" y="T5"/>
              </a:cxn>
              <a:cxn ang="T13">
                <a:pos x="T6" y="T7"/>
              </a:cxn>
              <a:cxn ang="T14">
                <a:pos x="T8" y="T9"/>
              </a:cxn>
            </a:cxnLst>
            <a:rect l="T15" t="T16" r="T17" b="T18"/>
            <a:pathLst>
              <a:path w="576" h="71">
                <a:moveTo>
                  <a:pt x="0" y="31"/>
                </a:moveTo>
                <a:cubicBezTo>
                  <a:pt x="24" y="37"/>
                  <a:pt x="96" y="67"/>
                  <a:pt x="144" y="69"/>
                </a:cubicBezTo>
                <a:cubicBezTo>
                  <a:pt x="192" y="71"/>
                  <a:pt x="240" y="52"/>
                  <a:pt x="288" y="41"/>
                </a:cubicBezTo>
                <a:cubicBezTo>
                  <a:pt x="336" y="30"/>
                  <a:pt x="384" y="4"/>
                  <a:pt x="432" y="2"/>
                </a:cubicBezTo>
                <a:cubicBezTo>
                  <a:pt x="480" y="0"/>
                  <a:pt x="546" y="25"/>
                  <a:pt x="576" y="31"/>
                </a:cubicBezTo>
              </a:path>
            </a:pathLst>
          </a:custGeom>
          <a:noFill/>
          <a:ln w="38100">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1957" name="Freeform 90"/>
          <p:cNvSpPr>
            <a:spLocks/>
          </p:cNvSpPr>
          <p:nvPr/>
        </p:nvSpPr>
        <p:spPr bwMode="auto">
          <a:xfrm>
            <a:off x="2438400" y="1517651"/>
            <a:ext cx="285750" cy="949325"/>
          </a:xfrm>
          <a:custGeom>
            <a:avLst/>
            <a:gdLst>
              <a:gd name="T0" fmla="*/ 453628125 w 180"/>
              <a:gd name="T1" fmla="*/ 0 h 584"/>
              <a:gd name="T2" fmla="*/ 408265313 w 180"/>
              <a:gd name="T3" fmla="*/ 243103601 h 584"/>
              <a:gd name="T4" fmla="*/ 347781563 w 180"/>
              <a:gd name="T5" fmla="*/ 623613868 h 584"/>
              <a:gd name="T6" fmla="*/ 236894688 w 180"/>
              <a:gd name="T7" fmla="*/ 1009410445 h 584"/>
              <a:gd name="T8" fmla="*/ 0 w 180"/>
              <a:gd name="T9" fmla="*/ 1543181431 h 584"/>
              <a:gd name="T10" fmla="*/ 0 60000 65536"/>
              <a:gd name="T11" fmla="*/ 0 60000 65536"/>
              <a:gd name="T12" fmla="*/ 0 60000 65536"/>
              <a:gd name="T13" fmla="*/ 0 60000 65536"/>
              <a:gd name="T14" fmla="*/ 0 60000 65536"/>
              <a:gd name="T15" fmla="*/ 0 w 180"/>
              <a:gd name="T16" fmla="*/ 0 h 584"/>
              <a:gd name="T17" fmla="*/ 180 w 180"/>
              <a:gd name="T18" fmla="*/ 584 h 584"/>
            </a:gdLst>
            <a:ahLst/>
            <a:cxnLst>
              <a:cxn ang="T10">
                <a:pos x="T0" y="T1"/>
              </a:cxn>
              <a:cxn ang="T11">
                <a:pos x="T2" y="T3"/>
              </a:cxn>
              <a:cxn ang="T12">
                <a:pos x="T4" y="T5"/>
              </a:cxn>
              <a:cxn ang="T13">
                <a:pos x="T6" y="T7"/>
              </a:cxn>
              <a:cxn ang="T14">
                <a:pos x="T8" y="T9"/>
              </a:cxn>
            </a:cxnLst>
            <a:rect l="T15" t="T16" r="T17" b="T18"/>
            <a:pathLst>
              <a:path w="180" h="584">
                <a:moveTo>
                  <a:pt x="180" y="0"/>
                </a:moveTo>
                <a:cubicBezTo>
                  <a:pt x="174" y="26"/>
                  <a:pt x="169" y="53"/>
                  <a:pt x="162" y="92"/>
                </a:cubicBezTo>
                <a:cubicBezTo>
                  <a:pt x="155" y="131"/>
                  <a:pt x="149" y="188"/>
                  <a:pt x="138" y="236"/>
                </a:cubicBezTo>
                <a:cubicBezTo>
                  <a:pt x="127" y="284"/>
                  <a:pt x="117" y="324"/>
                  <a:pt x="94" y="382"/>
                </a:cubicBezTo>
                <a:cubicBezTo>
                  <a:pt x="71" y="440"/>
                  <a:pt x="17" y="549"/>
                  <a:pt x="0" y="584"/>
                </a:cubicBezTo>
              </a:path>
            </a:pathLst>
          </a:custGeom>
          <a:noFill/>
          <a:ln w="38100" cap="flat" cmpd="sng">
            <a:solidFill>
              <a:schemeClr val="bg1"/>
            </a:solidFill>
            <a:prstDash val="dash"/>
            <a:round/>
            <a:headEnd/>
            <a:tailEnd/>
          </a:ln>
          <a:extLst>
            <a:ext uri="{909E8E84-426E-40DD-AFC4-6F175D3DCCD1}">
              <a14:hiddenFill xmlns:a14="http://schemas.microsoft.com/office/drawing/2010/main">
                <a:solidFill>
                  <a:srgbClr val="FFFFFF"/>
                </a:solidFill>
              </a14:hiddenFill>
            </a:ext>
          </a:extLst>
        </p:spPr>
        <p:txBody>
          <a:bodyPr rot="10800000" wrap="none"/>
          <a:lstStyle/>
          <a:p>
            <a:endParaRPr lang="en-US"/>
          </a:p>
        </p:txBody>
      </p:sp>
      <p:sp>
        <p:nvSpPr>
          <p:cNvPr id="81958" name="Freeform 91"/>
          <p:cNvSpPr>
            <a:spLocks/>
          </p:cNvSpPr>
          <p:nvPr/>
        </p:nvSpPr>
        <p:spPr bwMode="auto">
          <a:xfrm>
            <a:off x="3346451" y="1527176"/>
            <a:ext cx="295275" cy="942975"/>
          </a:xfrm>
          <a:custGeom>
            <a:avLst/>
            <a:gdLst>
              <a:gd name="T0" fmla="*/ 484374031 w 180"/>
              <a:gd name="T1" fmla="*/ 0 h 584"/>
              <a:gd name="T2" fmla="*/ 435937448 w 180"/>
              <a:gd name="T3" fmla="*/ 239862807 h 584"/>
              <a:gd name="T4" fmla="*/ 371354244 w 180"/>
              <a:gd name="T5" fmla="*/ 615299261 h 584"/>
              <a:gd name="T6" fmla="*/ 252950610 w 180"/>
              <a:gd name="T7" fmla="*/ 995951142 h 584"/>
              <a:gd name="T8" fmla="*/ 0 w 180"/>
              <a:gd name="T9" fmla="*/ 1522605909 h 584"/>
              <a:gd name="T10" fmla="*/ 0 60000 65536"/>
              <a:gd name="T11" fmla="*/ 0 60000 65536"/>
              <a:gd name="T12" fmla="*/ 0 60000 65536"/>
              <a:gd name="T13" fmla="*/ 0 60000 65536"/>
              <a:gd name="T14" fmla="*/ 0 60000 65536"/>
              <a:gd name="T15" fmla="*/ 0 w 180"/>
              <a:gd name="T16" fmla="*/ 0 h 584"/>
              <a:gd name="T17" fmla="*/ 180 w 180"/>
              <a:gd name="T18" fmla="*/ 584 h 584"/>
            </a:gdLst>
            <a:ahLst/>
            <a:cxnLst>
              <a:cxn ang="T10">
                <a:pos x="T0" y="T1"/>
              </a:cxn>
              <a:cxn ang="T11">
                <a:pos x="T2" y="T3"/>
              </a:cxn>
              <a:cxn ang="T12">
                <a:pos x="T4" y="T5"/>
              </a:cxn>
              <a:cxn ang="T13">
                <a:pos x="T6" y="T7"/>
              </a:cxn>
              <a:cxn ang="T14">
                <a:pos x="T8" y="T9"/>
              </a:cxn>
            </a:cxnLst>
            <a:rect l="T15" t="T16" r="T17" b="T18"/>
            <a:pathLst>
              <a:path w="180" h="584">
                <a:moveTo>
                  <a:pt x="180" y="0"/>
                </a:moveTo>
                <a:cubicBezTo>
                  <a:pt x="174" y="26"/>
                  <a:pt x="169" y="53"/>
                  <a:pt x="162" y="92"/>
                </a:cubicBezTo>
                <a:cubicBezTo>
                  <a:pt x="155" y="131"/>
                  <a:pt x="149" y="188"/>
                  <a:pt x="138" y="236"/>
                </a:cubicBezTo>
                <a:cubicBezTo>
                  <a:pt x="127" y="284"/>
                  <a:pt x="117" y="324"/>
                  <a:pt x="94" y="382"/>
                </a:cubicBezTo>
                <a:cubicBezTo>
                  <a:pt x="71" y="440"/>
                  <a:pt x="17" y="549"/>
                  <a:pt x="0" y="584"/>
                </a:cubicBezTo>
              </a:path>
            </a:pathLst>
          </a:custGeom>
          <a:noFill/>
          <a:ln w="38100" cap="flat" cmpd="sng">
            <a:solidFill>
              <a:schemeClr val="bg1"/>
            </a:solidFill>
            <a:prstDash val="dash"/>
            <a:round/>
            <a:headEnd/>
            <a:tailEnd/>
          </a:ln>
          <a:extLst>
            <a:ext uri="{909E8E84-426E-40DD-AFC4-6F175D3DCCD1}">
              <a14:hiddenFill xmlns:a14="http://schemas.microsoft.com/office/drawing/2010/main">
                <a:solidFill>
                  <a:srgbClr val="FFFFFF"/>
                </a:solidFill>
              </a14:hiddenFill>
            </a:ext>
          </a:extLst>
        </p:spPr>
        <p:txBody>
          <a:bodyPr rot="10800000" wrap="none"/>
          <a:lstStyle/>
          <a:p>
            <a:endParaRPr lang="en-US"/>
          </a:p>
        </p:txBody>
      </p:sp>
      <p:sp>
        <p:nvSpPr>
          <p:cNvPr id="81959" name="Freeform 94"/>
          <p:cNvSpPr>
            <a:spLocks/>
          </p:cNvSpPr>
          <p:nvPr/>
        </p:nvSpPr>
        <p:spPr bwMode="auto">
          <a:xfrm>
            <a:off x="2730500" y="1495425"/>
            <a:ext cx="901700" cy="95250"/>
          </a:xfrm>
          <a:custGeom>
            <a:avLst/>
            <a:gdLst>
              <a:gd name="T0" fmla="*/ 0 w 568"/>
              <a:gd name="T1" fmla="*/ 65524063 h 60"/>
              <a:gd name="T2" fmla="*/ 211693125 w 568"/>
              <a:gd name="T3" fmla="*/ 120967500 h 60"/>
              <a:gd name="T4" fmla="*/ 458668438 w 568"/>
              <a:gd name="T5" fmla="*/ 151209375 h 60"/>
              <a:gd name="T6" fmla="*/ 685482500 w 568"/>
              <a:gd name="T7" fmla="*/ 126007813 h 60"/>
              <a:gd name="T8" fmla="*/ 907256250 w 568"/>
              <a:gd name="T9" fmla="*/ 30241875 h 60"/>
              <a:gd name="T10" fmla="*/ 1088707500 w 568"/>
              <a:gd name="T11" fmla="*/ 5040313 h 60"/>
              <a:gd name="T12" fmla="*/ 1360884375 w 568"/>
              <a:gd name="T13" fmla="*/ 60483750 h 60"/>
              <a:gd name="T14" fmla="*/ 1431448750 w 568"/>
              <a:gd name="T15" fmla="*/ 80645000 h 60"/>
              <a:gd name="T16" fmla="*/ 0 60000 65536"/>
              <a:gd name="T17" fmla="*/ 0 60000 65536"/>
              <a:gd name="T18" fmla="*/ 0 60000 65536"/>
              <a:gd name="T19" fmla="*/ 0 60000 65536"/>
              <a:gd name="T20" fmla="*/ 0 60000 65536"/>
              <a:gd name="T21" fmla="*/ 0 60000 65536"/>
              <a:gd name="T22" fmla="*/ 0 60000 65536"/>
              <a:gd name="T23" fmla="*/ 0 60000 65536"/>
              <a:gd name="T24" fmla="*/ 0 w 568"/>
              <a:gd name="T25" fmla="*/ 0 h 60"/>
              <a:gd name="T26" fmla="*/ 568 w 568"/>
              <a:gd name="T27" fmla="*/ 60 h 6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68" h="60">
                <a:moveTo>
                  <a:pt x="0" y="26"/>
                </a:moveTo>
                <a:cubicBezTo>
                  <a:pt x="27" y="34"/>
                  <a:pt x="54" y="42"/>
                  <a:pt x="84" y="48"/>
                </a:cubicBezTo>
                <a:cubicBezTo>
                  <a:pt x="114" y="54"/>
                  <a:pt x="151" y="60"/>
                  <a:pt x="182" y="60"/>
                </a:cubicBezTo>
                <a:cubicBezTo>
                  <a:pt x="213" y="60"/>
                  <a:pt x="242" y="58"/>
                  <a:pt x="272" y="50"/>
                </a:cubicBezTo>
                <a:cubicBezTo>
                  <a:pt x="302" y="42"/>
                  <a:pt x="333" y="20"/>
                  <a:pt x="360" y="12"/>
                </a:cubicBezTo>
                <a:cubicBezTo>
                  <a:pt x="387" y="4"/>
                  <a:pt x="402" y="0"/>
                  <a:pt x="432" y="2"/>
                </a:cubicBezTo>
                <a:cubicBezTo>
                  <a:pt x="462" y="4"/>
                  <a:pt x="517" y="19"/>
                  <a:pt x="540" y="24"/>
                </a:cubicBezTo>
                <a:cubicBezTo>
                  <a:pt x="563" y="29"/>
                  <a:pt x="563" y="31"/>
                  <a:pt x="568" y="32"/>
                </a:cubicBezTo>
              </a:path>
            </a:pathLst>
          </a:custGeom>
          <a:noFill/>
          <a:ln w="38100" cap="flat" cmpd="sng">
            <a:solidFill>
              <a:schemeClr val="bg1"/>
            </a:solidFill>
            <a:prstDash val="dash"/>
            <a:round/>
            <a:headEnd/>
            <a:tailEnd/>
          </a:ln>
          <a:extLst>
            <a:ext uri="{909E8E84-426E-40DD-AFC4-6F175D3DCCD1}">
              <a14:hiddenFill xmlns:a14="http://schemas.microsoft.com/office/drawing/2010/main">
                <a:solidFill>
                  <a:srgbClr val="FFFFFF"/>
                </a:solidFill>
              </a14:hiddenFill>
            </a:ext>
          </a:extLst>
        </p:spPr>
        <p:txBody>
          <a:bodyPr rot="10800000" wrap="none"/>
          <a:lstStyle/>
          <a:p>
            <a:endParaRPr lang="en-US"/>
          </a:p>
        </p:txBody>
      </p:sp>
      <p:sp>
        <p:nvSpPr>
          <p:cNvPr id="81960" name="Freeform 95"/>
          <p:cNvSpPr>
            <a:spLocks/>
          </p:cNvSpPr>
          <p:nvPr/>
        </p:nvSpPr>
        <p:spPr bwMode="auto">
          <a:xfrm>
            <a:off x="4200525" y="3270251"/>
            <a:ext cx="285750" cy="949325"/>
          </a:xfrm>
          <a:custGeom>
            <a:avLst/>
            <a:gdLst>
              <a:gd name="T0" fmla="*/ 453628125 w 180"/>
              <a:gd name="T1" fmla="*/ 0 h 584"/>
              <a:gd name="T2" fmla="*/ 408265313 w 180"/>
              <a:gd name="T3" fmla="*/ 243103601 h 584"/>
              <a:gd name="T4" fmla="*/ 347781563 w 180"/>
              <a:gd name="T5" fmla="*/ 623613868 h 584"/>
              <a:gd name="T6" fmla="*/ 236894688 w 180"/>
              <a:gd name="T7" fmla="*/ 1009410445 h 584"/>
              <a:gd name="T8" fmla="*/ 0 w 180"/>
              <a:gd name="T9" fmla="*/ 1543181431 h 584"/>
              <a:gd name="T10" fmla="*/ 0 60000 65536"/>
              <a:gd name="T11" fmla="*/ 0 60000 65536"/>
              <a:gd name="T12" fmla="*/ 0 60000 65536"/>
              <a:gd name="T13" fmla="*/ 0 60000 65536"/>
              <a:gd name="T14" fmla="*/ 0 60000 65536"/>
              <a:gd name="T15" fmla="*/ 0 w 180"/>
              <a:gd name="T16" fmla="*/ 0 h 584"/>
              <a:gd name="T17" fmla="*/ 180 w 180"/>
              <a:gd name="T18" fmla="*/ 584 h 584"/>
            </a:gdLst>
            <a:ahLst/>
            <a:cxnLst>
              <a:cxn ang="T10">
                <a:pos x="T0" y="T1"/>
              </a:cxn>
              <a:cxn ang="T11">
                <a:pos x="T2" y="T3"/>
              </a:cxn>
              <a:cxn ang="T12">
                <a:pos x="T4" y="T5"/>
              </a:cxn>
              <a:cxn ang="T13">
                <a:pos x="T6" y="T7"/>
              </a:cxn>
              <a:cxn ang="T14">
                <a:pos x="T8" y="T9"/>
              </a:cxn>
            </a:cxnLst>
            <a:rect l="T15" t="T16" r="T17" b="T18"/>
            <a:pathLst>
              <a:path w="180" h="584">
                <a:moveTo>
                  <a:pt x="180" y="0"/>
                </a:moveTo>
                <a:cubicBezTo>
                  <a:pt x="174" y="26"/>
                  <a:pt x="169" y="53"/>
                  <a:pt x="162" y="92"/>
                </a:cubicBezTo>
                <a:cubicBezTo>
                  <a:pt x="155" y="131"/>
                  <a:pt x="149" y="188"/>
                  <a:pt x="138" y="236"/>
                </a:cubicBezTo>
                <a:cubicBezTo>
                  <a:pt x="127" y="284"/>
                  <a:pt x="117" y="324"/>
                  <a:pt x="94" y="382"/>
                </a:cubicBezTo>
                <a:cubicBezTo>
                  <a:pt x="71" y="440"/>
                  <a:pt x="17" y="549"/>
                  <a:pt x="0" y="584"/>
                </a:cubicBezTo>
              </a:path>
            </a:pathLst>
          </a:custGeom>
          <a:noFill/>
          <a:ln w="38100" cap="flat" cmpd="sng">
            <a:solidFill>
              <a:schemeClr val="bg1"/>
            </a:solidFill>
            <a:prstDash val="dash"/>
            <a:round/>
            <a:headEnd/>
            <a:tailEnd/>
          </a:ln>
          <a:extLst>
            <a:ext uri="{909E8E84-426E-40DD-AFC4-6F175D3DCCD1}">
              <a14:hiddenFill xmlns:a14="http://schemas.microsoft.com/office/drawing/2010/main">
                <a:solidFill>
                  <a:srgbClr val="FFFFFF"/>
                </a:solidFill>
              </a14:hiddenFill>
            </a:ext>
          </a:extLst>
        </p:spPr>
        <p:txBody>
          <a:bodyPr rot="10800000" wrap="none"/>
          <a:lstStyle/>
          <a:p>
            <a:endParaRPr lang="en-US"/>
          </a:p>
        </p:txBody>
      </p:sp>
      <p:sp>
        <p:nvSpPr>
          <p:cNvPr id="81961" name="Freeform 97"/>
          <p:cNvSpPr>
            <a:spLocks/>
          </p:cNvSpPr>
          <p:nvPr/>
        </p:nvSpPr>
        <p:spPr bwMode="auto">
          <a:xfrm>
            <a:off x="4479925" y="3263900"/>
            <a:ext cx="952500" cy="96838"/>
          </a:xfrm>
          <a:custGeom>
            <a:avLst/>
            <a:gdLst>
              <a:gd name="T0" fmla="*/ 0 w 600"/>
              <a:gd name="T1" fmla="*/ 0 h 61"/>
              <a:gd name="T2" fmla="*/ 231854375 w 600"/>
              <a:gd name="T3" fmla="*/ 60484062 h 61"/>
              <a:gd name="T4" fmla="*/ 529232813 w 600"/>
              <a:gd name="T5" fmla="*/ 120968125 h 61"/>
              <a:gd name="T6" fmla="*/ 937498125 w 600"/>
              <a:gd name="T7" fmla="*/ 151210156 h 61"/>
              <a:gd name="T8" fmla="*/ 1280239375 w 600"/>
              <a:gd name="T9" fmla="*/ 110887448 h 61"/>
              <a:gd name="T10" fmla="*/ 1512093750 w 600"/>
              <a:gd name="T11" fmla="*/ 35282370 h 61"/>
              <a:gd name="T12" fmla="*/ 0 60000 65536"/>
              <a:gd name="T13" fmla="*/ 0 60000 65536"/>
              <a:gd name="T14" fmla="*/ 0 60000 65536"/>
              <a:gd name="T15" fmla="*/ 0 60000 65536"/>
              <a:gd name="T16" fmla="*/ 0 60000 65536"/>
              <a:gd name="T17" fmla="*/ 0 60000 65536"/>
              <a:gd name="T18" fmla="*/ 0 w 600"/>
              <a:gd name="T19" fmla="*/ 0 h 61"/>
              <a:gd name="T20" fmla="*/ 600 w 600"/>
              <a:gd name="T21" fmla="*/ 61 h 61"/>
            </a:gdLst>
            <a:ahLst/>
            <a:cxnLst>
              <a:cxn ang="T12">
                <a:pos x="T0" y="T1"/>
              </a:cxn>
              <a:cxn ang="T13">
                <a:pos x="T2" y="T3"/>
              </a:cxn>
              <a:cxn ang="T14">
                <a:pos x="T4" y="T5"/>
              </a:cxn>
              <a:cxn ang="T15">
                <a:pos x="T6" y="T7"/>
              </a:cxn>
              <a:cxn ang="T16">
                <a:pos x="T8" y="T9"/>
              </a:cxn>
              <a:cxn ang="T17">
                <a:pos x="T10" y="T11"/>
              </a:cxn>
            </a:cxnLst>
            <a:rect l="T18" t="T19" r="T20" b="T21"/>
            <a:pathLst>
              <a:path w="600" h="61">
                <a:moveTo>
                  <a:pt x="0" y="0"/>
                </a:moveTo>
                <a:cubicBezTo>
                  <a:pt x="28" y="8"/>
                  <a:pt x="57" y="16"/>
                  <a:pt x="92" y="24"/>
                </a:cubicBezTo>
                <a:cubicBezTo>
                  <a:pt x="127" y="32"/>
                  <a:pt x="163" y="42"/>
                  <a:pt x="210" y="48"/>
                </a:cubicBezTo>
                <a:cubicBezTo>
                  <a:pt x="257" y="54"/>
                  <a:pt x="322" y="61"/>
                  <a:pt x="372" y="60"/>
                </a:cubicBezTo>
                <a:cubicBezTo>
                  <a:pt x="422" y="59"/>
                  <a:pt x="470" y="52"/>
                  <a:pt x="508" y="44"/>
                </a:cubicBezTo>
                <a:cubicBezTo>
                  <a:pt x="546" y="36"/>
                  <a:pt x="573" y="25"/>
                  <a:pt x="600" y="14"/>
                </a:cubicBezTo>
              </a:path>
            </a:pathLst>
          </a:custGeom>
          <a:noFill/>
          <a:ln w="38100" cap="flat" cmpd="sng">
            <a:solidFill>
              <a:schemeClr val="bg1"/>
            </a:solidFill>
            <a:prstDash val="dash"/>
            <a:round/>
            <a:headEnd/>
            <a:tailEnd/>
          </a:ln>
          <a:extLst>
            <a:ext uri="{909E8E84-426E-40DD-AFC4-6F175D3DCCD1}">
              <a14:hiddenFill xmlns:a14="http://schemas.microsoft.com/office/drawing/2010/main">
                <a:solidFill>
                  <a:srgbClr val="FFFFFF"/>
                </a:solidFill>
              </a14:hiddenFill>
            </a:ext>
          </a:extLst>
        </p:spPr>
        <p:txBody>
          <a:bodyPr rot="10800000" wrap="none"/>
          <a:lstStyle/>
          <a:p>
            <a:endParaRPr lang="en-US"/>
          </a:p>
        </p:txBody>
      </p:sp>
      <p:sp>
        <p:nvSpPr>
          <p:cNvPr id="81962" name="Oval 82"/>
          <p:cNvSpPr>
            <a:spLocks noChangeArrowheads="1"/>
          </p:cNvSpPr>
          <p:nvPr/>
        </p:nvSpPr>
        <p:spPr bwMode="auto">
          <a:xfrm>
            <a:off x="5357813" y="3208338"/>
            <a:ext cx="152400" cy="152400"/>
          </a:xfrm>
          <a:prstGeom prst="ellipse">
            <a:avLst/>
          </a:prstGeom>
          <a:solidFill>
            <a:schemeClr val="accent1"/>
          </a:solidFill>
          <a:ln w="38100">
            <a:solidFill>
              <a:schemeClr val="bg1"/>
            </a:solidFill>
            <a:round/>
            <a:headEnd/>
            <a:tailEnd/>
          </a:ln>
        </p:spPr>
        <p:txBody>
          <a:bodyPr wrap="none" anchor="ct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endParaRPr lang="en-US" altLang="en-US" sz="2400">
              <a:latin typeface="Times New Roman" panose="02020603050405020304" pitchFamily="18" charset="0"/>
            </a:endParaRPr>
          </a:p>
        </p:txBody>
      </p:sp>
      <p:sp>
        <p:nvSpPr>
          <p:cNvPr id="81963" name="Freeform 98"/>
          <p:cNvSpPr>
            <a:spLocks/>
          </p:cNvSpPr>
          <p:nvPr/>
        </p:nvSpPr>
        <p:spPr bwMode="auto">
          <a:xfrm>
            <a:off x="4216400" y="5156201"/>
            <a:ext cx="285750" cy="949325"/>
          </a:xfrm>
          <a:custGeom>
            <a:avLst/>
            <a:gdLst>
              <a:gd name="T0" fmla="*/ 453628125 w 180"/>
              <a:gd name="T1" fmla="*/ 0 h 584"/>
              <a:gd name="T2" fmla="*/ 408265313 w 180"/>
              <a:gd name="T3" fmla="*/ 243103601 h 584"/>
              <a:gd name="T4" fmla="*/ 347781563 w 180"/>
              <a:gd name="T5" fmla="*/ 623613868 h 584"/>
              <a:gd name="T6" fmla="*/ 236894688 w 180"/>
              <a:gd name="T7" fmla="*/ 1009410445 h 584"/>
              <a:gd name="T8" fmla="*/ 0 w 180"/>
              <a:gd name="T9" fmla="*/ 1543181431 h 584"/>
              <a:gd name="T10" fmla="*/ 0 60000 65536"/>
              <a:gd name="T11" fmla="*/ 0 60000 65536"/>
              <a:gd name="T12" fmla="*/ 0 60000 65536"/>
              <a:gd name="T13" fmla="*/ 0 60000 65536"/>
              <a:gd name="T14" fmla="*/ 0 60000 65536"/>
              <a:gd name="T15" fmla="*/ 0 w 180"/>
              <a:gd name="T16" fmla="*/ 0 h 584"/>
              <a:gd name="T17" fmla="*/ 180 w 180"/>
              <a:gd name="T18" fmla="*/ 584 h 584"/>
            </a:gdLst>
            <a:ahLst/>
            <a:cxnLst>
              <a:cxn ang="T10">
                <a:pos x="T0" y="T1"/>
              </a:cxn>
              <a:cxn ang="T11">
                <a:pos x="T2" y="T3"/>
              </a:cxn>
              <a:cxn ang="T12">
                <a:pos x="T4" y="T5"/>
              </a:cxn>
              <a:cxn ang="T13">
                <a:pos x="T6" y="T7"/>
              </a:cxn>
              <a:cxn ang="T14">
                <a:pos x="T8" y="T9"/>
              </a:cxn>
            </a:cxnLst>
            <a:rect l="T15" t="T16" r="T17" b="T18"/>
            <a:pathLst>
              <a:path w="180" h="584">
                <a:moveTo>
                  <a:pt x="180" y="0"/>
                </a:moveTo>
                <a:cubicBezTo>
                  <a:pt x="174" y="26"/>
                  <a:pt x="169" y="53"/>
                  <a:pt x="162" y="92"/>
                </a:cubicBezTo>
                <a:cubicBezTo>
                  <a:pt x="155" y="131"/>
                  <a:pt x="149" y="188"/>
                  <a:pt x="138" y="236"/>
                </a:cubicBezTo>
                <a:cubicBezTo>
                  <a:pt x="127" y="284"/>
                  <a:pt x="117" y="324"/>
                  <a:pt x="94" y="382"/>
                </a:cubicBezTo>
                <a:cubicBezTo>
                  <a:pt x="71" y="440"/>
                  <a:pt x="17" y="549"/>
                  <a:pt x="0" y="584"/>
                </a:cubicBezTo>
              </a:path>
            </a:pathLst>
          </a:custGeom>
          <a:noFill/>
          <a:ln w="38100" cap="flat" cmpd="sng">
            <a:solidFill>
              <a:schemeClr val="bg1"/>
            </a:solidFill>
            <a:prstDash val="dash"/>
            <a:round/>
            <a:headEnd/>
            <a:tailEnd/>
          </a:ln>
          <a:extLst>
            <a:ext uri="{909E8E84-426E-40DD-AFC4-6F175D3DCCD1}">
              <a14:hiddenFill xmlns:a14="http://schemas.microsoft.com/office/drawing/2010/main">
                <a:solidFill>
                  <a:srgbClr val="FFFFFF"/>
                </a:solidFill>
              </a14:hiddenFill>
            </a:ext>
          </a:extLst>
        </p:spPr>
        <p:txBody>
          <a:bodyPr rot="10800000" wrap="none"/>
          <a:lstStyle/>
          <a:p>
            <a:endParaRPr lang="en-US"/>
          </a:p>
        </p:txBody>
      </p:sp>
      <p:sp>
        <p:nvSpPr>
          <p:cNvPr id="81964" name="Freeform 102"/>
          <p:cNvSpPr>
            <a:spLocks/>
          </p:cNvSpPr>
          <p:nvPr/>
        </p:nvSpPr>
        <p:spPr bwMode="auto">
          <a:xfrm>
            <a:off x="4495800" y="5156200"/>
            <a:ext cx="920750" cy="69850"/>
          </a:xfrm>
          <a:custGeom>
            <a:avLst/>
            <a:gdLst>
              <a:gd name="T0" fmla="*/ 0 w 580"/>
              <a:gd name="T1" fmla="*/ 10080625 h 44"/>
              <a:gd name="T2" fmla="*/ 181451250 w 580"/>
              <a:gd name="T3" fmla="*/ 50403125 h 44"/>
              <a:gd name="T4" fmla="*/ 352821875 w 580"/>
              <a:gd name="T5" fmla="*/ 85685313 h 44"/>
              <a:gd name="T6" fmla="*/ 574595625 w 580"/>
              <a:gd name="T7" fmla="*/ 110886875 h 44"/>
              <a:gd name="T8" fmla="*/ 836691875 w 580"/>
              <a:gd name="T9" fmla="*/ 85685313 h 44"/>
              <a:gd name="T10" fmla="*/ 1028223750 w 580"/>
              <a:gd name="T11" fmla="*/ 25201563 h 44"/>
              <a:gd name="T12" fmla="*/ 1164312188 w 580"/>
              <a:gd name="T13" fmla="*/ 5040313 h 44"/>
              <a:gd name="T14" fmla="*/ 1461690625 w 580"/>
              <a:gd name="T15" fmla="*/ 0 h 44"/>
              <a:gd name="T16" fmla="*/ 0 60000 65536"/>
              <a:gd name="T17" fmla="*/ 0 60000 65536"/>
              <a:gd name="T18" fmla="*/ 0 60000 65536"/>
              <a:gd name="T19" fmla="*/ 0 60000 65536"/>
              <a:gd name="T20" fmla="*/ 0 60000 65536"/>
              <a:gd name="T21" fmla="*/ 0 60000 65536"/>
              <a:gd name="T22" fmla="*/ 0 60000 65536"/>
              <a:gd name="T23" fmla="*/ 0 60000 65536"/>
              <a:gd name="T24" fmla="*/ 0 w 580"/>
              <a:gd name="T25" fmla="*/ 0 h 44"/>
              <a:gd name="T26" fmla="*/ 580 w 580"/>
              <a:gd name="T27" fmla="*/ 44 h 4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80" h="44">
                <a:moveTo>
                  <a:pt x="0" y="4"/>
                </a:moveTo>
                <a:cubicBezTo>
                  <a:pt x="24" y="9"/>
                  <a:pt x="49" y="15"/>
                  <a:pt x="72" y="20"/>
                </a:cubicBezTo>
                <a:cubicBezTo>
                  <a:pt x="95" y="25"/>
                  <a:pt x="114" y="30"/>
                  <a:pt x="140" y="34"/>
                </a:cubicBezTo>
                <a:cubicBezTo>
                  <a:pt x="166" y="38"/>
                  <a:pt x="196" y="44"/>
                  <a:pt x="228" y="44"/>
                </a:cubicBezTo>
                <a:cubicBezTo>
                  <a:pt x="260" y="44"/>
                  <a:pt x="302" y="40"/>
                  <a:pt x="332" y="34"/>
                </a:cubicBezTo>
                <a:cubicBezTo>
                  <a:pt x="362" y="28"/>
                  <a:pt x="386" y="15"/>
                  <a:pt x="408" y="10"/>
                </a:cubicBezTo>
                <a:cubicBezTo>
                  <a:pt x="430" y="5"/>
                  <a:pt x="433" y="4"/>
                  <a:pt x="462" y="2"/>
                </a:cubicBezTo>
                <a:cubicBezTo>
                  <a:pt x="491" y="0"/>
                  <a:pt x="535" y="0"/>
                  <a:pt x="580" y="0"/>
                </a:cubicBezTo>
              </a:path>
            </a:pathLst>
          </a:custGeom>
          <a:noFill/>
          <a:ln w="38100" cap="flat" cmpd="sng">
            <a:solidFill>
              <a:schemeClr val="bg1"/>
            </a:solidFill>
            <a:prstDash val="dash"/>
            <a:round/>
            <a:headEnd/>
            <a:tailEnd/>
          </a:ln>
          <a:extLst>
            <a:ext uri="{909E8E84-426E-40DD-AFC4-6F175D3DCCD1}">
              <a14:hiddenFill xmlns:a14="http://schemas.microsoft.com/office/drawing/2010/main">
                <a:solidFill>
                  <a:srgbClr val="FFFFFF"/>
                </a:solidFill>
              </a14:hiddenFill>
            </a:ext>
          </a:extLst>
        </p:spPr>
        <p:txBody>
          <a:bodyPr rot="10800000" wrap="none"/>
          <a:lstStyle/>
          <a:p>
            <a:endParaRPr lang="en-US"/>
          </a:p>
        </p:txBody>
      </p:sp>
      <p:graphicFrame>
        <p:nvGraphicFramePr>
          <p:cNvPr id="81965" name="Object 103"/>
          <p:cNvGraphicFramePr>
            <a:graphicFrameLocks noChangeAspect="1"/>
          </p:cNvGraphicFramePr>
          <p:nvPr/>
        </p:nvGraphicFramePr>
        <p:xfrm>
          <a:off x="5807076" y="1849438"/>
          <a:ext cx="474663" cy="590550"/>
        </p:xfrm>
        <a:graphic>
          <a:graphicData uri="http://schemas.openxmlformats.org/presentationml/2006/ole">
            <mc:AlternateContent xmlns:mc="http://schemas.openxmlformats.org/markup-compatibility/2006">
              <mc:Choice xmlns:v="urn:schemas-microsoft-com:vml" Requires="v">
                <p:oleObj name="Equation" r:id="rId3" imgW="317225" imgH="393359" progId="Equation.DSMT4">
                  <p:embed/>
                </p:oleObj>
              </mc:Choice>
              <mc:Fallback>
                <p:oleObj name="Equation" r:id="rId3" imgW="317225" imgH="393359" progId="Equation.DSMT4">
                  <p:embed/>
                  <p:pic>
                    <p:nvPicPr>
                      <p:cNvPr id="0" name="Object 10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807076" y="1849438"/>
                        <a:ext cx="474663" cy="5905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81966" name="Object 104"/>
          <p:cNvGraphicFramePr>
            <a:graphicFrameLocks noChangeAspect="1"/>
          </p:cNvGraphicFramePr>
          <p:nvPr/>
        </p:nvGraphicFramePr>
        <p:xfrm>
          <a:off x="7518400" y="3535363"/>
          <a:ext cx="457200" cy="588962"/>
        </p:xfrm>
        <a:graphic>
          <a:graphicData uri="http://schemas.openxmlformats.org/presentationml/2006/ole">
            <mc:AlternateContent xmlns:mc="http://schemas.openxmlformats.org/markup-compatibility/2006">
              <mc:Choice xmlns:v="urn:schemas-microsoft-com:vml" Requires="v">
                <p:oleObj name="Equation" r:id="rId5" imgW="304536" imgH="393359" progId="Equation.DSMT4">
                  <p:embed/>
                </p:oleObj>
              </mc:Choice>
              <mc:Fallback>
                <p:oleObj name="Equation" r:id="rId5" imgW="304536" imgH="393359" progId="Equation.DSMT4">
                  <p:embed/>
                  <p:pic>
                    <p:nvPicPr>
                      <p:cNvPr id="0" name="Object 10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518400" y="3535363"/>
                        <a:ext cx="457200" cy="5889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81967" name="Text Box 64"/>
          <p:cNvSpPr txBox="1">
            <a:spLocks noChangeArrowheads="1"/>
          </p:cNvSpPr>
          <p:nvPr/>
        </p:nvSpPr>
        <p:spPr bwMode="auto">
          <a:xfrm>
            <a:off x="5513389" y="4094163"/>
            <a:ext cx="2568575"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a:spAutoFit/>
          </a:bodyP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spcBef>
                <a:spcPct val="50000"/>
              </a:spcBef>
            </a:pPr>
            <a:r>
              <a:rPr lang="en-US" altLang="en-US" sz="1800" i="1">
                <a:solidFill>
                  <a:schemeClr val="bg1"/>
                </a:solidFill>
                <a:latin typeface="Times New Roman" panose="02020603050405020304" pitchFamily="18" charset="0"/>
              </a:rPr>
              <a:t>m </a:t>
            </a:r>
            <a:r>
              <a:rPr lang="en-US" altLang="en-US" sz="1800">
                <a:solidFill>
                  <a:schemeClr val="bg1"/>
                </a:solidFill>
                <a:latin typeface="Times New Roman" panose="02020603050405020304" pitchFamily="18" charset="0"/>
              </a:rPr>
              <a:t>= (3</a:t>
            </a:r>
            <a:r>
              <a:rPr lang="en-US" altLang="en-US" sz="1800" i="1">
                <a:solidFill>
                  <a:schemeClr val="bg1"/>
                </a:solidFill>
                <a:latin typeface="Times New Roman" panose="02020603050405020304" pitchFamily="18" charset="0"/>
              </a:rPr>
              <a:t>EI/L</a:t>
            </a:r>
            <a:r>
              <a:rPr lang="en-US" altLang="en-US" sz="1800">
                <a:solidFill>
                  <a:schemeClr val="bg1"/>
                </a:solidFill>
                <a:latin typeface="Times New Roman" panose="02020603050405020304" pitchFamily="18" charset="0"/>
              </a:rPr>
              <a:t>)/(6</a:t>
            </a:r>
            <a:r>
              <a:rPr lang="en-US" altLang="en-US" sz="1800" i="1">
                <a:solidFill>
                  <a:schemeClr val="bg1"/>
                </a:solidFill>
                <a:latin typeface="Times New Roman" panose="02020603050405020304" pitchFamily="18" charset="0"/>
              </a:rPr>
              <a:t>EI/L</a:t>
            </a:r>
            <a:r>
              <a:rPr lang="en-US" altLang="en-US" sz="1800">
                <a:solidFill>
                  <a:schemeClr val="bg1"/>
                </a:solidFill>
                <a:latin typeface="Times New Roman" panose="02020603050405020304" pitchFamily="18" charset="0"/>
              </a:rPr>
              <a:t>) = 1/2</a:t>
            </a:r>
          </a:p>
        </p:txBody>
      </p:sp>
      <p:sp>
        <p:nvSpPr>
          <p:cNvPr id="81968" name="Line 106"/>
          <p:cNvSpPr>
            <a:spLocks noChangeShapeType="1"/>
          </p:cNvSpPr>
          <p:nvPr/>
        </p:nvSpPr>
        <p:spPr bwMode="auto">
          <a:xfrm>
            <a:off x="2282825" y="2613025"/>
            <a:ext cx="1308100" cy="0"/>
          </a:xfrm>
          <a:prstGeom prst="line">
            <a:avLst/>
          </a:prstGeom>
          <a:noFill/>
          <a:ln w="38100">
            <a:solidFill>
              <a:schemeClr val="bg1"/>
            </a:solidFill>
            <a:round/>
            <a:headEnd/>
            <a:tailEnd/>
          </a:ln>
          <a:extLst>
            <a:ext uri="{909E8E84-426E-40DD-AFC4-6F175D3DCCD1}">
              <a14:hiddenFill xmlns:a14="http://schemas.microsoft.com/office/drawing/2010/main">
                <a:noFill/>
              </a14:hiddenFill>
            </a:ext>
          </a:extLst>
        </p:spPr>
        <p:txBody>
          <a:bodyPr rot="10800000" wrap="none"/>
          <a:lstStyle/>
          <a:p>
            <a:endParaRPr lang="en-US"/>
          </a:p>
        </p:txBody>
      </p:sp>
      <p:sp>
        <p:nvSpPr>
          <p:cNvPr id="81969" name="Line 107"/>
          <p:cNvSpPr>
            <a:spLocks noChangeShapeType="1"/>
          </p:cNvSpPr>
          <p:nvPr/>
        </p:nvSpPr>
        <p:spPr bwMode="auto">
          <a:xfrm>
            <a:off x="4016375" y="4365625"/>
            <a:ext cx="1308100" cy="0"/>
          </a:xfrm>
          <a:prstGeom prst="line">
            <a:avLst/>
          </a:prstGeom>
          <a:noFill/>
          <a:ln w="38100">
            <a:solidFill>
              <a:schemeClr val="bg1"/>
            </a:solidFill>
            <a:round/>
            <a:headEnd/>
            <a:tailEnd/>
          </a:ln>
          <a:extLst>
            <a:ext uri="{909E8E84-426E-40DD-AFC4-6F175D3DCCD1}">
              <a14:hiddenFill xmlns:a14="http://schemas.microsoft.com/office/drawing/2010/main">
                <a:noFill/>
              </a14:hiddenFill>
            </a:ext>
          </a:extLst>
        </p:spPr>
        <p:txBody>
          <a:bodyPr rot="10800000" wrap="none"/>
          <a:lstStyle/>
          <a:p>
            <a:endParaRPr lang="en-US"/>
          </a:p>
        </p:txBody>
      </p:sp>
      <p:sp>
        <p:nvSpPr>
          <p:cNvPr id="81970" name="Line 108"/>
          <p:cNvSpPr>
            <a:spLocks noChangeShapeType="1"/>
          </p:cNvSpPr>
          <p:nvPr/>
        </p:nvSpPr>
        <p:spPr bwMode="auto">
          <a:xfrm>
            <a:off x="4025900" y="6235700"/>
            <a:ext cx="1308100" cy="0"/>
          </a:xfrm>
          <a:prstGeom prst="line">
            <a:avLst/>
          </a:prstGeom>
          <a:noFill/>
          <a:ln w="38100">
            <a:solidFill>
              <a:schemeClr val="bg1"/>
            </a:solidFill>
            <a:round/>
            <a:headEnd/>
            <a:tailEnd/>
          </a:ln>
          <a:extLst>
            <a:ext uri="{909E8E84-426E-40DD-AFC4-6F175D3DCCD1}">
              <a14:hiddenFill xmlns:a14="http://schemas.microsoft.com/office/drawing/2010/main">
                <a:noFill/>
              </a14:hiddenFill>
            </a:ext>
          </a:extLst>
        </p:spPr>
        <p:txBody>
          <a:bodyPr rot="10800000" wrap="none"/>
          <a:lstStyle/>
          <a:p>
            <a:endParaRPr lang="en-US"/>
          </a:p>
        </p:txBody>
      </p:sp>
      <p:graphicFrame>
        <p:nvGraphicFramePr>
          <p:cNvPr id="81971" name="Object 109"/>
          <p:cNvGraphicFramePr>
            <a:graphicFrameLocks noChangeAspect="1"/>
          </p:cNvGraphicFramePr>
          <p:nvPr/>
        </p:nvGraphicFramePr>
        <p:xfrm>
          <a:off x="7550150" y="5357813"/>
          <a:ext cx="476250" cy="588962"/>
        </p:xfrm>
        <a:graphic>
          <a:graphicData uri="http://schemas.openxmlformats.org/presentationml/2006/ole">
            <mc:AlternateContent xmlns:mc="http://schemas.openxmlformats.org/markup-compatibility/2006">
              <mc:Choice xmlns:v="urn:schemas-microsoft-com:vml" Requires="v">
                <p:oleObj name="Equation" r:id="rId7" imgW="317225" imgH="393359" progId="Equation.DSMT4">
                  <p:embed/>
                </p:oleObj>
              </mc:Choice>
              <mc:Fallback>
                <p:oleObj name="Equation" r:id="rId7" imgW="317225" imgH="393359" progId="Equation.DSMT4">
                  <p:embed/>
                  <p:pic>
                    <p:nvPicPr>
                      <p:cNvPr id="0" name="Object 109"/>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550150" y="5357813"/>
                        <a:ext cx="476250" cy="5889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81972" name="Text Box 84"/>
          <p:cNvSpPr txBox="1">
            <a:spLocks noChangeArrowheads="1"/>
          </p:cNvSpPr>
          <p:nvPr/>
        </p:nvSpPr>
        <p:spPr bwMode="auto">
          <a:xfrm>
            <a:off x="5518151" y="5918201"/>
            <a:ext cx="2741613"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a:spAutoFit/>
          </a:bodyP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spcBef>
                <a:spcPct val="50000"/>
              </a:spcBef>
            </a:pPr>
            <a:r>
              <a:rPr lang="en-US" altLang="en-US" sz="1800" i="1">
                <a:solidFill>
                  <a:schemeClr val="bg1"/>
                </a:solidFill>
                <a:latin typeface="Times New Roman" panose="02020603050405020304" pitchFamily="18" charset="0"/>
              </a:rPr>
              <a:t>m </a:t>
            </a:r>
            <a:r>
              <a:rPr lang="en-US" altLang="en-US" sz="1800">
                <a:solidFill>
                  <a:schemeClr val="bg1"/>
                </a:solidFill>
                <a:latin typeface="Times New Roman" panose="02020603050405020304" pitchFamily="18" charset="0"/>
              </a:rPr>
              <a:t>= (4</a:t>
            </a:r>
            <a:r>
              <a:rPr lang="en-US" altLang="en-US" sz="1800" i="1">
                <a:solidFill>
                  <a:schemeClr val="bg1"/>
                </a:solidFill>
                <a:latin typeface="Times New Roman" panose="02020603050405020304" pitchFamily="18" charset="0"/>
              </a:rPr>
              <a:t>EI/L</a:t>
            </a:r>
            <a:r>
              <a:rPr lang="en-US" altLang="en-US" sz="1800">
                <a:solidFill>
                  <a:schemeClr val="bg1"/>
                </a:solidFill>
                <a:latin typeface="Times New Roman" panose="02020603050405020304" pitchFamily="18" charset="0"/>
              </a:rPr>
              <a:t>)/(6</a:t>
            </a:r>
            <a:r>
              <a:rPr lang="en-US" altLang="en-US" sz="1800" i="1">
                <a:solidFill>
                  <a:schemeClr val="bg1"/>
                </a:solidFill>
                <a:latin typeface="Times New Roman" panose="02020603050405020304" pitchFamily="18" charset="0"/>
              </a:rPr>
              <a:t>EI/L</a:t>
            </a:r>
            <a:r>
              <a:rPr lang="en-US" altLang="en-US" sz="1800">
                <a:solidFill>
                  <a:schemeClr val="bg1"/>
                </a:solidFill>
                <a:latin typeface="Times New Roman" panose="02020603050405020304" pitchFamily="18" charset="0"/>
              </a:rPr>
              <a:t>) = 2/3</a:t>
            </a:r>
          </a:p>
        </p:txBody>
      </p:sp>
      <p:sp>
        <p:nvSpPr>
          <p:cNvPr id="81973" name="Freeform 111"/>
          <p:cNvSpPr>
            <a:spLocks/>
          </p:cNvSpPr>
          <p:nvPr/>
        </p:nvSpPr>
        <p:spPr bwMode="auto">
          <a:xfrm>
            <a:off x="3714750" y="1704976"/>
            <a:ext cx="215900" cy="396875"/>
          </a:xfrm>
          <a:custGeom>
            <a:avLst/>
            <a:gdLst>
              <a:gd name="T0" fmla="*/ 342741250 w 136"/>
              <a:gd name="T1" fmla="*/ 0 h 250"/>
              <a:gd name="T2" fmla="*/ 20161250 w 136"/>
              <a:gd name="T3" fmla="*/ 413305625 h 250"/>
              <a:gd name="T4" fmla="*/ 216733438 w 136"/>
              <a:gd name="T5" fmla="*/ 630039063 h 250"/>
              <a:gd name="T6" fmla="*/ 0 60000 65536"/>
              <a:gd name="T7" fmla="*/ 0 60000 65536"/>
              <a:gd name="T8" fmla="*/ 0 60000 65536"/>
              <a:gd name="T9" fmla="*/ 0 w 136"/>
              <a:gd name="T10" fmla="*/ 0 h 250"/>
              <a:gd name="T11" fmla="*/ 136 w 136"/>
              <a:gd name="T12" fmla="*/ 250 h 250"/>
            </a:gdLst>
            <a:ahLst/>
            <a:cxnLst>
              <a:cxn ang="T6">
                <a:pos x="T0" y="T1"/>
              </a:cxn>
              <a:cxn ang="T7">
                <a:pos x="T2" y="T3"/>
              </a:cxn>
              <a:cxn ang="T8">
                <a:pos x="T4" y="T5"/>
              </a:cxn>
            </a:cxnLst>
            <a:rect l="T9" t="T10" r="T11" b="T12"/>
            <a:pathLst>
              <a:path w="136" h="250">
                <a:moveTo>
                  <a:pt x="136" y="0"/>
                </a:moveTo>
                <a:cubicBezTo>
                  <a:pt x="76" y="61"/>
                  <a:pt x="16" y="122"/>
                  <a:pt x="8" y="164"/>
                </a:cubicBezTo>
                <a:cubicBezTo>
                  <a:pt x="0" y="206"/>
                  <a:pt x="43" y="228"/>
                  <a:pt x="86" y="250"/>
                </a:cubicBezTo>
              </a:path>
            </a:pathLst>
          </a:custGeom>
          <a:noFill/>
          <a:ln w="19050" cap="flat" cmpd="sng">
            <a:solidFill>
              <a:schemeClr val="accent1"/>
            </a:solidFill>
            <a:prstDash val="solid"/>
            <a:round/>
            <a:headEnd type="arrow" w="med" len="med"/>
            <a:tailEnd type="none" w="med" len="med"/>
          </a:ln>
          <a:extLst>
            <a:ext uri="{909E8E84-426E-40DD-AFC4-6F175D3DCCD1}">
              <a14:hiddenFill xmlns:a14="http://schemas.microsoft.com/office/drawing/2010/main">
                <a:solidFill>
                  <a:srgbClr val="FFFFFF"/>
                </a:solidFill>
              </a14:hiddenFill>
            </a:ext>
          </a:extLst>
        </p:spPr>
        <p:txBody>
          <a:bodyPr rot="10800000" wrap="none"/>
          <a:lstStyle/>
          <a:p>
            <a:endParaRPr lang="en-US"/>
          </a:p>
        </p:txBody>
      </p:sp>
      <p:sp>
        <p:nvSpPr>
          <p:cNvPr id="81974" name="Freeform 112"/>
          <p:cNvSpPr>
            <a:spLocks/>
          </p:cNvSpPr>
          <p:nvPr/>
        </p:nvSpPr>
        <p:spPr bwMode="auto">
          <a:xfrm>
            <a:off x="5419726" y="3441701"/>
            <a:ext cx="454025" cy="409575"/>
          </a:xfrm>
          <a:custGeom>
            <a:avLst/>
            <a:gdLst>
              <a:gd name="T0" fmla="*/ 720764688 w 286"/>
              <a:gd name="T1" fmla="*/ 0 h 258"/>
              <a:gd name="T2" fmla="*/ 75604688 w 286"/>
              <a:gd name="T3" fmla="*/ 463708750 h 258"/>
              <a:gd name="T4" fmla="*/ 267136563 w 286"/>
              <a:gd name="T5" fmla="*/ 650200313 h 258"/>
              <a:gd name="T6" fmla="*/ 0 60000 65536"/>
              <a:gd name="T7" fmla="*/ 0 60000 65536"/>
              <a:gd name="T8" fmla="*/ 0 60000 65536"/>
              <a:gd name="T9" fmla="*/ 0 w 286"/>
              <a:gd name="T10" fmla="*/ 0 h 258"/>
              <a:gd name="T11" fmla="*/ 286 w 286"/>
              <a:gd name="T12" fmla="*/ 258 h 258"/>
            </a:gdLst>
            <a:ahLst/>
            <a:cxnLst>
              <a:cxn ang="T6">
                <a:pos x="T0" y="T1"/>
              </a:cxn>
              <a:cxn ang="T7">
                <a:pos x="T2" y="T3"/>
              </a:cxn>
              <a:cxn ang="T8">
                <a:pos x="T4" y="T5"/>
              </a:cxn>
            </a:cxnLst>
            <a:rect l="T9" t="T10" r="T11" b="T12"/>
            <a:pathLst>
              <a:path w="286" h="258">
                <a:moveTo>
                  <a:pt x="286" y="0"/>
                </a:moveTo>
                <a:cubicBezTo>
                  <a:pt x="173" y="70"/>
                  <a:pt x="60" y="141"/>
                  <a:pt x="30" y="184"/>
                </a:cubicBezTo>
                <a:cubicBezTo>
                  <a:pt x="0" y="227"/>
                  <a:pt x="53" y="242"/>
                  <a:pt x="106" y="258"/>
                </a:cubicBezTo>
              </a:path>
            </a:pathLst>
          </a:custGeom>
          <a:noFill/>
          <a:ln w="19050" cap="flat" cmpd="sng">
            <a:solidFill>
              <a:schemeClr val="accent1"/>
            </a:solidFill>
            <a:prstDash val="solid"/>
            <a:round/>
            <a:headEnd type="arrow" w="med" len="med"/>
            <a:tailEnd type="none" w="med" len="med"/>
          </a:ln>
          <a:extLst>
            <a:ext uri="{909E8E84-426E-40DD-AFC4-6F175D3DCCD1}">
              <a14:hiddenFill xmlns:a14="http://schemas.microsoft.com/office/drawing/2010/main">
                <a:solidFill>
                  <a:srgbClr val="FFFFFF"/>
                </a:solidFill>
              </a14:hiddenFill>
            </a:ext>
          </a:extLst>
        </p:spPr>
        <p:txBody>
          <a:bodyPr rot="10800000" wrap="none"/>
          <a:lstStyle/>
          <a:p>
            <a:endParaRPr lang="en-US"/>
          </a:p>
        </p:txBody>
      </p:sp>
      <p:sp>
        <p:nvSpPr>
          <p:cNvPr id="81975" name="Freeform 113"/>
          <p:cNvSpPr>
            <a:spLocks/>
          </p:cNvSpPr>
          <p:nvPr/>
        </p:nvSpPr>
        <p:spPr bwMode="auto">
          <a:xfrm>
            <a:off x="5462589" y="5276850"/>
            <a:ext cx="719137" cy="419100"/>
          </a:xfrm>
          <a:custGeom>
            <a:avLst/>
            <a:gdLst>
              <a:gd name="T0" fmla="*/ 1141629194 w 453"/>
              <a:gd name="T1" fmla="*/ 0 h 264"/>
              <a:gd name="T2" fmla="*/ 133567395 w 453"/>
              <a:gd name="T3" fmla="*/ 463708750 h 264"/>
              <a:gd name="T4" fmla="*/ 340220063 w 453"/>
              <a:gd name="T5" fmla="*/ 665321250 h 264"/>
              <a:gd name="T6" fmla="*/ 0 60000 65536"/>
              <a:gd name="T7" fmla="*/ 0 60000 65536"/>
              <a:gd name="T8" fmla="*/ 0 60000 65536"/>
              <a:gd name="T9" fmla="*/ 0 w 453"/>
              <a:gd name="T10" fmla="*/ 0 h 264"/>
              <a:gd name="T11" fmla="*/ 453 w 453"/>
              <a:gd name="T12" fmla="*/ 264 h 264"/>
            </a:gdLst>
            <a:ahLst/>
            <a:cxnLst>
              <a:cxn ang="T6">
                <a:pos x="T0" y="T1"/>
              </a:cxn>
              <a:cxn ang="T7">
                <a:pos x="T2" y="T3"/>
              </a:cxn>
              <a:cxn ang="T8">
                <a:pos x="T4" y="T5"/>
              </a:cxn>
            </a:cxnLst>
            <a:rect l="T9" t="T10" r="T11" b="T12"/>
            <a:pathLst>
              <a:path w="453" h="264">
                <a:moveTo>
                  <a:pt x="453" y="0"/>
                </a:moveTo>
                <a:cubicBezTo>
                  <a:pt x="279" y="70"/>
                  <a:pt x="106" y="140"/>
                  <a:pt x="53" y="184"/>
                </a:cubicBezTo>
                <a:cubicBezTo>
                  <a:pt x="0" y="228"/>
                  <a:pt x="67" y="246"/>
                  <a:pt x="135" y="264"/>
                </a:cubicBezTo>
              </a:path>
            </a:pathLst>
          </a:custGeom>
          <a:noFill/>
          <a:ln w="19050" cap="flat" cmpd="sng">
            <a:solidFill>
              <a:schemeClr val="accent1"/>
            </a:solidFill>
            <a:prstDash val="solid"/>
            <a:round/>
            <a:headEnd type="arrow" w="med" len="med"/>
            <a:tailEnd type="none" w="med" len="med"/>
          </a:ln>
          <a:extLst>
            <a:ext uri="{909E8E84-426E-40DD-AFC4-6F175D3DCCD1}">
              <a14:hiddenFill xmlns:a14="http://schemas.microsoft.com/office/drawing/2010/main">
                <a:solidFill>
                  <a:srgbClr val="FFFFFF"/>
                </a:solidFill>
              </a14:hiddenFill>
            </a:ext>
          </a:extLst>
        </p:spPr>
        <p:txBody>
          <a:bodyPr rot="10800000" wrap="none"/>
          <a:lstStyle/>
          <a:p>
            <a:endParaRPr lang="en-US"/>
          </a:p>
        </p:txBody>
      </p:sp>
    </p:spTree>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TextBox 28"/>
          <p:cNvSpPr txBox="1">
            <a:spLocks noChangeArrowheads="1"/>
          </p:cNvSpPr>
          <p:nvPr/>
        </p:nvSpPr>
        <p:spPr bwMode="auto">
          <a:xfrm>
            <a:off x="1814513" y="955675"/>
            <a:ext cx="8636000" cy="4876800"/>
          </a:xfrm>
          <a:prstGeom prst="rect">
            <a:avLst/>
          </a:prstGeom>
          <a:solidFill>
            <a:srgbClr val="F2F2F2">
              <a:alpha val="61960"/>
            </a:srgbClr>
          </a:solidFill>
          <a:ln w="38100">
            <a:solidFill>
              <a:schemeClr val="bg1"/>
            </a:solidFill>
            <a:bevel/>
            <a:headEnd/>
            <a:tailEnd/>
          </a:ln>
        </p:spPr>
        <p:txBody>
          <a:bodyPr anchor="ctr">
            <a:spAutoFit/>
          </a:bodyPr>
          <a:lstStyle>
            <a:lvl1pPr marL="347663" indent="-347663"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r>
              <a:rPr lang="en-US" altLang="en-US" sz="2400" b="1">
                <a:solidFill>
                  <a:schemeClr val="bg1"/>
                </a:solidFill>
                <a:latin typeface="Times New Roman" panose="02020603050405020304" pitchFamily="18" charset="0"/>
              </a:rPr>
              <a:t>ALIGNMENT CHART ASSUMPTIONS:</a:t>
            </a:r>
          </a:p>
          <a:p>
            <a:pPr algn="l" eaLnBrk="1" hangingPunct="1">
              <a:buFontTx/>
              <a:buAutoNum type="arabicParenR"/>
            </a:pPr>
            <a:r>
              <a:rPr lang="en-US" altLang="en-US" sz="2400">
                <a:solidFill>
                  <a:schemeClr val="bg1"/>
                </a:solidFill>
                <a:latin typeface="Times New Roman" panose="02020603050405020304" pitchFamily="18" charset="0"/>
              </a:rPr>
              <a:t>Behavior is purely elastic.</a:t>
            </a:r>
          </a:p>
          <a:p>
            <a:pPr algn="l" eaLnBrk="1" hangingPunct="1">
              <a:buFontTx/>
              <a:buAutoNum type="arabicParenR"/>
            </a:pPr>
            <a:r>
              <a:rPr lang="en-US" altLang="en-US" sz="2400">
                <a:solidFill>
                  <a:schemeClr val="bg1"/>
                </a:solidFill>
                <a:latin typeface="Times New Roman" panose="02020603050405020304" pitchFamily="18" charset="0"/>
              </a:rPr>
              <a:t>All members have constant cross section.</a:t>
            </a:r>
          </a:p>
          <a:p>
            <a:pPr algn="l" eaLnBrk="1" hangingPunct="1">
              <a:buFontTx/>
              <a:buAutoNum type="arabicParenR"/>
            </a:pPr>
            <a:r>
              <a:rPr lang="en-US" altLang="en-US" sz="2400">
                <a:solidFill>
                  <a:schemeClr val="bg1"/>
                </a:solidFill>
                <a:latin typeface="Times New Roman" panose="02020603050405020304" pitchFamily="18" charset="0"/>
              </a:rPr>
              <a:t>All joints are rigid.</a:t>
            </a:r>
          </a:p>
          <a:p>
            <a:pPr algn="l" eaLnBrk="1" hangingPunct="1">
              <a:buFontTx/>
              <a:buAutoNum type="arabicParenR"/>
            </a:pPr>
            <a:r>
              <a:rPr lang="en-US" altLang="en-US" sz="2400">
                <a:solidFill>
                  <a:schemeClr val="bg1"/>
                </a:solidFill>
                <a:latin typeface="Times New Roman" panose="02020603050405020304" pitchFamily="18" charset="0"/>
              </a:rPr>
              <a:t>Sidesway Inhibited (Braced) – single curvature bending of girders.</a:t>
            </a:r>
          </a:p>
          <a:p>
            <a:pPr algn="l" eaLnBrk="1" hangingPunct="1">
              <a:buFontTx/>
              <a:buAutoNum type="arabicParenR"/>
            </a:pPr>
            <a:r>
              <a:rPr lang="en-US" altLang="en-US" sz="2400">
                <a:solidFill>
                  <a:schemeClr val="bg1"/>
                </a:solidFill>
                <a:latin typeface="Times New Roman" panose="02020603050405020304" pitchFamily="18" charset="0"/>
              </a:rPr>
              <a:t>Sidesway Uninhibited (Sway) – reverse curvature bending of girders.</a:t>
            </a:r>
          </a:p>
          <a:p>
            <a:pPr algn="l" eaLnBrk="1" hangingPunct="1">
              <a:buFontTx/>
              <a:buAutoNum type="arabicParenR"/>
            </a:pPr>
            <a:r>
              <a:rPr lang="en-US" altLang="en-US" sz="2400">
                <a:solidFill>
                  <a:srgbClr val="FF0000"/>
                </a:solidFill>
                <a:latin typeface="Times New Roman" panose="02020603050405020304" pitchFamily="18" charset="0"/>
              </a:rPr>
              <a:t>Stiffness parameter of all columns is equal.</a:t>
            </a:r>
          </a:p>
          <a:p>
            <a:pPr algn="l" eaLnBrk="1" hangingPunct="1">
              <a:buFontTx/>
              <a:buAutoNum type="arabicParenR"/>
            </a:pPr>
            <a:r>
              <a:rPr lang="en-US" altLang="en-US" sz="2400">
                <a:solidFill>
                  <a:srgbClr val="FF0000"/>
                </a:solidFill>
                <a:latin typeface="Times New Roman" panose="02020603050405020304" pitchFamily="18" charset="0"/>
              </a:rPr>
              <a:t>Joint restraint is distributed to columns above and below the joint in proportion to EI/L of the columns.</a:t>
            </a:r>
          </a:p>
          <a:p>
            <a:pPr algn="l" eaLnBrk="1" hangingPunct="1">
              <a:buFontTx/>
              <a:buAutoNum type="arabicParenR"/>
            </a:pPr>
            <a:r>
              <a:rPr lang="en-US" altLang="en-US" sz="2400">
                <a:solidFill>
                  <a:schemeClr val="bg1"/>
                </a:solidFill>
                <a:latin typeface="Times New Roman" panose="02020603050405020304" pitchFamily="18" charset="0"/>
              </a:rPr>
              <a:t>All columns buckle simultaneously.</a:t>
            </a:r>
          </a:p>
          <a:p>
            <a:pPr algn="l" eaLnBrk="1" hangingPunct="1">
              <a:buFontTx/>
              <a:buAutoNum type="arabicParenR"/>
            </a:pPr>
            <a:r>
              <a:rPr lang="en-US" altLang="en-US" sz="2400">
                <a:solidFill>
                  <a:schemeClr val="bg1"/>
                </a:solidFill>
                <a:latin typeface="Times New Roman" panose="02020603050405020304" pitchFamily="18" charset="0"/>
              </a:rPr>
              <a:t>No significant axial compression force exists in the girders.</a:t>
            </a:r>
          </a:p>
        </p:txBody>
      </p:sp>
      <p:sp>
        <p:nvSpPr>
          <p:cNvPr id="4" name="Slide Number Placeholder 3"/>
          <p:cNvSpPr txBox="1">
            <a:spLocks noGrp="1"/>
          </p:cNvSpPr>
          <p:nvPr/>
        </p:nvSpPr>
        <p:spPr>
          <a:xfrm>
            <a:off x="10907210" y="6416675"/>
            <a:ext cx="762000" cy="365125"/>
          </a:xfrm>
          <a:prstGeom prst="rect">
            <a:avLst/>
          </a:prstGeom>
          <a:noFill/>
        </p:spPr>
        <p:txBody>
          <a:bodyPr lIns="0" rIns="0" anchor="b"/>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r" eaLnBrk="1" hangingPunct="1"/>
            <a:fld id="{98E5894F-67D8-45D6-8561-C074067CC883}" type="slidenum">
              <a:rPr lang="en-US" altLang="en-US" sz="1200">
                <a:solidFill>
                  <a:srgbClr val="BCBCBC"/>
                </a:solidFill>
                <a:latin typeface="Times New Roman" panose="02020603050405020304" pitchFamily="18" charset="0"/>
              </a:rPr>
              <a:pPr algn="r" eaLnBrk="1" hangingPunct="1"/>
              <a:t>78</a:t>
            </a:fld>
            <a:endParaRPr lang="en-US" altLang="en-US" sz="1200" dirty="0">
              <a:solidFill>
                <a:srgbClr val="BCBCBC"/>
              </a:solidFill>
              <a:latin typeface="Times New Roman" panose="02020603050405020304" pitchFamily="18" charset="0"/>
            </a:endParaRPr>
          </a:p>
        </p:txBody>
      </p:sp>
      <p:sp>
        <p:nvSpPr>
          <p:cNvPr id="5" name="Footer Placeholder 4"/>
          <p:cNvSpPr txBox="1">
            <a:spLocks noGrp="1"/>
          </p:cNvSpPr>
          <p:nvPr/>
        </p:nvSpPr>
        <p:spPr>
          <a:xfrm>
            <a:off x="4648200" y="6416676"/>
            <a:ext cx="2895600" cy="365125"/>
          </a:xfrm>
          <a:prstGeom prst="rect">
            <a:avLst/>
          </a:prstGeom>
          <a:noFill/>
        </p:spPr>
        <p:txBody>
          <a:bodyPr anchor="b"/>
          <a:lstStyle/>
          <a:p>
            <a:pPr>
              <a:defRPr/>
            </a:pPr>
            <a:r>
              <a:rPr lang="en-US" sz="1200">
                <a:solidFill>
                  <a:schemeClr val="tx1">
                    <a:shade val="50000"/>
                  </a:schemeClr>
                </a:solidFill>
                <a:latin typeface="Times New Roman" pitchFamily="18" charset="0"/>
                <a:cs typeface="+mn-cs"/>
              </a:rPr>
              <a:t>Compression Theory</a:t>
            </a:r>
            <a:endParaRPr lang="en-US" sz="1200" dirty="0">
              <a:solidFill>
                <a:schemeClr val="tx1">
                  <a:shade val="50000"/>
                </a:schemeClr>
              </a:solidFill>
              <a:latin typeface="Times New Roman" pitchFamily="18" charset="0"/>
              <a:cs typeface="+mn-cs"/>
            </a:endParaRPr>
          </a:p>
        </p:txBody>
      </p:sp>
      <p:sp>
        <p:nvSpPr>
          <p:cNvPr id="82949" name="TextBox 28"/>
          <p:cNvSpPr txBox="1">
            <a:spLocks noChangeArrowheads="1"/>
          </p:cNvSpPr>
          <p:nvPr/>
        </p:nvSpPr>
        <p:spPr bwMode="auto">
          <a:xfrm>
            <a:off x="3770314" y="88901"/>
            <a:ext cx="4383087" cy="620713"/>
          </a:xfrm>
          <a:prstGeom prst="rect">
            <a:avLst/>
          </a:prstGeom>
          <a:solidFill>
            <a:srgbClr val="F2F2F2">
              <a:alpha val="61960"/>
            </a:srgbClr>
          </a:solidFill>
          <a:ln w="38100">
            <a:solidFill>
              <a:schemeClr val="bg1"/>
            </a:solidFill>
            <a:bevel/>
            <a:headEnd/>
            <a:tailEnd/>
          </a:ln>
        </p:spPr>
        <p:txBody>
          <a:bodyPr anchor="ctr" anchorCtr="1"/>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spcBef>
                <a:spcPct val="50000"/>
              </a:spcBef>
            </a:pPr>
            <a:r>
              <a:rPr lang="en-US" altLang="en-US" sz="3600" b="1">
                <a:solidFill>
                  <a:schemeClr val="bg1"/>
                </a:solidFill>
                <a:latin typeface="Times New Roman" panose="02020603050405020304" pitchFamily="18" charset="0"/>
              </a:rPr>
              <a:t>Alignment Charts</a:t>
            </a:r>
          </a:p>
        </p:txBody>
      </p:sp>
    </p:spTree>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TextBox 28"/>
          <p:cNvSpPr txBox="1">
            <a:spLocks noChangeArrowheads="1"/>
          </p:cNvSpPr>
          <p:nvPr/>
        </p:nvSpPr>
        <p:spPr bwMode="auto">
          <a:xfrm>
            <a:off x="4102101" y="3629026"/>
            <a:ext cx="5692775" cy="860425"/>
          </a:xfrm>
          <a:prstGeom prst="rect">
            <a:avLst/>
          </a:prstGeom>
          <a:solidFill>
            <a:srgbClr val="F2F2F2">
              <a:alpha val="61960"/>
            </a:srgbClr>
          </a:solidFill>
          <a:ln w="38100">
            <a:solidFill>
              <a:schemeClr val="bg1"/>
            </a:solidFill>
            <a:bevel/>
            <a:headEnd/>
            <a:tailEnd/>
          </a:ln>
        </p:spPr>
        <p:txBody>
          <a:bodyPr anchor="ctr">
            <a:spAutoFit/>
          </a:bodyP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r>
              <a:rPr lang="en-US" altLang="en-US" sz="2400">
                <a:solidFill>
                  <a:schemeClr val="bg1"/>
                </a:solidFill>
                <a:latin typeface="Times New Roman" panose="02020603050405020304" pitchFamily="18" charset="0"/>
              </a:rPr>
              <a:t>Design typically checks each story independently, based on these assumptions.</a:t>
            </a:r>
          </a:p>
        </p:txBody>
      </p:sp>
      <p:sp>
        <p:nvSpPr>
          <p:cNvPr id="83971" name="TextBox 28"/>
          <p:cNvSpPr txBox="1">
            <a:spLocks noChangeArrowheads="1"/>
          </p:cNvSpPr>
          <p:nvPr/>
        </p:nvSpPr>
        <p:spPr bwMode="auto">
          <a:xfrm>
            <a:off x="1981200" y="1804989"/>
            <a:ext cx="7799388" cy="1590675"/>
          </a:xfrm>
          <a:prstGeom prst="rect">
            <a:avLst/>
          </a:prstGeom>
          <a:solidFill>
            <a:srgbClr val="F2F2F2">
              <a:alpha val="61960"/>
            </a:srgbClr>
          </a:solidFill>
          <a:ln w="38100">
            <a:solidFill>
              <a:schemeClr val="bg1"/>
            </a:solidFill>
            <a:bevel/>
            <a:headEnd/>
            <a:tailEnd/>
          </a:ln>
        </p:spPr>
        <p:txBody>
          <a:bodyPr anchor="ctr">
            <a:spAutoFit/>
          </a:bodyP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r>
              <a:rPr lang="en-US" altLang="en-US" sz="2400">
                <a:solidFill>
                  <a:schemeClr val="bg1"/>
                </a:solidFill>
                <a:latin typeface="Times New Roman" panose="02020603050405020304" pitchFamily="18" charset="0"/>
              </a:rPr>
              <a:t>In general, columns are chosen to be a similar size for more than one story. For each column section this results in sections with extra strength in upper floors, and close to their strength in lower floors.</a:t>
            </a:r>
          </a:p>
        </p:txBody>
      </p:sp>
      <p:sp>
        <p:nvSpPr>
          <p:cNvPr id="83972" name="TextBox 28"/>
          <p:cNvSpPr txBox="1">
            <a:spLocks noChangeArrowheads="1"/>
          </p:cNvSpPr>
          <p:nvPr/>
        </p:nvSpPr>
        <p:spPr bwMode="auto">
          <a:xfrm>
            <a:off x="4129089" y="4738689"/>
            <a:ext cx="5665787" cy="860425"/>
          </a:xfrm>
          <a:prstGeom prst="rect">
            <a:avLst/>
          </a:prstGeom>
          <a:solidFill>
            <a:srgbClr val="F2F2F2">
              <a:alpha val="61960"/>
            </a:srgbClr>
          </a:solidFill>
          <a:ln w="38100">
            <a:solidFill>
              <a:schemeClr val="bg1"/>
            </a:solidFill>
            <a:bevel/>
            <a:headEnd/>
            <a:tailEnd/>
          </a:ln>
        </p:spPr>
        <p:txBody>
          <a:bodyPr anchor="ctr">
            <a:spAutoFit/>
          </a:bodyP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r>
              <a:rPr lang="en-US" altLang="en-US" sz="2400">
                <a:solidFill>
                  <a:schemeClr val="bg1"/>
                </a:solidFill>
                <a:latin typeface="Times New Roman" panose="02020603050405020304" pitchFamily="18" charset="0"/>
              </a:rPr>
              <a:t>Actual conditions can be directly accounted for, but are generally ignored in design.</a:t>
            </a:r>
          </a:p>
        </p:txBody>
      </p:sp>
      <p:sp>
        <p:nvSpPr>
          <p:cNvPr id="6" name="Slide Number Placeholder 5"/>
          <p:cNvSpPr>
            <a:spLocks noGrp="1"/>
          </p:cNvSpPr>
          <p:nvPr>
            <p:ph type="sldNum" sz="quarter" idx="11"/>
          </p:nvPr>
        </p:nvSpPr>
        <p:spPr/>
        <p:txBody>
          <a:bodyP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eaLnBrk="1" hangingPunct="1"/>
            <a:fld id="{FD113569-E32A-431C-A1B8-FC3B075C8055}" type="slidenum">
              <a:rPr lang="en-US" altLang="en-US" sz="1200">
                <a:solidFill>
                  <a:srgbClr val="BCBCBC"/>
                </a:solidFill>
                <a:latin typeface="Times New Roman" panose="02020603050405020304" pitchFamily="18" charset="0"/>
              </a:rPr>
              <a:pPr eaLnBrk="1" hangingPunct="1"/>
              <a:t>79</a:t>
            </a:fld>
            <a:endParaRPr lang="en-US" altLang="en-US" sz="1200">
              <a:solidFill>
                <a:srgbClr val="BCBCBC"/>
              </a:solidFill>
              <a:latin typeface="Times New Roman" panose="02020603050405020304" pitchFamily="18" charset="0"/>
            </a:endParaRPr>
          </a:p>
        </p:txBody>
      </p:sp>
      <p:sp>
        <p:nvSpPr>
          <p:cNvPr id="7" name="Footer Placeholder 6"/>
          <p:cNvSpPr>
            <a:spLocks noGrp="1"/>
          </p:cNvSpPr>
          <p:nvPr>
            <p:ph type="ftr" sz="quarter" idx="10"/>
          </p:nvPr>
        </p:nvSpPr>
        <p:spPr/>
        <p:txBody>
          <a:bodyPr/>
          <a:lstStyle/>
          <a:p>
            <a:pPr>
              <a:defRPr/>
            </a:pPr>
            <a:r>
              <a:rPr lang="en-US"/>
              <a:t>Compression Theory</a:t>
            </a:r>
            <a:endParaRPr lang="en-US" dirty="0"/>
          </a:p>
        </p:txBody>
      </p:sp>
      <p:sp>
        <p:nvSpPr>
          <p:cNvPr id="83975" name="TextBox 28"/>
          <p:cNvSpPr txBox="1">
            <a:spLocks noChangeArrowheads="1"/>
          </p:cNvSpPr>
          <p:nvPr/>
        </p:nvSpPr>
        <p:spPr bwMode="auto">
          <a:xfrm>
            <a:off x="3770314" y="88901"/>
            <a:ext cx="4383087" cy="620713"/>
          </a:xfrm>
          <a:prstGeom prst="rect">
            <a:avLst/>
          </a:prstGeom>
          <a:solidFill>
            <a:srgbClr val="F2F2F2">
              <a:alpha val="61960"/>
            </a:srgbClr>
          </a:solidFill>
          <a:ln w="38100">
            <a:solidFill>
              <a:schemeClr val="bg1"/>
            </a:solidFill>
            <a:bevel/>
            <a:headEnd/>
            <a:tailEnd/>
          </a:ln>
        </p:spPr>
        <p:txBody>
          <a:bodyPr anchor="ctr" anchorCtr="1"/>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spcBef>
                <a:spcPct val="50000"/>
              </a:spcBef>
            </a:pPr>
            <a:r>
              <a:rPr lang="en-US" altLang="en-US" sz="3600" b="1">
                <a:solidFill>
                  <a:schemeClr val="bg1"/>
                </a:solidFill>
                <a:latin typeface="Times New Roman" panose="02020603050405020304" pitchFamily="18" charset="0"/>
              </a:rPr>
              <a:t>Alignment Charts</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 name="Rectangle 60"/>
          <p:cNvSpPr/>
          <p:nvPr/>
        </p:nvSpPr>
        <p:spPr>
          <a:xfrm>
            <a:off x="8715376" y="0"/>
            <a:ext cx="1952625"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en-US" sz="2400"/>
          </a:p>
        </p:txBody>
      </p:sp>
      <p:sp>
        <p:nvSpPr>
          <p:cNvPr id="11267" name="Freeform 3"/>
          <p:cNvSpPr>
            <a:spLocks/>
          </p:cNvSpPr>
          <p:nvPr/>
        </p:nvSpPr>
        <p:spPr bwMode="auto">
          <a:xfrm>
            <a:off x="9080501" y="158750"/>
            <a:ext cx="942975" cy="1301750"/>
          </a:xfrm>
          <a:custGeom>
            <a:avLst/>
            <a:gdLst>
              <a:gd name="T0" fmla="*/ 2147483647 w 594"/>
              <a:gd name="T1" fmla="*/ 0 h 820"/>
              <a:gd name="T2" fmla="*/ 2147483647 w 594"/>
              <a:gd name="T3" fmla="*/ 0 h 820"/>
              <a:gd name="T4" fmla="*/ 2147483647 w 594"/>
              <a:gd name="T5" fmla="*/ 2147483647 h 820"/>
              <a:gd name="T6" fmla="*/ 2147483647 w 594"/>
              <a:gd name="T7" fmla="*/ 2147483647 h 820"/>
              <a:gd name="T8" fmla="*/ 2147483647 w 594"/>
              <a:gd name="T9" fmla="*/ 2147483647 h 820"/>
              <a:gd name="T10" fmla="*/ 2147483647 w 594"/>
              <a:gd name="T11" fmla="*/ 2147483647 h 820"/>
              <a:gd name="T12" fmla="*/ 2147483647 w 594"/>
              <a:gd name="T13" fmla="*/ 2147483647 h 820"/>
              <a:gd name="T14" fmla="*/ 0 w 594"/>
              <a:gd name="T15" fmla="*/ 2147483647 h 820"/>
              <a:gd name="T16" fmla="*/ 0 w 594"/>
              <a:gd name="T17" fmla="*/ 2147483647 h 820"/>
              <a:gd name="T18" fmla="*/ 2147483647 w 594"/>
              <a:gd name="T19" fmla="*/ 2147483647 h 820"/>
              <a:gd name="T20" fmla="*/ 2147483647 w 594"/>
              <a:gd name="T21" fmla="*/ 2147483647 h 820"/>
              <a:gd name="T22" fmla="*/ 2147483647 w 594"/>
              <a:gd name="T23" fmla="*/ 2147483647 h 820"/>
              <a:gd name="T24" fmla="*/ 2147483647 w 594"/>
              <a:gd name="T25" fmla="*/ 0 h 82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594"/>
              <a:gd name="T40" fmla="*/ 0 h 820"/>
              <a:gd name="T41" fmla="*/ 594 w 594"/>
              <a:gd name="T42" fmla="*/ 820 h 820"/>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594" h="820">
                <a:moveTo>
                  <a:pt x="10" y="0"/>
                </a:moveTo>
                <a:lnTo>
                  <a:pt x="594" y="0"/>
                </a:lnTo>
                <a:lnTo>
                  <a:pt x="594" y="148"/>
                </a:lnTo>
                <a:lnTo>
                  <a:pt x="344" y="148"/>
                </a:lnTo>
                <a:lnTo>
                  <a:pt x="344" y="670"/>
                </a:lnTo>
                <a:lnTo>
                  <a:pt x="590" y="670"/>
                </a:lnTo>
                <a:lnTo>
                  <a:pt x="590" y="820"/>
                </a:lnTo>
                <a:lnTo>
                  <a:pt x="0" y="820"/>
                </a:lnTo>
                <a:lnTo>
                  <a:pt x="0" y="670"/>
                </a:lnTo>
                <a:lnTo>
                  <a:pt x="254" y="670"/>
                </a:lnTo>
                <a:lnTo>
                  <a:pt x="254" y="152"/>
                </a:lnTo>
                <a:lnTo>
                  <a:pt x="10" y="152"/>
                </a:lnTo>
                <a:lnTo>
                  <a:pt x="10" y="0"/>
                </a:lnTo>
                <a:close/>
              </a:path>
            </a:pathLst>
          </a:custGeom>
          <a:solidFill>
            <a:schemeClr val="accent1"/>
          </a:solidFill>
          <a:ln w="44450">
            <a:solidFill>
              <a:schemeClr val="bg1"/>
            </a:solidFill>
            <a:round/>
            <a:headEnd/>
            <a:tailEnd/>
          </a:ln>
        </p:spPr>
        <p:txBody>
          <a:bodyPr/>
          <a:lstStyle/>
          <a:p>
            <a:endParaRPr lang="en-US"/>
          </a:p>
        </p:txBody>
      </p:sp>
      <p:sp>
        <p:nvSpPr>
          <p:cNvPr id="63" name="Rectangle 62"/>
          <p:cNvSpPr/>
          <p:nvPr/>
        </p:nvSpPr>
        <p:spPr>
          <a:xfrm>
            <a:off x="7142164" y="1"/>
            <a:ext cx="1919287" cy="887413"/>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en-US" sz="2400"/>
          </a:p>
        </p:txBody>
      </p:sp>
      <p:sp>
        <p:nvSpPr>
          <p:cNvPr id="68" name="TextBox 67"/>
          <p:cNvSpPr txBox="1"/>
          <p:nvPr/>
        </p:nvSpPr>
        <p:spPr>
          <a:xfrm>
            <a:off x="2757489" y="2932113"/>
            <a:ext cx="5661025" cy="3122612"/>
          </a:xfrm>
          <a:prstGeom prst="rect">
            <a:avLst/>
          </a:prstGeom>
          <a:solidFill>
            <a:schemeClr val="tx1"/>
          </a:solidFill>
          <a:ln w="38100" cap="flat">
            <a:solidFill>
              <a:schemeClr val="bg1"/>
            </a:solidFill>
            <a:bevel/>
          </a:ln>
        </p:spPr>
        <p:txBody>
          <a:bodyPr anchor="ctr" anchorCtr="1"/>
          <a:lstStyle/>
          <a:p>
            <a:pPr algn="l" eaLnBrk="0" hangingPunct="0">
              <a:defRPr/>
            </a:pPr>
            <a:endParaRPr lang="en-US" sz="2400" dirty="0">
              <a:solidFill>
                <a:schemeClr val="bg1"/>
              </a:solidFill>
              <a:latin typeface="Times New Roman" pitchFamily="18" charset="0"/>
              <a:cs typeface="+mn-cs"/>
            </a:endParaRPr>
          </a:p>
        </p:txBody>
      </p:sp>
      <p:sp>
        <p:nvSpPr>
          <p:cNvPr id="29" name="TextBox 28"/>
          <p:cNvSpPr txBox="1"/>
          <p:nvPr/>
        </p:nvSpPr>
        <p:spPr>
          <a:xfrm>
            <a:off x="2028826" y="1001713"/>
            <a:ext cx="6665913" cy="1865312"/>
          </a:xfrm>
          <a:prstGeom prst="rect">
            <a:avLst/>
          </a:prstGeom>
          <a:solidFill>
            <a:schemeClr val="tx1">
              <a:lumMod val="95000"/>
              <a:alpha val="62000"/>
            </a:schemeClr>
          </a:solidFill>
          <a:ln w="38100" cap="flat">
            <a:solidFill>
              <a:schemeClr val="bg1"/>
            </a:solidFill>
            <a:bevel/>
          </a:ln>
        </p:spPr>
        <p:txBody>
          <a:bodyPr>
            <a:spAutoFit/>
          </a:bodyPr>
          <a:lstStyle/>
          <a:p>
            <a:pPr algn="l">
              <a:defRPr/>
            </a:pPr>
            <a:r>
              <a:rPr lang="en-US" sz="2400">
                <a:solidFill>
                  <a:schemeClr val="bg1"/>
                </a:solidFill>
                <a:latin typeface="Times New Roman" pitchFamily="18" charset="0"/>
                <a:cs typeface="Arial" charset="0"/>
              </a:rPr>
              <a:t>With residual stresses, flange tips yield first at </a:t>
            </a:r>
          </a:p>
          <a:p>
            <a:pPr algn="l">
              <a:defRPr/>
            </a:pPr>
            <a:r>
              <a:rPr lang="en-US" sz="2400">
                <a:solidFill>
                  <a:schemeClr val="bg1"/>
                </a:solidFill>
                <a:latin typeface="Times New Roman" pitchFamily="18" charset="0"/>
                <a:cs typeface="Arial" charset="0"/>
              </a:rPr>
              <a:t>	</a:t>
            </a:r>
            <a:r>
              <a:rPr lang="en-US" sz="2400" i="1">
                <a:solidFill>
                  <a:schemeClr val="bg1"/>
                </a:solidFill>
                <a:latin typeface="Times New Roman" pitchFamily="18" charset="0"/>
                <a:cs typeface="Arial" charset="0"/>
              </a:rPr>
              <a:t>P/A </a:t>
            </a:r>
            <a:r>
              <a:rPr lang="en-US" sz="2400">
                <a:solidFill>
                  <a:schemeClr val="bg1"/>
                </a:solidFill>
                <a:latin typeface="Times New Roman" pitchFamily="18" charset="0"/>
                <a:cs typeface="Arial" charset="0"/>
              </a:rPr>
              <a:t>+ residual stress = </a:t>
            </a:r>
            <a:r>
              <a:rPr lang="en-US" sz="2400" i="1">
                <a:solidFill>
                  <a:schemeClr val="bg1"/>
                </a:solidFill>
                <a:latin typeface="Times New Roman" pitchFamily="18" charset="0"/>
                <a:cs typeface="Arial" charset="0"/>
              </a:rPr>
              <a:t>F</a:t>
            </a:r>
            <a:r>
              <a:rPr lang="en-US" sz="2400" i="1" baseline="-25000">
                <a:solidFill>
                  <a:schemeClr val="bg1"/>
                </a:solidFill>
                <a:latin typeface="Times New Roman" pitchFamily="18" charset="0"/>
                <a:cs typeface="Arial" charset="0"/>
              </a:rPr>
              <a:t>y</a:t>
            </a:r>
            <a:endParaRPr lang="en-US" sz="2400" i="1">
              <a:solidFill>
                <a:schemeClr val="bg1"/>
              </a:solidFill>
              <a:latin typeface="Times New Roman" pitchFamily="18" charset="0"/>
              <a:cs typeface="Arial" charset="0"/>
            </a:endParaRPr>
          </a:p>
          <a:p>
            <a:pPr algn="l">
              <a:defRPr/>
            </a:pPr>
            <a:r>
              <a:rPr lang="en-US" sz="2400">
                <a:solidFill>
                  <a:schemeClr val="bg1"/>
                </a:solidFill>
                <a:latin typeface="Times New Roman" pitchFamily="18" charset="0"/>
                <a:cs typeface="Arial" charset="0"/>
              </a:rPr>
              <a:t>Gradually get yield of entire cross section.</a:t>
            </a:r>
          </a:p>
          <a:p>
            <a:pPr algn="l">
              <a:defRPr/>
            </a:pPr>
            <a:endParaRPr lang="en-US" sz="1800">
              <a:solidFill>
                <a:schemeClr val="bg1"/>
              </a:solidFill>
              <a:latin typeface="Times New Roman" pitchFamily="18" charset="0"/>
              <a:cs typeface="Arial" charset="0"/>
            </a:endParaRPr>
          </a:p>
          <a:p>
            <a:pPr algn="l">
              <a:defRPr/>
            </a:pPr>
            <a:r>
              <a:rPr lang="en-US" sz="2400">
                <a:solidFill>
                  <a:schemeClr val="bg1"/>
                </a:solidFill>
                <a:latin typeface="Times New Roman" pitchFamily="18" charset="0"/>
                <a:cs typeface="Arial" charset="0"/>
              </a:rPr>
              <a:t>Stiffness is reduced after 1</a:t>
            </a:r>
            <a:r>
              <a:rPr lang="en-US" sz="2400" baseline="30000">
                <a:solidFill>
                  <a:schemeClr val="bg1"/>
                </a:solidFill>
                <a:latin typeface="Times New Roman" pitchFamily="18" charset="0"/>
                <a:cs typeface="Arial" charset="0"/>
              </a:rPr>
              <a:t>st</a:t>
            </a:r>
            <a:r>
              <a:rPr lang="en-US" sz="2400">
                <a:solidFill>
                  <a:schemeClr val="bg1"/>
                </a:solidFill>
                <a:latin typeface="Times New Roman" pitchFamily="18" charset="0"/>
                <a:cs typeface="Arial" charset="0"/>
              </a:rPr>
              <a:t> yield.</a:t>
            </a:r>
          </a:p>
        </p:txBody>
      </p:sp>
      <p:sp>
        <p:nvSpPr>
          <p:cNvPr id="11271" name="Line 5"/>
          <p:cNvSpPr>
            <a:spLocks noChangeShapeType="1"/>
          </p:cNvSpPr>
          <p:nvPr/>
        </p:nvSpPr>
        <p:spPr bwMode="auto">
          <a:xfrm>
            <a:off x="4502150" y="3041650"/>
            <a:ext cx="0" cy="2452688"/>
          </a:xfrm>
          <a:prstGeom prst="line">
            <a:avLst/>
          </a:prstGeom>
          <a:noFill/>
          <a:ln w="3810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1272" name="Line 6"/>
          <p:cNvSpPr>
            <a:spLocks noChangeShapeType="1"/>
          </p:cNvSpPr>
          <p:nvPr/>
        </p:nvSpPr>
        <p:spPr bwMode="auto">
          <a:xfrm>
            <a:off x="4487864" y="5480050"/>
            <a:ext cx="3214687" cy="0"/>
          </a:xfrm>
          <a:prstGeom prst="line">
            <a:avLst/>
          </a:prstGeom>
          <a:noFill/>
          <a:ln w="3810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1273" name="Text Box 7"/>
          <p:cNvSpPr txBox="1">
            <a:spLocks noChangeArrowheads="1"/>
          </p:cNvSpPr>
          <p:nvPr/>
        </p:nvSpPr>
        <p:spPr bwMode="auto">
          <a:xfrm>
            <a:off x="5949950" y="5480051"/>
            <a:ext cx="68580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spcBef>
                <a:spcPct val="50000"/>
              </a:spcBef>
            </a:pPr>
            <a:r>
              <a:rPr lang="en-US" altLang="en-US" sz="2400">
                <a:solidFill>
                  <a:schemeClr val="bg1"/>
                </a:solidFill>
                <a:latin typeface="Symbol" panose="05050102010706020507" pitchFamily="18" charset="2"/>
              </a:rPr>
              <a:t>D</a:t>
            </a:r>
          </a:p>
        </p:txBody>
      </p:sp>
      <p:sp>
        <p:nvSpPr>
          <p:cNvPr id="11274" name="Text Box 8"/>
          <p:cNvSpPr txBox="1">
            <a:spLocks noChangeArrowheads="1"/>
          </p:cNvSpPr>
          <p:nvPr/>
        </p:nvSpPr>
        <p:spPr bwMode="auto">
          <a:xfrm>
            <a:off x="3463925" y="3546475"/>
            <a:ext cx="1447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spcBef>
                <a:spcPct val="50000"/>
              </a:spcBef>
            </a:pPr>
            <a:r>
              <a:rPr lang="en-US" altLang="en-US" sz="2400" i="1">
                <a:solidFill>
                  <a:schemeClr val="bg1"/>
                </a:solidFill>
                <a:latin typeface="Times New Roman" panose="02020603050405020304" pitchFamily="18" charset="0"/>
              </a:rPr>
              <a:t>P=F</a:t>
            </a:r>
            <a:r>
              <a:rPr lang="en-US" altLang="en-US" sz="2400" i="1" baseline="-25000">
                <a:solidFill>
                  <a:schemeClr val="bg1"/>
                </a:solidFill>
                <a:latin typeface="Times New Roman" panose="02020603050405020304" pitchFamily="18" charset="0"/>
              </a:rPr>
              <a:t>y</a:t>
            </a:r>
            <a:r>
              <a:rPr lang="en-US" altLang="en-US" sz="2400" i="1">
                <a:solidFill>
                  <a:schemeClr val="bg1"/>
                </a:solidFill>
                <a:latin typeface="Times New Roman" panose="02020603050405020304" pitchFamily="18" charset="0"/>
              </a:rPr>
              <a:t>A</a:t>
            </a:r>
            <a:endParaRPr lang="en-US" altLang="en-US" sz="2400" i="1" baseline="-25000">
              <a:solidFill>
                <a:schemeClr val="bg1"/>
              </a:solidFill>
              <a:latin typeface="Times New Roman" panose="02020603050405020304" pitchFamily="18" charset="0"/>
            </a:endParaRPr>
          </a:p>
        </p:txBody>
      </p:sp>
      <p:sp>
        <p:nvSpPr>
          <p:cNvPr id="11275" name="Text Box 15"/>
          <p:cNvSpPr txBox="1">
            <a:spLocks noChangeArrowheads="1"/>
          </p:cNvSpPr>
          <p:nvPr/>
        </p:nvSpPr>
        <p:spPr bwMode="auto">
          <a:xfrm>
            <a:off x="4883150" y="5480051"/>
            <a:ext cx="121920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spcBef>
                <a:spcPct val="50000"/>
              </a:spcBef>
            </a:pPr>
            <a:r>
              <a:rPr lang="en-US" altLang="en-US" sz="2400">
                <a:solidFill>
                  <a:schemeClr val="bg1"/>
                </a:solidFill>
                <a:latin typeface="Symbol" panose="05050102010706020507" pitchFamily="18" charset="2"/>
              </a:rPr>
              <a:t>e</a:t>
            </a:r>
            <a:r>
              <a:rPr lang="en-US" altLang="en-US" sz="2400" baseline="-25000">
                <a:solidFill>
                  <a:schemeClr val="bg1"/>
                </a:solidFill>
                <a:latin typeface="Times New Roman" panose="02020603050405020304" pitchFamily="18" charset="0"/>
              </a:rPr>
              <a:t>y</a:t>
            </a:r>
            <a:r>
              <a:rPr lang="en-US" altLang="en-US" sz="2400" i="1">
                <a:solidFill>
                  <a:schemeClr val="bg1"/>
                </a:solidFill>
                <a:latin typeface="Times New Roman" panose="02020603050405020304" pitchFamily="18" charset="0"/>
              </a:rPr>
              <a:t>L</a:t>
            </a:r>
            <a:r>
              <a:rPr lang="en-US" altLang="en-US" sz="2400" i="1" baseline="-25000">
                <a:solidFill>
                  <a:schemeClr val="bg1"/>
                </a:solidFill>
                <a:latin typeface="Times New Roman" panose="02020603050405020304" pitchFamily="18" charset="0"/>
              </a:rPr>
              <a:t>0</a:t>
            </a:r>
            <a:endParaRPr lang="en-US" altLang="en-US" sz="2400" i="1">
              <a:solidFill>
                <a:schemeClr val="bg1"/>
              </a:solidFill>
              <a:latin typeface="Times New Roman" panose="02020603050405020304" pitchFamily="18" charset="0"/>
            </a:endParaRPr>
          </a:p>
        </p:txBody>
      </p:sp>
      <p:sp>
        <p:nvSpPr>
          <p:cNvPr id="11276" name="Line 23"/>
          <p:cNvSpPr>
            <a:spLocks noChangeShapeType="1"/>
          </p:cNvSpPr>
          <p:nvPr/>
        </p:nvSpPr>
        <p:spPr bwMode="auto">
          <a:xfrm>
            <a:off x="5111750" y="3727450"/>
            <a:ext cx="0" cy="1752600"/>
          </a:xfrm>
          <a:prstGeom prst="line">
            <a:avLst/>
          </a:prstGeom>
          <a:noFill/>
          <a:ln w="28575">
            <a:solidFill>
              <a:schemeClr val="bg1"/>
            </a:solidFill>
            <a:prstDash val="dash"/>
            <a:round/>
            <a:headEnd/>
            <a:tailEnd/>
          </a:ln>
          <a:extLst>
            <a:ext uri="{909E8E84-426E-40DD-AFC4-6F175D3DCCD1}">
              <a14:hiddenFill xmlns:a14="http://schemas.microsoft.com/office/drawing/2010/main">
                <a:noFill/>
              </a14:hiddenFill>
            </a:ext>
          </a:extLst>
        </p:spPr>
        <p:txBody>
          <a:bodyPr/>
          <a:lstStyle/>
          <a:p>
            <a:endParaRPr lang="en-US"/>
          </a:p>
        </p:txBody>
      </p:sp>
      <p:sp>
        <p:nvSpPr>
          <p:cNvPr id="69" name="TextBox 68"/>
          <p:cNvSpPr txBox="1"/>
          <p:nvPr/>
        </p:nvSpPr>
        <p:spPr>
          <a:xfrm>
            <a:off x="2036764" y="339725"/>
            <a:ext cx="4625975" cy="546100"/>
          </a:xfrm>
          <a:prstGeom prst="rect">
            <a:avLst/>
          </a:prstGeom>
          <a:solidFill>
            <a:schemeClr val="tx1">
              <a:lumMod val="95000"/>
              <a:alpha val="62000"/>
            </a:schemeClr>
          </a:solidFill>
          <a:ln w="38100" cap="flat">
            <a:solidFill>
              <a:schemeClr val="bg1"/>
            </a:solidFill>
            <a:bevel/>
          </a:ln>
        </p:spPr>
        <p:txBody>
          <a:bodyPr/>
          <a:lstStyle/>
          <a:p>
            <a:pPr algn="l">
              <a:defRPr/>
            </a:pPr>
            <a:r>
              <a:rPr lang="en-US" sz="2400" b="1">
                <a:solidFill>
                  <a:schemeClr val="bg1"/>
                </a:solidFill>
                <a:latin typeface="Times New Roman" pitchFamily="18" charset="0"/>
                <a:cs typeface="Arial" charset="0"/>
              </a:rPr>
              <a:t>RESIDUAL STRESSES</a:t>
            </a:r>
          </a:p>
        </p:txBody>
      </p:sp>
      <p:sp>
        <p:nvSpPr>
          <p:cNvPr id="70" name="Slide Number Placeholder 69"/>
          <p:cNvSpPr txBox="1">
            <a:spLocks noGrp="1"/>
          </p:cNvSpPr>
          <p:nvPr/>
        </p:nvSpPr>
        <p:spPr>
          <a:xfrm>
            <a:off x="10950435" y="6416675"/>
            <a:ext cx="762000" cy="365125"/>
          </a:xfrm>
          <a:prstGeom prst="rect">
            <a:avLst/>
          </a:prstGeom>
          <a:noFill/>
        </p:spPr>
        <p:txBody>
          <a:bodyPr lIns="0" rIns="0" anchor="b"/>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r" eaLnBrk="1" hangingPunct="1"/>
            <a:fld id="{87A6DAA7-10C6-4A47-87C3-AA8CF327BDCD}" type="slidenum">
              <a:rPr lang="en-US" altLang="en-US" sz="1200">
                <a:solidFill>
                  <a:srgbClr val="BCBCBC"/>
                </a:solidFill>
                <a:latin typeface="Times New Roman" panose="02020603050405020304" pitchFamily="18" charset="0"/>
              </a:rPr>
              <a:pPr algn="r" eaLnBrk="1" hangingPunct="1"/>
              <a:t>8</a:t>
            </a:fld>
            <a:endParaRPr lang="en-US" altLang="en-US" sz="1200" dirty="0">
              <a:solidFill>
                <a:srgbClr val="BCBCBC"/>
              </a:solidFill>
              <a:latin typeface="Times New Roman" panose="02020603050405020304" pitchFamily="18" charset="0"/>
            </a:endParaRPr>
          </a:p>
        </p:txBody>
      </p:sp>
      <p:sp>
        <p:nvSpPr>
          <p:cNvPr id="71" name="Footer Placeholder 70"/>
          <p:cNvSpPr txBox="1">
            <a:spLocks noGrp="1"/>
          </p:cNvSpPr>
          <p:nvPr/>
        </p:nvSpPr>
        <p:spPr>
          <a:xfrm>
            <a:off x="4648200" y="6416676"/>
            <a:ext cx="2895600" cy="365125"/>
          </a:xfrm>
          <a:prstGeom prst="rect">
            <a:avLst/>
          </a:prstGeom>
          <a:noFill/>
        </p:spPr>
        <p:txBody>
          <a:bodyPr anchor="b"/>
          <a:lstStyle/>
          <a:p>
            <a:pPr>
              <a:defRPr/>
            </a:pPr>
            <a:r>
              <a:rPr lang="en-US" sz="1200">
                <a:solidFill>
                  <a:schemeClr val="tx1">
                    <a:shade val="50000"/>
                  </a:schemeClr>
                </a:solidFill>
                <a:latin typeface="Times New Roman" pitchFamily="18" charset="0"/>
                <a:cs typeface="+mn-cs"/>
              </a:rPr>
              <a:t>Compression Theory</a:t>
            </a:r>
          </a:p>
        </p:txBody>
      </p:sp>
      <p:sp>
        <p:nvSpPr>
          <p:cNvPr id="11280" name="Text Box 26"/>
          <p:cNvSpPr txBox="1">
            <a:spLocks noChangeArrowheads="1"/>
          </p:cNvSpPr>
          <p:nvPr/>
        </p:nvSpPr>
        <p:spPr bwMode="auto">
          <a:xfrm>
            <a:off x="2744788" y="4327525"/>
            <a:ext cx="1905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spcBef>
                <a:spcPct val="50000"/>
              </a:spcBef>
            </a:pPr>
            <a:r>
              <a:rPr lang="en-US" altLang="en-US" sz="2400" i="1">
                <a:solidFill>
                  <a:schemeClr val="bg1"/>
                </a:solidFill>
                <a:latin typeface="Times New Roman" panose="02020603050405020304" pitchFamily="18" charset="0"/>
              </a:rPr>
              <a:t>P=(F</a:t>
            </a:r>
            <a:r>
              <a:rPr lang="en-US" altLang="en-US" sz="2400" i="1" baseline="-25000">
                <a:solidFill>
                  <a:schemeClr val="bg1"/>
                </a:solidFill>
                <a:latin typeface="Times New Roman" panose="02020603050405020304" pitchFamily="18" charset="0"/>
              </a:rPr>
              <a:t>y</a:t>
            </a:r>
            <a:r>
              <a:rPr lang="en-US" altLang="en-US" sz="2400" i="1">
                <a:solidFill>
                  <a:schemeClr val="bg1"/>
                </a:solidFill>
                <a:latin typeface="Times New Roman" panose="02020603050405020304" pitchFamily="18" charset="0"/>
              </a:rPr>
              <a:t>-F</a:t>
            </a:r>
            <a:r>
              <a:rPr lang="en-US" altLang="en-US" sz="2400" i="1" baseline="-25000">
                <a:solidFill>
                  <a:schemeClr val="bg1"/>
                </a:solidFill>
                <a:latin typeface="Times New Roman" panose="02020603050405020304" pitchFamily="18" charset="0"/>
              </a:rPr>
              <a:t>res</a:t>
            </a:r>
            <a:r>
              <a:rPr lang="en-US" altLang="en-US" sz="2400" i="1">
                <a:solidFill>
                  <a:schemeClr val="bg1"/>
                </a:solidFill>
                <a:latin typeface="Times New Roman" panose="02020603050405020304" pitchFamily="18" charset="0"/>
              </a:rPr>
              <a:t>)A</a:t>
            </a:r>
          </a:p>
        </p:txBody>
      </p:sp>
      <p:sp>
        <p:nvSpPr>
          <p:cNvPr id="11281" name="Line 25"/>
          <p:cNvSpPr>
            <a:spLocks noChangeShapeType="1"/>
          </p:cNvSpPr>
          <p:nvPr/>
        </p:nvSpPr>
        <p:spPr bwMode="auto">
          <a:xfrm>
            <a:off x="4503738" y="4565650"/>
            <a:ext cx="334962" cy="0"/>
          </a:xfrm>
          <a:prstGeom prst="line">
            <a:avLst/>
          </a:prstGeom>
          <a:noFill/>
          <a:ln w="28575">
            <a:solidFill>
              <a:schemeClr val="bg1"/>
            </a:solidFill>
            <a:prstDash val="dash"/>
            <a:round/>
            <a:headEnd/>
            <a:tailEnd/>
          </a:ln>
          <a:extLst>
            <a:ext uri="{909E8E84-426E-40DD-AFC4-6F175D3DCCD1}">
              <a14:hiddenFill xmlns:a14="http://schemas.microsoft.com/office/drawing/2010/main">
                <a:noFill/>
              </a14:hiddenFill>
            </a:ext>
          </a:extLst>
        </p:spPr>
        <p:txBody>
          <a:bodyPr/>
          <a:lstStyle/>
          <a:p>
            <a:endParaRPr lang="en-US"/>
          </a:p>
        </p:txBody>
      </p:sp>
      <p:sp>
        <p:nvSpPr>
          <p:cNvPr id="11282" name="Oval 19"/>
          <p:cNvSpPr>
            <a:spLocks noChangeArrowheads="1"/>
          </p:cNvSpPr>
          <p:nvPr/>
        </p:nvSpPr>
        <p:spPr bwMode="auto">
          <a:xfrm>
            <a:off x="4732338" y="4489450"/>
            <a:ext cx="152400" cy="152400"/>
          </a:xfrm>
          <a:prstGeom prst="ellipse">
            <a:avLst/>
          </a:prstGeom>
          <a:solidFill>
            <a:schemeClr val="accent1"/>
          </a:solidFill>
          <a:ln w="38100">
            <a:solidFill>
              <a:schemeClr val="bg1"/>
            </a:solidFill>
            <a:round/>
            <a:headEnd/>
            <a:tailEnd/>
          </a:ln>
        </p:spPr>
        <p:txBody>
          <a:bodyPr wrap="none" anchor="ct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endParaRPr lang="en-US" altLang="en-US" sz="2400">
              <a:solidFill>
                <a:schemeClr val="bg1"/>
              </a:solidFill>
              <a:latin typeface="Times New Roman" panose="02020603050405020304" pitchFamily="18" charset="0"/>
            </a:endParaRPr>
          </a:p>
        </p:txBody>
      </p:sp>
      <p:sp>
        <p:nvSpPr>
          <p:cNvPr id="11283" name="Text Box 31"/>
          <p:cNvSpPr txBox="1">
            <a:spLocks noChangeArrowheads="1"/>
          </p:cNvSpPr>
          <p:nvPr/>
        </p:nvSpPr>
        <p:spPr bwMode="auto">
          <a:xfrm>
            <a:off x="4787901" y="4516438"/>
            <a:ext cx="303213"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a:spAutoFit/>
          </a:bodyP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spcBef>
                <a:spcPct val="50000"/>
              </a:spcBef>
            </a:pPr>
            <a:r>
              <a:rPr lang="en-US" altLang="en-US" sz="2400">
                <a:solidFill>
                  <a:schemeClr val="bg1"/>
                </a:solidFill>
                <a:latin typeface="Times New Roman" panose="02020603050405020304" pitchFamily="18" charset="0"/>
              </a:rPr>
              <a:t>1</a:t>
            </a:r>
          </a:p>
        </p:txBody>
      </p:sp>
      <p:sp>
        <p:nvSpPr>
          <p:cNvPr id="11284" name="Rectangle 94" descr="Small checker board"/>
          <p:cNvSpPr>
            <a:spLocks noChangeArrowheads="1"/>
          </p:cNvSpPr>
          <p:nvPr/>
        </p:nvSpPr>
        <p:spPr bwMode="auto">
          <a:xfrm>
            <a:off x="7246938" y="100013"/>
            <a:ext cx="228600" cy="228600"/>
          </a:xfrm>
          <a:prstGeom prst="rect">
            <a:avLst/>
          </a:prstGeom>
          <a:pattFill prst="smCheck">
            <a:fgClr>
              <a:schemeClr val="tx1"/>
            </a:fgClr>
            <a:bgClr>
              <a:schemeClr val="bg1"/>
            </a:bgClr>
          </a:pattFill>
          <a:ln w="9525">
            <a:solidFill>
              <a:schemeClr val="bg1"/>
            </a:solidFill>
            <a:miter lim="800000"/>
            <a:headEnd/>
            <a:tailEnd/>
          </a:ln>
        </p:spPr>
        <p:txBody>
          <a:bodyPr wrap="none" anchor="ct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endParaRPr lang="en-US" altLang="en-US" sz="2400">
              <a:solidFill>
                <a:schemeClr val="bg1"/>
              </a:solidFill>
              <a:latin typeface="Times New Roman" panose="02020603050405020304" pitchFamily="18" charset="0"/>
            </a:endParaRPr>
          </a:p>
        </p:txBody>
      </p:sp>
      <p:sp>
        <p:nvSpPr>
          <p:cNvPr id="11285" name="Text Box 95"/>
          <p:cNvSpPr txBox="1">
            <a:spLocks noChangeArrowheads="1"/>
          </p:cNvSpPr>
          <p:nvPr/>
        </p:nvSpPr>
        <p:spPr bwMode="auto">
          <a:xfrm>
            <a:off x="7526338" y="-53975"/>
            <a:ext cx="1379352"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tabLst>
                <a:tab pos="231775" algn="l"/>
              </a:tabLst>
              <a:defRPr sz="1400">
                <a:solidFill>
                  <a:schemeClr val="tx1"/>
                </a:solidFill>
                <a:latin typeface="Tahoma" panose="020B0604030504040204" pitchFamily="34" charset="0"/>
                <a:cs typeface="Arial" panose="020B0604020202020204" pitchFamily="34" charset="0"/>
              </a:defRPr>
            </a:lvl1pPr>
            <a:lvl2pPr marL="742950" indent="-285750" eaLnBrk="0" hangingPunct="0">
              <a:tabLst>
                <a:tab pos="231775" algn="l"/>
              </a:tabLst>
              <a:defRPr sz="1400">
                <a:solidFill>
                  <a:schemeClr val="tx1"/>
                </a:solidFill>
                <a:latin typeface="Tahoma" panose="020B0604030504040204" pitchFamily="34" charset="0"/>
                <a:cs typeface="Arial" panose="020B0604020202020204" pitchFamily="34" charset="0"/>
              </a:defRPr>
            </a:lvl2pPr>
            <a:lvl3pPr marL="1143000" indent="-228600" eaLnBrk="0" hangingPunct="0">
              <a:tabLst>
                <a:tab pos="231775" algn="l"/>
              </a:tabLst>
              <a:defRPr sz="1400">
                <a:solidFill>
                  <a:schemeClr val="tx1"/>
                </a:solidFill>
                <a:latin typeface="Tahoma" panose="020B0604030504040204" pitchFamily="34" charset="0"/>
                <a:cs typeface="Arial" panose="020B0604020202020204" pitchFamily="34" charset="0"/>
              </a:defRPr>
            </a:lvl3pPr>
            <a:lvl4pPr marL="1600200" indent="-228600" eaLnBrk="0" hangingPunct="0">
              <a:tabLst>
                <a:tab pos="231775" algn="l"/>
              </a:tabLst>
              <a:defRPr sz="1400">
                <a:solidFill>
                  <a:schemeClr val="tx1"/>
                </a:solidFill>
                <a:latin typeface="Tahoma" panose="020B0604030504040204" pitchFamily="34" charset="0"/>
                <a:cs typeface="Arial" panose="020B0604020202020204" pitchFamily="34" charset="0"/>
              </a:defRPr>
            </a:lvl4pPr>
            <a:lvl5pPr marL="2057400" indent="-228600" eaLnBrk="0" hangingPunct="0">
              <a:tabLst>
                <a:tab pos="231775" algn="l"/>
              </a:tabLst>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tabLst>
                <a:tab pos="231775" algn="l"/>
              </a:tabLs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tabLst>
                <a:tab pos="231775" algn="l"/>
              </a:tabLs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tabLst>
                <a:tab pos="231775" algn="l"/>
              </a:tabLs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tabLst>
                <a:tab pos="231775" algn="l"/>
              </a:tabLst>
              <a:defRPr sz="1400">
                <a:solidFill>
                  <a:schemeClr val="tx1"/>
                </a:solidFill>
                <a:latin typeface="Tahoma" panose="020B0604030504040204" pitchFamily="34" charset="0"/>
                <a:cs typeface="Arial" panose="020B0604020202020204" pitchFamily="34" charset="0"/>
              </a:defRPr>
            </a:lvl9pPr>
          </a:lstStyle>
          <a:p>
            <a:pPr algn="l" eaLnBrk="1" hangingPunct="1"/>
            <a:r>
              <a:rPr lang="en-US" altLang="en-US" sz="2400">
                <a:solidFill>
                  <a:schemeClr val="bg1"/>
                </a:solidFill>
                <a:latin typeface="Times New Roman" panose="02020603050405020304" pitchFamily="18" charset="0"/>
              </a:rPr>
              <a:t>= Yielded</a:t>
            </a:r>
          </a:p>
          <a:p>
            <a:pPr algn="l" eaLnBrk="1" hangingPunct="1"/>
            <a:r>
              <a:rPr lang="en-US" altLang="en-US" sz="2400">
                <a:solidFill>
                  <a:schemeClr val="bg1"/>
                </a:solidFill>
                <a:latin typeface="Times New Roman" panose="02020603050405020304" pitchFamily="18" charset="0"/>
              </a:rPr>
              <a:t>	Steel</a:t>
            </a:r>
          </a:p>
        </p:txBody>
      </p:sp>
      <p:sp>
        <p:nvSpPr>
          <p:cNvPr id="11286" name="Rectangle 53" descr="Small checker board"/>
          <p:cNvSpPr>
            <a:spLocks noChangeArrowheads="1"/>
          </p:cNvSpPr>
          <p:nvPr/>
        </p:nvSpPr>
        <p:spPr bwMode="auto">
          <a:xfrm>
            <a:off x="9928225" y="177801"/>
            <a:ext cx="76200" cy="193675"/>
          </a:xfrm>
          <a:prstGeom prst="rect">
            <a:avLst/>
          </a:prstGeom>
          <a:pattFill prst="smCheck">
            <a:fgClr>
              <a:schemeClr val="tx1"/>
            </a:fgClr>
            <a:bgClr>
              <a:schemeClr val="bg1"/>
            </a:bgClr>
          </a:patt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endParaRPr lang="en-US" altLang="en-US" sz="2000">
              <a:solidFill>
                <a:schemeClr val="bg1"/>
              </a:solidFill>
              <a:latin typeface="Times New Roman" panose="02020603050405020304" pitchFamily="18" charset="0"/>
            </a:endParaRPr>
          </a:p>
        </p:txBody>
      </p:sp>
      <p:sp>
        <p:nvSpPr>
          <p:cNvPr id="11287" name="Rectangle 55" descr="Small checker board"/>
          <p:cNvSpPr>
            <a:spLocks noChangeArrowheads="1"/>
          </p:cNvSpPr>
          <p:nvPr/>
        </p:nvSpPr>
        <p:spPr bwMode="auto">
          <a:xfrm>
            <a:off x="9109075" y="180975"/>
            <a:ext cx="76200" cy="196850"/>
          </a:xfrm>
          <a:prstGeom prst="rect">
            <a:avLst/>
          </a:prstGeom>
          <a:pattFill prst="smCheck">
            <a:fgClr>
              <a:schemeClr val="tx1"/>
            </a:fgClr>
            <a:bgClr>
              <a:schemeClr val="bg1"/>
            </a:bgClr>
          </a:patt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endParaRPr lang="en-US" altLang="en-US" sz="2000">
              <a:solidFill>
                <a:schemeClr val="bg1"/>
              </a:solidFill>
              <a:latin typeface="Times New Roman" panose="02020603050405020304" pitchFamily="18" charset="0"/>
            </a:endParaRPr>
          </a:p>
        </p:txBody>
      </p:sp>
      <p:sp>
        <p:nvSpPr>
          <p:cNvPr id="11288" name="Rectangle 53" descr="Small checker board"/>
          <p:cNvSpPr>
            <a:spLocks noChangeArrowheads="1"/>
          </p:cNvSpPr>
          <p:nvPr/>
        </p:nvSpPr>
        <p:spPr bwMode="auto">
          <a:xfrm>
            <a:off x="9921875" y="1244600"/>
            <a:ext cx="76200" cy="196850"/>
          </a:xfrm>
          <a:prstGeom prst="rect">
            <a:avLst/>
          </a:prstGeom>
          <a:pattFill prst="smCheck">
            <a:fgClr>
              <a:schemeClr val="tx1"/>
            </a:fgClr>
            <a:bgClr>
              <a:schemeClr val="bg1"/>
            </a:bgClr>
          </a:patt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endParaRPr lang="en-US" altLang="en-US" sz="2000">
              <a:solidFill>
                <a:schemeClr val="bg1"/>
              </a:solidFill>
              <a:latin typeface="Times New Roman" panose="02020603050405020304" pitchFamily="18" charset="0"/>
            </a:endParaRPr>
          </a:p>
        </p:txBody>
      </p:sp>
      <p:sp>
        <p:nvSpPr>
          <p:cNvPr id="11289" name="Rectangle 55" descr="Small checker board"/>
          <p:cNvSpPr>
            <a:spLocks noChangeArrowheads="1"/>
          </p:cNvSpPr>
          <p:nvPr/>
        </p:nvSpPr>
        <p:spPr bwMode="auto">
          <a:xfrm>
            <a:off x="9102725" y="1244600"/>
            <a:ext cx="76200" cy="196850"/>
          </a:xfrm>
          <a:prstGeom prst="rect">
            <a:avLst/>
          </a:prstGeom>
          <a:pattFill prst="smCheck">
            <a:fgClr>
              <a:schemeClr val="tx1"/>
            </a:fgClr>
            <a:bgClr>
              <a:schemeClr val="bg1"/>
            </a:bgClr>
          </a:patt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endParaRPr lang="en-US" altLang="en-US" sz="2000">
              <a:solidFill>
                <a:schemeClr val="bg1"/>
              </a:solidFill>
              <a:latin typeface="Times New Roman" panose="02020603050405020304" pitchFamily="18" charset="0"/>
            </a:endParaRPr>
          </a:p>
        </p:txBody>
      </p:sp>
      <p:sp>
        <p:nvSpPr>
          <p:cNvPr id="11290" name="Oval 28"/>
          <p:cNvSpPr>
            <a:spLocks noChangeArrowheads="1"/>
          </p:cNvSpPr>
          <p:nvPr/>
        </p:nvSpPr>
        <p:spPr bwMode="auto">
          <a:xfrm>
            <a:off x="5111750" y="4030663"/>
            <a:ext cx="152400" cy="152400"/>
          </a:xfrm>
          <a:prstGeom prst="ellipse">
            <a:avLst/>
          </a:prstGeom>
          <a:solidFill>
            <a:schemeClr val="accent1"/>
          </a:solidFill>
          <a:ln w="38100">
            <a:solidFill>
              <a:schemeClr val="bg1"/>
            </a:solidFill>
            <a:round/>
            <a:headEnd/>
            <a:tailEnd/>
          </a:ln>
        </p:spPr>
        <p:txBody>
          <a:bodyPr wrap="none" anchor="ct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endParaRPr lang="en-US" altLang="en-US" sz="2400">
              <a:solidFill>
                <a:schemeClr val="bg1"/>
              </a:solidFill>
              <a:latin typeface="Times New Roman" panose="02020603050405020304" pitchFamily="18" charset="0"/>
            </a:endParaRPr>
          </a:p>
        </p:txBody>
      </p:sp>
      <p:sp>
        <p:nvSpPr>
          <p:cNvPr id="11291" name="Text Box 34"/>
          <p:cNvSpPr txBox="1">
            <a:spLocks noChangeArrowheads="1"/>
          </p:cNvSpPr>
          <p:nvPr/>
        </p:nvSpPr>
        <p:spPr bwMode="auto">
          <a:xfrm>
            <a:off x="5187950" y="4030663"/>
            <a:ext cx="304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spcBef>
                <a:spcPct val="50000"/>
              </a:spcBef>
            </a:pPr>
            <a:r>
              <a:rPr lang="en-US" altLang="en-US" sz="2400">
                <a:solidFill>
                  <a:schemeClr val="bg1"/>
                </a:solidFill>
                <a:latin typeface="Times New Roman" panose="02020603050405020304" pitchFamily="18" charset="0"/>
              </a:rPr>
              <a:t>2</a:t>
            </a:r>
          </a:p>
        </p:txBody>
      </p:sp>
      <p:sp>
        <p:nvSpPr>
          <p:cNvPr id="11292" name="Freeform 42"/>
          <p:cNvSpPr>
            <a:spLocks/>
          </p:cNvSpPr>
          <p:nvPr/>
        </p:nvSpPr>
        <p:spPr bwMode="auto">
          <a:xfrm>
            <a:off x="9102726" y="1878013"/>
            <a:ext cx="942975" cy="1301750"/>
          </a:xfrm>
          <a:custGeom>
            <a:avLst/>
            <a:gdLst>
              <a:gd name="T0" fmla="*/ 2147483647 w 594"/>
              <a:gd name="T1" fmla="*/ 0 h 820"/>
              <a:gd name="T2" fmla="*/ 2147483647 w 594"/>
              <a:gd name="T3" fmla="*/ 0 h 820"/>
              <a:gd name="T4" fmla="*/ 2147483647 w 594"/>
              <a:gd name="T5" fmla="*/ 2147483647 h 820"/>
              <a:gd name="T6" fmla="*/ 2147483647 w 594"/>
              <a:gd name="T7" fmla="*/ 2147483647 h 820"/>
              <a:gd name="T8" fmla="*/ 2147483647 w 594"/>
              <a:gd name="T9" fmla="*/ 2147483647 h 820"/>
              <a:gd name="T10" fmla="*/ 2147483647 w 594"/>
              <a:gd name="T11" fmla="*/ 2147483647 h 820"/>
              <a:gd name="T12" fmla="*/ 2147483647 w 594"/>
              <a:gd name="T13" fmla="*/ 2147483647 h 820"/>
              <a:gd name="T14" fmla="*/ 0 w 594"/>
              <a:gd name="T15" fmla="*/ 2147483647 h 820"/>
              <a:gd name="T16" fmla="*/ 0 w 594"/>
              <a:gd name="T17" fmla="*/ 2147483647 h 820"/>
              <a:gd name="T18" fmla="*/ 2147483647 w 594"/>
              <a:gd name="T19" fmla="*/ 2147483647 h 820"/>
              <a:gd name="T20" fmla="*/ 2147483647 w 594"/>
              <a:gd name="T21" fmla="*/ 2147483647 h 820"/>
              <a:gd name="T22" fmla="*/ 2147483647 w 594"/>
              <a:gd name="T23" fmla="*/ 2147483647 h 820"/>
              <a:gd name="T24" fmla="*/ 2147483647 w 594"/>
              <a:gd name="T25" fmla="*/ 0 h 82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594"/>
              <a:gd name="T40" fmla="*/ 0 h 820"/>
              <a:gd name="T41" fmla="*/ 594 w 594"/>
              <a:gd name="T42" fmla="*/ 820 h 820"/>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594" h="820">
                <a:moveTo>
                  <a:pt x="10" y="0"/>
                </a:moveTo>
                <a:lnTo>
                  <a:pt x="594" y="0"/>
                </a:lnTo>
                <a:lnTo>
                  <a:pt x="594" y="148"/>
                </a:lnTo>
                <a:lnTo>
                  <a:pt x="344" y="148"/>
                </a:lnTo>
                <a:lnTo>
                  <a:pt x="344" y="670"/>
                </a:lnTo>
                <a:lnTo>
                  <a:pt x="590" y="670"/>
                </a:lnTo>
                <a:lnTo>
                  <a:pt x="590" y="820"/>
                </a:lnTo>
                <a:lnTo>
                  <a:pt x="0" y="820"/>
                </a:lnTo>
                <a:lnTo>
                  <a:pt x="0" y="670"/>
                </a:lnTo>
                <a:lnTo>
                  <a:pt x="254" y="670"/>
                </a:lnTo>
                <a:lnTo>
                  <a:pt x="254" y="152"/>
                </a:lnTo>
                <a:lnTo>
                  <a:pt x="10" y="152"/>
                </a:lnTo>
                <a:lnTo>
                  <a:pt x="10" y="0"/>
                </a:lnTo>
                <a:close/>
              </a:path>
            </a:pathLst>
          </a:custGeom>
          <a:solidFill>
            <a:schemeClr val="accent1"/>
          </a:solidFill>
          <a:ln w="44450">
            <a:solidFill>
              <a:schemeClr val="bg1"/>
            </a:solidFill>
            <a:round/>
            <a:headEnd/>
            <a:tailEnd/>
          </a:ln>
        </p:spPr>
        <p:txBody>
          <a:bodyPr/>
          <a:lstStyle/>
          <a:p>
            <a:endParaRPr lang="en-US"/>
          </a:p>
        </p:txBody>
      </p:sp>
      <p:sp>
        <p:nvSpPr>
          <p:cNvPr id="11293" name="Rectangle 79" descr="Small checker board"/>
          <p:cNvSpPr>
            <a:spLocks noChangeArrowheads="1"/>
          </p:cNvSpPr>
          <p:nvPr/>
        </p:nvSpPr>
        <p:spPr bwMode="auto">
          <a:xfrm>
            <a:off x="9136063" y="1895476"/>
            <a:ext cx="152400" cy="201613"/>
          </a:xfrm>
          <a:prstGeom prst="rect">
            <a:avLst/>
          </a:prstGeom>
          <a:pattFill prst="smCheck">
            <a:fgClr>
              <a:schemeClr val="tx1"/>
            </a:fgClr>
            <a:bgClr>
              <a:schemeClr val="bg1"/>
            </a:bgClr>
          </a:patt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endParaRPr lang="en-US" altLang="en-US" sz="2000">
              <a:solidFill>
                <a:schemeClr val="bg1"/>
              </a:solidFill>
              <a:latin typeface="Times New Roman" panose="02020603050405020304" pitchFamily="18" charset="0"/>
            </a:endParaRPr>
          </a:p>
        </p:txBody>
      </p:sp>
      <p:sp>
        <p:nvSpPr>
          <p:cNvPr id="11294" name="Rectangle 92" descr="Small checker board"/>
          <p:cNvSpPr>
            <a:spLocks noChangeArrowheads="1"/>
          </p:cNvSpPr>
          <p:nvPr/>
        </p:nvSpPr>
        <p:spPr bwMode="auto">
          <a:xfrm>
            <a:off x="9525001" y="2392363"/>
            <a:ext cx="104775" cy="228600"/>
          </a:xfrm>
          <a:prstGeom prst="rect">
            <a:avLst/>
          </a:prstGeom>
          <a:pattFill prst="smCheck">
            <a:fgClr>
              <a:schemeClr val="tx1"/>
            </a:fgClr>
            <a:bgClr>
              <a:schemeClr val="bg1"/>
            </a:bgClr>
          </a:patt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endParaRPr lang="en-US" altLang="en-US" sz="2000">
              <a:solidFill>
                <a:schemeClr val="bg1"/>
              </a:solidFill>
              <a:latin typeface="Times New Roman" panose="02020603050405020304" pitchFamily="18" charset="0"/>
            </a:endParaRPr>
          </a:p>
        </p:txBody>
      </p:sp>
      <p:sp>
        <p:nvSpPr>
          <p:cNvPr id="11295" name="Rectangle 79" descr="Small checker board"/>
          <p:cNvSpPr>
            <a:spLocks noChangeArrowheads="1"/>
          </p:cNvSpPr>
          <p:nvPr/>
        </p:nvSpPr>
        <p:spPr bwMode="auto">
          <a:xfrm>
            <a:off x="9872663" y="1900238"/>
            <a:ext cx="152400" cy="190500"/>
          </a:xfrm>
          <a:prstGeom prst="rect">
            <a:avLst/>
          </a:prstGeom>
          <a:pattFill prst="smCheck">
            <a:fgClr>
              <a:schemeClr val="tx1"/>
            </a:fgClr>
            <a:bgClr>
              <a:schemeClr val="bg1"/>
            </a:bgClr>
          </a:patt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endParaRPr lang="en-US" altLang="en-US" sz="2000">
              <a:solidFill>
                <a:schemeClr val="bg1"/>
              </a:solidFill>
              <a:latin typeface="Times New Roman" panose="02020603050405020304" pitchFamily="18" charset="0"/>
            </a:endParaRPr>
          </a:p>
        </p:txBody>
      </p:sp>
      <p:sp>
        <p:nvSpPr>
          <p:cNvPr id="11296" name="Rectangle 79" descr="Small checker board"/>
          <p:cNvSpPr>
            <a:spLocks noChangeArrowheads="1"/>
          </p:cNvSpPr>
          <p:nvPr/>
        </p:nvSpPr>
        <p:spPr bwMode="auto">
          <a:xfrm>
            <a:off x="9123363" y="2960688"/>
            <a:ext cx="152400" cy="196850"/>
          </a:xfrm>
          <a:prstGeom prst="rect">
            <a:avLst/>
          </a:prstGeom>
          <a:pattFill prst="smCheck">
            <a:fgClr>
              <a:schemeClr val="tx1"/>
            </a:fgClr>
            <a:bgClr>
              <a:schemeClr val="bg1"/>
            </a:bgClr>
          </a:patt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endParaRPr lang="en-US" altLang="en-US" sz="2000">
              <a:solidFill>
                <a:schemeClr val="bg1"/>
              </a:solidFill>
              <a:latin typeface="Times New Roman" panose="02020603050405020304" pitchFamily="18" charset="0"/>
            </a:endParaRPr>
          </a:p>
        </p:txBody>
      </p:sp>
      <p:sp>
        <p:nvSpPr>
          <p:cNvPr id="11297" name="Rectangle 79" descr="Small checker board"/>
          <p:cNvSpPr>
            <a:spLocks noChangeArrowheads="1"/>
          </p:cNvSpPr>
          <p:nvPr/>
        </p:nvSpPr>
        <p:spPr bwMode="auto">
          <a:xfrm>
            <a:off x="9871075" y="2954338"/>
            <a:ext cx="152400" cy="203200"/>
          </a:xfrm>
          <a:prstGeom prst="rect">
            <a:avLst/>
          </a:prstGeom>
          <a:pattFill prst="smCheck">
            <a:fgClr>
              <a:schemeClr val="tx1"/>
            </a:fgClr>
            <a:bgClr>
              <a:schemeClr val="bg1"/>
            </a:bgClr>
          </a:patt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endParaRPr lang="en-US" altLang="en-US" sz="2000">
              <a:solidFill>
                <a:schemeClr val="bg1"/>
              </a:solidFill>
              <a:latin typeface="Times New Roman" panose="02020603050405020304" pitchFamily="18" charset="0"/>
            </a:endParaRPr>
          </a:p>
        </p:txBody>
      </p:sp>
      <p:sp>
        <p:nvSpPr>
          <p:cNvPr id="11298" name="Text Box 17"/>
          <p:cNvSpPr txBox="1">
            <a:spLocks noChangeArrowheads="1"/>
          </p:cNvSpPr>
          <p:nvPr/>
        </p:nvSpPr>
        <p:spPr bwMode="auto">
          <a:xfrm>
            <a:off x="5641975" y="3159125"/>
            <a:ext cx="2667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spcBef>
                <a:spcPct val="50000"/>
              </a:spcBef>
            </a:pPr>
            <a:r>
              <a:rPr lang="en-US" altLang="en-US" sz="2400">
                <a:solidFill>
                  <a:schemeClr val="bg1"/>
                </a:solidFill>
                <a:latin typeface="Times New Roman" panose="02020603050405020304" pitchFamily="18" charset="0"/>
              </a:rPr>
              <a:t>No Residual Stress</a:t>
            </a:r>
          </a:p>
        </p:txBody>
      </p:sp>
      <p:sp>
        <p:nvSpPr>
          <p:cNvPr id="11299" name="Line 22"/>
          <p:cNvSpPr>
            <a:spLocks noChangeShapeType="1"/>
          </p:cNvSpPr>
          <p:nvPr/>
        </p:nvSpPr>
        <p:spPr bwMode="auto">
          <a:xfrm flipH="1">
            <a:off x="5340351" y="3400426"/>
            <a:ext cx="314325" cy="327025"/>
          </a:xfrm>
          <a:prstGeom prst="line">
            <a:avLst/>
          </a:prstGeom>
          <a:noFill/>
          <a:ln w="28575">
            <a:solidFill>
              <a:schemeClr val="bg1"/>
            </a:solidFill>
            <a:round/>
            <a:headEnd/>
            <a:tailEnd type="arrow" w="med" len="med"/>
          </a:ln>
          <a:extLst>
            <a:ext uri="{909E8E84-426E-40DD-AFC4-6F175D3DCCD1}">
              <a14:hiddenFill xmlns:a14="http://schemas.microsoft.com/office/drawing/2010/main">
                <a:noFill/>
              </a14:hiddenFill>
            </a:ext>
          </a:extLst>
        </p:spPr>
        <p:txBody>
          <a:bodyPr/>
          <a:lstStyle/>
          <a:p>
            <a:endParaRPr lang="en-US"/>
          </a:p>
        </p:txBody>
      </p:sp>
      <p:sp>
        <p:nvSpPr>
          <p:cNvPr id="11300" name="Line 24"/>
          <p:cNvSpPr>
            <a:spLocks noChangeShapeType="1"/>
          </p:cNvSpPr>
          <p:nvPr/>
        </p:nvSpPr>
        <p:spPr bwMode="auto">
          <a:xfrm>
            <a:off x="4502150" y="3727450"/>
            <a:ext cx="541338" cy="0"/>
          </a:xfrm>
          <a:prstGeom prst="line">
            <a:avLst/>
          </a:prstGeom>
          <a:noFill/>
          <a:ln w="28575">
            <a:solidFill>
              <a:schemeClr val="bg1"/>
            </a:solidFill>
            <a:prstDash val="dash"/>
            <a:round/>
            <a:headEnd/>
            <a:tailEnd/>
          </a:ln>
          <a:extLst>
            <a:ext uri="{909E8E84-426E-40DD-AFC4-6F175D3DCCD1}">
              <a14:hiddenFill xmlns:a14="http://schemas.microsoft.com/office/drawing/2010/main">
                <a:noFill/>
              </a14:hiddenFill>
            </a:ext>
          </a:extLst>
        </p:spPr>
        <p:txBody>
          <a:bodyPr/>
          <a:lstStyle/>
          <a:p>
            <a:endParaRPr lang="en-US"/>
          </a:p>
        </p:txBody>
      </p:sp>
      <p:sp>
        <p:nvSpPr>
          <p:cNvPr id="11301" name="Freeform 42"/>
          <p:cNvSpPr>
            <a:spLocks/>
          </p:cNvSpPr>
          <p:nvPr/>
        </p:nvSpPr>
        <p:spPr bwMode="auto">
          <a:xfrm>
            <a:off x="4505326" y="3724275"/>
            <a:ext cx="2771775" cy="1752600"/>
          </a:xfrm>
          <a:custGeom>
            <a:avLst/>
            <a:gdLst>
              <a:gd name="T0" fmla="*/ 0 w 1746"/>
              <a:gd name="T1" fmla="*/ 2147483647 h 1104"/>
              <a:gd name="T2" fmla="*/ 937498125 w 1746"/>
              <a:gd name="T3" fmla="*/ 0 h 1104"/>
              <a:gd name="T4" fmla="*/ 2147483647 w 1746"/>
              <a:gd name="T5" fmla="*/ 0 h 1104"/>
              <a:gd name="T6" fmla="*/ 0 60000 65536"/>
              <a:gd name="T7" fmla="*/ 0 60000 65536"/>
              <a:gd name="T8" fmla="*/ 0 60000 65536"/>
              <a:gd name="T9" fmla="*/ 0 w 1746"/>
              <a:gd name="T10" fmla="*/ 0 h 1104"/>
              <a:gd name="T11" fmla="*/ 1746 w 1746"/>
              <a:gd name="T12" fmla="*/ 1104 h 1104"/>
            </a:gdLst>
            <a:ahLst/>
            <a:cxnLst>
              <a:cxn ang="T6">
                <a:pos x="T0" y="T1"/>
              </a:cxn>
              <a:cxn ang="T7">
                <a:pos x="T2" y="T3"/>
              </a:cxn>
              <a:cxn ang="T8">
                <a:pos x="T4" y="T5"/>
              </a:cxn>
            </a:cxnLst>
            <a:rect l="T9" t="T10" r="T11" b="T12"/>
            <a:pathLst>
              <a:path w="1746" h="1104">
                <a:moveTo>
                  <a:pt x="0" y="1104"/>
                </a:moveTo>
                <a:lnTo>
                  <a:pt x="372" y="0"/>
                </a:lnTo>
                <a:lnTo>
                  <a:pt x="1746" y="0"/>
                </a:lnTo>
              </a:path>
            </a:pathLst>
          </a:custGeom>
          <a:noFill/>
          <a:ln w="38100" cap="flat" cmpd="sng">
            <a:solidFill>
              <a:schemeClr val="bg1"/>
            </a:solidFill>
            <a:prstDash val="solid"/>
            <a:round/>
            <a:headEnd type="none" w="med" len="med"/>
            <a:tailEnd type="triangle" w="med" len="med"/>
          </a:ln>
          <a:extLst>
            <a:ext uri="{909E8E84-426E-40DD-AFC4-6F175D3DCCD1}">
              <a14:hiddenFill xmlns:a14="http://schemas.microsoft.com/office/drawing/2010/main">
                <a:solidFill>
                  <a:srgbClr val="FFFFFF"/>
                </a:solidFill>
              </a14:hiddenFill>
            </a:ext>
          </a:extLst>
        </p:spPr>
        <p:txBody>
          <a:bodyPr rot="10800000" wrap="none"/>
          <a:lstStyle/>
          <a:p>
            <a:endParaRPr lang="en-US"/>
          </a:p>
        </p:txBody>
      </p:sp>
      <p:sp>
        <p:nvSpPr>
          <p:cNvPr id="11302" name="Text Box 51"/>
          <p:cNvSpPr txBox="1">
            <a:spLocks noChangeArrowheads="1"/>
          </p:cNvSpPr>
          <p:nvPr/>
        </p:nvSpPr>
        <p:spPr bwMode="auto">
          <a:xfrm>
            <a:off x="9415463" y="1479551"/>
            <a:ext cx="468312"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spcBef>
                <a:spcPct val="50000"/>
              </a:spcBef>
            </a:pPr>
            <a:r>
              <a:rPr lang="en-US" altLang="en-US" sz="2000">
                <a:solidFill>
                  <a:schemeClr val="bg1"/>
                </a:solidFill>
                <a:latin typeface="Times New Roman" panose="02020603050405020304" pitchFamily="18" charset="0"/>
              </a:rPr>
              <a:t>1</a:t>
            </a:r>
          </a:p>
        </p:txBody>
      </p:sp>
      <p:sp>
        <p:nvSpPr>
          <p:cNvPr id="11303" name="Text Box 75"/>
          <p:cNvSpPr txBox="1">
            <a:spLocks noChangeArrowheads="1"/>
          </p:cNvSpPr>
          <p:nvPr/>
        </p:nvSpPr>
        <p:spPr bwMode="auto">
          <a:xfrm>
            <a:off x="9415464" y="3148014"/>
            <a:ext cx="439737"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spcBef>
                <a:spcPct val="50000"/>
              </a:spcBef>
            </a:pPr>
            <a:r>
              <a:rPr lang="en-US" altLang="en-US" sz="2000">
                <a:solidFill>
                  <a:schemeClr val="bg1"/>
                </a:solidFill>
                <a:latin typeface="Times New Roman" panose="02020603050405020304" pitchFamily="18" charset="0"/>
              </a:rPr>
              <a:t>2</a:t>
            </a:r>
          </a:p>
        </p:txBody>
      </p:sp>
    </p:spTree>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TextBox 28"/>
          <p:cNvSpPr txBox="1">
            <a:spLocks noChangeArrowheads="1"/>
          </p:cNvSpPr>
          <p:nvPr/>
        </p:nvSpPr>
        <p:spPr bwMode="auto">
          <a:xfrm>
            <a:off x="1814513" y="955675"/>
            <a:ext cx="8636000" cy="4876800"/>
          </a:xfrm>
          <a:prstGeom prst="rect">
            <a:avLst/>
          </a:prstGeom>
          <a:solidFill>
            <a:srgbClr val="F2F2F2">
              <a:alpha val="61960"/>
            </a:srgbClr>
          </a:solidFill>
          <a:ln w="38100">
            <a:solidFill>
              <a:schemeClr val="bg1"/>
            </a:solidFill>
            <a:bevel/>
            <a:headEnd/>
            <a:tailEnd/>
          </a:ln>
        </p:spPr>
        <p:txBody>
          <a:bodyPr anchor="ctr">
            <a:spAutoFit/>
          </a:bodyPr>
          <a:lstStyle>
            <a:lvl1pPr marL="347663" indent="-347663"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r>
              <a:rPr lang="en-US" altLang="en-US" sz="2400" b="1">
                <a:solidFill>
                  <a:schemeClr val="bg1"/>
                </a:solidFill>
                <a:latin typeface="Times New Roman" panose="02020603050405020304" pitchFamily="18" charset="0"/>
              </a:rPr>
              <a:t>ALIGNMENT CHART ASSUMPTIONS:</a:t>
            </a:r>
          </a:p>
          <a:p>
            <a:pPr algn="l" eaLnBrk="1" hangingPunct="1">
              <a:buFontTx/>
              <a:buAutoNum type="arabicParenR"/>
            </a:pPr>
            <a:r>
              <a:rPr lang="en-US" altLang="en-US" sz="2400">
                <a:solidFill>
                  <a:schemeClr val="bg1"/>
                </a:solidFill>
                <a:latin typeface="Times New Roman" panose="02020603050405020304" pitchFamily="18" charset="0"/>
              </a:rPr>
              <a:t>Behavior is purely elastic.</a:t>
            </a:r>
          </a:p>
          <a:p>
            <a:pPr algn="l" eaLnBrk="1" hangingPunct="1">
              <a:buFontTx/>
              <a:buAutoNum type="arabicParenR"/>
            </a:pPr>
            <a:r>
              <a:rPr lang="en-US" altLang="en-US" sz="2400">
                <a:solidFill>
                  <a:schemeClr val="bg1"/>
                </a:solidFill>
                <a:latin typeface="Times New Roman" panose="02020603050405020304" pitchFamily="18" charset="0"/>
              </a:rPr>
              <a:t>All members have constant cross section.</a:t>
            </a:r>
          </a:p>
          <a:p>
            <a:pPr algn="l" eaLnBrk="1" hangingPunct="1">
              <a:buFontTx/>
              <a:buAutoNum type="arabicParenR"/>
            </a:pPr>
            <a:r>
              <a:rPr lang="en-US" altLang="en-US" sz="2400">
                <a:solidFill>
                  <a:schemeClr val="bg1"/>
                </a:solidFill>
                <a:latin typeface="Times New Roman" panose="02020603050405020304" pitchFamily="18" charset="0"/>
              </a:rPr>
              <a:t>All joints are rigid.</a:t>
            </a:r>
          </a:p>
          <a:p>
            <a:pPr algn="l" eaLnBrk="1" hangingPunct="1">
              <a:buFontTx/>
              <a:buAutoNum type="arabicParenR"/>
            </a:pPr>
            <a:r>
              <a:rPr lang="en-US" altLang="en-US" sz="2400">
                <a:solidFill>
                  <a:schemeClr val="bg1"/>
                </a:solidFill>
                <a:latin typeface="Times New Roman" panose="02020603050405020304" pitchFamily="18" charset="0"/>
              </a:rPr>
              <a:t>Sidesway Inhibited (Braced) – single curvature bending of girders.</a:t>
            </a:r>
          </a:p>
          <a:p>
            <a:pPr algn="l" eaLnBrk="1" hangingPunct="1">
              <a:buFontTx/>
              <a:buAutoNum type="arabicParenR"/>
            </a:pPr>
            <a:r>
              <a:rPr lang="en-US" altLang="en-US" sz="2400">
                <a:solidFill>
                  <a:schemeClr val="bg1"/>
                </a:solidFill>
                <a:latin typeface="Times New Roman" panose="02020603050405020304" pitchFamily="18" charset="0"/>
              </a:rPr>
              <a:t>Sidesway Uninhibited (Sway) – reverse curvature bending of girders.</a:t>
            </a:r>
          </a:p>
          <a:p>
            <a:pPr algn="l" eaLnBrk="1" hangingPunct="1">
              <a:buFontTx/>
              <a:buAutoNum type="arabicParenR"/>
            </a:pPr>
            <a:r>
              <a:rPr lang="en-US" altLang="en-US" sz="2400">
                <a:solidFill>
                  <a:schemeClr val="bg1"/>
                </a:solidFill>
                <a:latin typeface="Times New Roman" panose="02020603050405020304" pitchFamily="18" charset="0"/>
              </a:rPr>
              <a:t>Stiffness parameter of all columns is equal.</a:t>
            </a:r>
          </a:p>
          <a:p>
            <a:pPr algn="l" eaLnBrk="1" hangingPunct="1">
              <a:buFontTx/>
              <a:buAutoNum type="arabicParenR"/>
            </a:pPr>
            <a:r>
              <a:rPr lang="en-US" altLang="en-US" sz="2400">
                <a:solidFill>
                  <a:schemeClr val="bg1"/>
                </a:solidFill>
                <a:latin typeface="Times New Roman" panose="02020603050405020304" pitchFamily="18" charset="0"/>
              </a:rPr>
              <a:t>Joint restraint is distributed to columns above and below the joint in proportion to </a:t>
            </a:r>
            <a:r>
              <a:rPr lang="en-US" altLang="en-US" sz="2400" i="1">
                <a:solidFill>
                  <a:schemeClr val="bg1"/>
                </a:solidFill>
                <a:latin typeface="Times New Roman" panose="02020603050405020304" pitchFamily="18" charset="0"/>
              </a:rPr>
              <a:t>EI/L</a:t>
            </a:r>
            <a:r>
              <a:rPr lang="en-US" altLang="en-US" sz="2400">
                <a:solidFill>
                  <a:schemeClr val="bg1"/>
                </a:solidFill>
                <a:latin typeface="Times New Roman" panose="02020603050405020304" pitchFamily="18" charset="0"/>
              </a:rPr>
              <a:t> of the columns.</a:t>
            </a:r>
          </a:p>
          <a:p>
            <a:pPr algn="l" eaLnBrk="1" hangingPunct="1">
              <a:buFontTx/>
              <a:buAutoNum type="arabicParenR"/>
            </a:pPr>
            <a:r>
              <a:rPr lang="en-US" altLang="en-US" sz="2400">
                <a:solidFill>
                  <a:srgbClr val="FF0000"/>
                </a:solidFill>
                <a:latin typeface="Times New Roman" panose="02020603050405020304" pitchFamily="18" charset="0"/>
              </a:rPr>
              <a:t>All columns buckle simultaneously.</a:t>
            </a:r>
          </a:p>
          <a:p>
            <a:pPr algn="l" eaLnBrk="1" hangingPunct="1">
              <a:buFontTx/>
              <a:buAutoNum type="arabicParenR"/>
            </a:pPr>
            <a:r>
              <a:rPr lang="en-US" altLang="en-US" sz="2400">
                <a:solidFill>
                  <a:schemeClr val="bg1"/>
                </a:solidFill>
                <a:latin typeface="Times New Roman" panose="02020603050405020304" pitchFamily="18" charset="0"/>
              </a:rPr>
              <a:t>No significant axial compression force exists in the girders.</a:t>
            </a:r>
          </a:p>
        </p:txBody>
      </p:sp>
      <p:sp>
        <p:nvSpPr>
          <p:cNvPr id="4" name="Slide Number Placeholder 3"/>
          <p:cNvSpPr txBox="1">
            <a:spLocks noGrp="1"/>
          </p:cNvSpPr>
          <p:nvPr/>
        </p:nvSpPr>
        <p:spPr>
          <a:xfrm>
            <a:off x="10930360" y="6324078"/>
            <a:ext cx="762000" cy="365125"/>
          </a:xfrm>
          <a:prstGeom prst="rect">
            <a:avLst/>
          </a:prstGeom>
          <a:noFill/>
        </p:spPr>
        <p:txBody>
          <a:bodyPr lIns="0" rIns="0" anchor="b"/>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r" eaLnBrk="1" hangingPunct="1"/>
            <a:fld id="{9963898D-C71D-4082-B95D-5B41E29EDBD4}" type="slidenum">
              <a:rPr lang="en-US" altLang="en-US" sz="1200">
                <a:solidFill>
                  <a:srgbClr val="BCBCBC"/>
                </a:solidFill>
                <a:latin typeface="Times New Roman" panose="02020603050405020304" pitchFamily="18" charset="0"/>
              </a:rPr>
              <a:pPr algn="r" eaLnBrk="1" hangingPunct="1"/>
              <a:t>80</a:t>
            </a:fld>
            <a:endParaRPr lang="en-US" altLang="en-US" sz="1200" dirty="0">
              <a:solidFill>
                <a:srgbClr val="BCBCBC"/>
              </a:solidFill>
              <a:latin typeface="Times New Roman" panose="02020603050405020304" pitchFamily="18" charset="0"/>
            </a:endParaRPr>
          </a:p>
        </p:txBody>
      </p:sp>
      <p:sp>
        <p:nvSpPr>
          <p:cNvPr id="5" name="Footer Placeholder 4"/>
          <p:cNvSpPr txBox="1">
            <a:spLocks noGrp="1"/>
          </p:cNvSpPr>
          <p:nvPr/>
        </p:nvSpPr>
        <p:spPr>
          <a:xfrm>
            <a:off x="4648200" y="6416676"/>
            <a:ext cx="2895600" cy="365125"/>
          </a:xfrm>
          <a:prstGeom prst="rect">
            <a:avLst/>
          </a:prstGeom>
          <a:noFill/>
        </p:spPr>
        <p:txBody>
          <a:bodyPr anchor="b"/>
          <a:lstStyle/>
          <a:p>
            <a:pPr>
              <a:defRPr/>
            </a:pPr>
            <a:r>
              <a:rPr lang="en-US" sz="1200">
                <a:solidFill>
                  <a:schemeClr val="tx1">
                    <a:shade val="50000"/>
                  </a:schemeClr>
                </a:solidFill>
                <a:latin typeface="Times New Roman" pitchFamily="18" charset="0"/>
                <a:cs typeface="+mn-cs"/>
              </a:rPr>
              <a:t>Compression Theory</a:t>
            </a:r>
            <a:endParaRPr lang="en-US" sz="1200" dirty="0">
              <a:solidFill>
                <a:schemeClr val="tx1">
                  <a:shade val="50000"/>
                </a:schemeClr>
              </a:solidFill>
              <a:latin typeface="Times New Roman" pitchFamily="18" charset="0"/>
              <a:cs typeface="+mn-cs"/>
            </a:endParaRPr>
          </a:p>
        </p:txBody>
      </p:sp>
      <p:sp>
        <p:nvSpPr>
          <p:cNvPr id="84997" name="TextBox 28"/>
          <p:cNvSpPr txBox="1">
            <a:spLocks noChangeArrowheads="1"/>
          </p:cNvSpPr>
          <p:nvPr/>
        </p:nvSpPr>
        <p:spPr bwMode="auto">
          <a:xfrm>
            <a:off x="3770314" y="88901"/>
            <a:ext cx="4383087" cy="620713"/>
          </a:xfrm>
          <a:prstGeom prst="rect">
            <a:avLst/>
          </a:prstGeom>
          <a:solidFill>
            <a:srgbClr val="F2F2F2">
              <a:alpha val="61960"/>
            </a:srgbClr>
          </a:solidFill>
          <a:ln w="38100">
            <a:solidFill>
              <a:schemeClr val="bg1"/>
            </a:solidFill>
            <a:bevel/>
            <a:headEnd/>
            <a:tailEnd/>
          </a:ln>
        </p:spPr>
        <p:txBody>
          <a:bodyPr anchor="ctr" anchorCtr="1"/>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spcBef>
                <a:spcPct val="50000"/>
              </a:spcBef>
            </a:pPr>
            <a:r>
              <a:rPr lang="en-US" altLang="en-US" sz="3600" b="1">
                <a:solidFill>
                  <a:schemeClr val="bg1"/>
                </a:solidFill>
                <a:latin typeface="Times New Roman" panose="02020603050405020304" pitchFamily="18" charset="0"/>
              </a:rPr>
              <a:t>Alignment Charts</a:t>
            </a:r>
          </a:p>
        </p:txBody>
      </p:sp>
    </p:spTree>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TextBox 28"/>
          <p:cNvSpPr txBox="1">
            <a:spLocks noChangeArrowheads="1"/>
          </p:cNvSpPr>
          <p:nvPr/>
        </p:nvSpPr>
        <p:spPr bwMode="auto">
          <a:xfrm>
            <a:off x="3756025" y="4543426"/>
            <a:ext cx="5803900" cy="860425"/>
          </a:xfrm>
          <a:prstGeom prst="rect">
            <a:avLst/>
          </a:prstGeom>
          <a:solidFill>
            <a:srgbClr val="F2F2F2">
              <a:alpha val="61960"/>
            </a:srgbClr>
          </a:solidFill>
          <a:ln w="38100">
            <a:solidFill>
              <a:schemeClr val="bg1"/>
            </a:solidFill>
            <a:bevel/>
            <a:headEnd/>
            <a:tailEnd/>
          </a:ln>
        </p:spPr>
        <p:txBody>
          <a:bodyPr anchor="ctr">
            <a:spAutoFit/>
          </a:bodyP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r>
              <a:rPr lang="en-US" altLang="en-US" sz="2400">
                <a:solidFill>
                  <a:schemeClr val="bg1"/>
                </a:solidFill>
                <a:latin typeface="Times New Roman" panose="02020603050405020304" pitchFamily="18" charset="0"/>
              </a:rPr>
              <a:t>This case will be addressed first, with the concept valid for general conditions as well.</a:t>
            </a:r>
          </a:p>
        </p:txBody>
      </p:sp>
      <p:sp>
        <p:nvSpPr>
          <p:cNvPr id="86019" name="TextBox 28"/>
          <p:cNvSpPr txBox="1">
            <a:spLocks noChangeArrowheads="1"/>
          </p:cNvSpPr>
          <p:nvPr/>
        </p:nvSpPr>
        <p:spPr bwMode="auto">
          <a:xfrm>
            <a:off x="1758951" y="1571626"/>
            <a:ext cx="8132763" cy="860425"/>
          </a:xfrm>
          <a:prstGeom prst="rect">
            <a:avLst/>
          </a:prstGeom>
          <a:solidFill>
            <a:srgbClr val="F2F2F2">
              <a:alpha val="61960"/>
            </a:srgbClr>
          </a:solidFill>
          <a:ln w="38100">
            <a:solidFill>
              <a:schemeClr val="bg1"/>
            </a:solidFill>
            <a:bevel/>
            <a:headEnd/>
            <a:tailEnd/>
          </a:ln>
        </p:spPr>
        <p:txBody>
          <a:bodyPr anchor="ctr">
            <a:spAutoFit/>
          </a:bodyP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r>
              <a:rPr lang="en-US" altLang="en-US" sz="2400">
                <a:solidFill>
                  <a:schemeClr val="bg1"/>
                </a:solidFill>
                <a:latin typeface="Times New Roman" panose="02020603050405020304" pitchFamily="18" charset="0"/>
              </a:rPr>
              <a:t>In a story not all columns will be loaded to their full strength.</a:t>
            </a:r>
          </a:p>
          <a:p>
            <a:pPr algn="l" eaLnBrk="1" hangingPunct="1"/>
            <a:r>
              <a:rPr lang="en-US" altLang="en-US" sz="2400">
                <a:solidFill>
                  <a:schemeClr val="bg1"/>
                </a:solidFill>
                <a:latin typeface="Times New Roman" panose="02020603050405020304" pitchFamily="18" charset="0"/>
              </a:rPr>
              <a:t>Some are ready to buckle, while others have additional strength.</a:t>
            </a:r>
          </a:p>
        </p:txBody>
      </p:sp>
      <p:sp>
        <p:nvSpPr>
          <p:cNvPr id="86020" name="TextBox 28"/>
          <p:cNvSpPr txBox="1">
            <a:spLocks noChangeArrowheads="1"/>
          </p:cNvSpPr>
          <p:nvPr/>
        </p:nvSpPr>
        <p:spPr bwMode="auto">
          <a:xfrm>
            <a:off x="3741739" y="3215631"/>
            <a:ext cx="5818187" cy="461665"/>
          </a:xfrm>
          <a:prstGeom prst="rect">
            <a:avLst/>
          </a:prstGeom>
          <a:solidFill>
            <a:srgbClr val="F2F2F2">
              <a:alpha val="61960"/>
            </a:srgbClr>
          </a:solidFill>
          <a:ln w="38100">
            <a:solidFill>
              <a:schemeClr val="bg1"/>
            </a:solidFill>
            <a:bevel/>
            <a:headEnd/>
            <a:tailEnd/>
          </a:ln>
        </p:spPr>
        <p:txBody>
          <a:bodyPr anchor="ctr">
            <a:spAutoFit/>
          </a:bodyP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r>
              <a:rPr lang="en-US" altLang="en-US" sz="2400">
                <a:solidFill>
                  <a:schemeClr val="bg1"/>
                </a:solidFill>
                <a:latin typeface="Times New Roman" panose="02020603050405020304" pitchFamily="18" charset="0"/>
              </a:rPr>
              <a:t>An extreme case of this is a “leaner” column.</a:t>
            </a:r>
          </a:p>
        </p:txBody>
      </p:sp>
      <p:sp>
        <p:nvSpPr>
          <p:cNvPr id="6" name="Slide Number Placeholder 5"/>
          <p:cNvSpPr>
            <a:spLocks noGrp="1"/>
          </p:cNvSpPr>
          <p:nvPr>
            <p:ph type="sldNum" sz="quarter" idx="11"/>
          </p:nvPr>
        </p:nvSpPr>
        <p:spPr/>
        <p:txBody>
          <a:bodyP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eaLnBrk="1" hangingPunct="1"/>
            <a:fld id="{57289D25-67F4-4447-9D46-EE965814394B}" type="slidenum">
              <a:rPr lang="en-US" altLang="en-US" sz="1200">
                <a:solidFill>
                  <a:srgbClr val="BCBCBC"/>
                </a:solidFill>
                <a:latin typeface="Times New Roman" panose="02020603050405020304" pitchFamily="18" charset="0"/>
              </a:rPr>
              <a:pPr eaLnBrk="1" hangingPunct="1"/>
              <a:t>81</a:t>
            </a:fld>
            <a:endParaRPr lang="en-US" altLang="en-US" sz="1200">
              <a:solidFill>
                <a:srgbClr val="BCBCBC"/>
              </a:solidFill>
              <a:latin typeface="Times New Roman" panose="02020603050405020304" pitchFamily="18" charset="0"/>
            </a:endParaRPr>
          </a:p>
        </p:txBody>
      </p:sp>
      <p:sp>
        <p:nvSpPr>
          <p:cNvPr id="7" name="Footer Placeholder 6"/>
          <p:cNvSpPr>
            <a:spLocks noGrp="1"/>
          </p:cNvSpPr>
          <p:nvPr>
            <p:ph type="ftr" sz="quarter" idx="10"/>
          </p:nvPr>
        </p:nvSpPr>
        <p:spPr/>
        <p:txBody>
          <a:bodyPr/>
          <a:lstStyle/>
          <a:p>
            <a:pPr>
              <a:defRPr/>
            </a:pPr>
            <a:r>
              <a:rPr lang="en-US"/>
              <a:t>Compression Theory</a:t>
            </a:r>
            <a:endParaRPr lang="en-US" dirty="0"/>
          </a:p>
        </p:txBody>
      </p:sp>
      <p:sp>
        <p:nvSpPr>
          <p:cNvPr id="86023" name="TextBox 28"/>
          <p:cNvSpPr txBox="1">
            <a:spLocks noChangeArrowheads="1"/>
          </p:cNvSpPr>
          <p:nvPr/>
        </p:nvSpPr>
        <p:spPr bwMode="auto">
          <a:xfrm>
            <a:off x="3770314" y="88901"/>
            <a:ext cx="4383087" cy="620713"/>
          </a:xfrm>
          <a:prstGeom prst="rect">
            <a:avLst/>
          </a:prstGeom>
          <a:solidFill>
            <a:srgbClr val="F2F2F2">
              <a:alpha val="61960"/>
            </a:srgbClr>
          </a:solidFill>
          <a:ln w="38100">
            <a:solidFill>
              <a:schemeClr val="bg1"/>
            </a:solidFill>
            <a:bevel/>
            <a:headEnd/>
            <a:tailEnd/>
          </a:ln>
        </p:spPr>
        <p:txBody>
          <a:bodyPr anchor="ctr" anchorCtr="1"/>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spcBef>
                <a:spcPct val="50000"/>
              </a:spcBef>
            </a:pPr>
            <a:r>
              <a:rPr lang="en-US" altLang="en-US" sz="3600" b="1">
                <a:solidFill>
                  <a:schemeClr val="bg1"/>
                </a:solidFill>
                <a:latin typeface="Times New Roman" panose="02020603050405020304" pitchFamily="18" charset="0"/>
              </a:rPr>
              <a:t>Alignment Charts</a:t>
            </a:r>
          </a:p>
        </p:txBody>
      </p:sp>
    </p:spTree>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TextBox 28"/>
          <p:cNvSpPr txBox="1"/>
          <p:nvPr/>
        </p:nvSpPr>
        <p:spPr>
          <a:xfrm>
            <a:off x="2028825" y="636588"/>
            <a:ext cx="8140700" cy="5029200"/>
          </a:xfrm>
          <a:prstGeom prst="rect">
            <a:avLst/>
          </a:prstGeom>
          <a:solidFill>
            <a:schemeClr val="tx1">
              <a:lumMod val="95000"/>
              <a:alpha val="62000"/>
            </a:schemeClr>
          </a:solidFill>
          <a:ln w="38100" cap="flat">
            <a:solidFill>
              <a:schemeClr val="bg1"/>
            </a:solidFill>
            <a:bevel/>
          </a:ln>
        </p:spPr>
        <p:txBody>
          <a:bodyPr anchor="ctr" anchorCtr="1"/>
          <a:lstStyle/>
          <a:p>
            <a:pPr eaLnBrk="0" hangingPunct="0">
              <a:defRPr/>
            </a:pPr>
            <a:r>
              <a:rPr lang="en-US" sz="3600" b="1">
                <a:solidFill>
                  <a:schemeClr val="bg1"/>
                </a:solidFill>
                <a:latin typeface="Times New Roman" pitchFamily="18" charset="0"/>
                <a:cs typeface="Arial" charset="0"/>
              </a:rPr>
              <a:t>“LEANER” COLUMNS</a:t>
            </a:r>
            <a:endParaRPr lang="en-US" sz="2400" b="1">
              <a:solidFill>
                <a:schemeClr val="bg1"/>
              </a:solidFill>
              <a:latin typeface="Times New Roman" pitchFamily="18" charset="0"/>
              <a:cs typeface="Arial" charset="0"/>
            </a:endParaRPr>
          </a:p>
        </p:txBody>
      </p:sp>
      <p:sp>
        <p:nvSpPr>
          <p:cNvPr id="3" name="Slide Number Placeholder 2"/>
          <p:cNvSpPr>
            <a:spLocks noGrp="1"/>
          </p:cNvSpPr>
          <p:nvPr>
            <p:ph type="sldNum" sz="quarter" idx="11"/>
          </p:nvPr>
        </p:nvSpPr>
        <p:spPr/>
        <p:txBody>
          <a:bodyP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eaLnBrk="1" hangingPunct="1"/>
            <a:fld id="{C1AC31C0-7E35-4265-B42D-BF1B732D2463}" type="slidenum">
              <a:rPr lang="en-US" altLang="en-US" sz="1200">
                <a:solidFill>
                  <a:srgbClr val="BCBCBC"/>
                </a:solidFill>
                <a:latin typeface="Times New Roman" panose="02020603050405020304" pitchFamily="18" charset="0"/>
              </a:rPr>
              <a:pPr eaLnBrk="1" hangingPunct="1"/>
              <a:t>82</a:t>
            </a:fld>
            <a:endParaRPr lang="en-US" altLang="en-US" sz="1200">
              <a:solidFill>
                <a:srgbClr val="BCBCBC"/>
              </a:solidFill>
              <a:latin typeface="Times New Roman" panose="02020603050405020304" pitchFamily="18" charset="0"/>
            </a:endParaRPr>
          </a:p>
        </p:txBody>
      </p:sp>
      <p:sp>
        <p:nvSpPr>
          <p:cNvPr id="4" name="Footer Placeholder 3"/>
          <p:cNvSpPr>
            <a:spLocks noGrp="1"/>
          </p:cNvSpPr>
          <p:nvPr>
            <p:ph type="ftr" sz="quarter" idx="10"/>
          </p:nvPr>
        </p:nvSpPr>
        <p:spPr/>
        <p:txBody>
          <a:bodyPr/>
          <a:lstStyle/>
          <a:p>
            <a:pPr>
              <a:defRPr/>
            </a:pPr>
            <a:r>
              <a:rPr lang="en-US"/>
              <a:t>Compression Theory</a:t>
            </a:r>
          </a:p>
        </p:txBody>
      </p:sp>
    </p:spTree>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 name="TextBox 105"/>
          <p:cNvSpPr txBox="1"/>
          <p:nvPr/>
        </p:nvSpPr>
        <p:spPr>
          <a:xfrm>
            <a:off x="3671889" y="1200150"/>
            <a:ext cx="4586287" cy="3841750"/>
          </a:xfrm>
          <a:prstGeom prst="rect">
            <a:avLst/>
          </a:prstGeom>
          <a:solidFill>
            <a:schemeClr val="tx1">
              <a:lumMod val="95000"/>
              <a:alpha val="62000"/>
            </a:schemeClr>
          </a:solidFill>
          <a:ln w="38100" cap="flat">
            <a:solidFill>
              <a:schemeClr val="bg1"/>
            </a:solidFill>
            <a:bevel/>
          </a:ln>
        </p:spPr>
        <p:txBody>
          <a:bodyPr anchor="ctr" anchorCtr="1"/>
          <a:lstStyle/>
          <a:p>
            <a:pPr algn="l">
              <a:defRPr/>
            </a:pPr>
            <a:endParaRPr lang="en-US" sz="2400">
              <a:solidFill>
                <a:schemeClr val="bg1"/>
              </a:solidFill>
              <a:latin typeface="Times New Roman" pitchFamily="18" charset="0"/>
            </a:endParaRPr>
          </a:p>
        </p:txBody>
      </p:sp>
      <p:sp>
        <p:nvSpPr>
          <p:cNvPr id="88067" name="Line 5"/>
          <p:cNvSpPr>
            <a:spLocks noChangeShapeType="1"/>
          </p:cNvSpPr>
          <p:nvPr/>
        </p:nvSpPr>
        <p:spPr bwMode="auto">
          <a:xfrm flipV="1">
            <a:off x="4098925" y="2081214"/>
            <a:ext cx="0" cy="1811337"/>
          </a:xfrm>
          <a:prstGeom prst="line">
            <a:avLst/>
          </a:prstGeom>
          <a:noFill/>
          <a:ln w="3810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8068" name="Line 6"/>
          <p:cNvSpPr>
            <a:spLocks noChangeShapeType="1"/>
          </p:cNvSpPr>
          <p:nvPr/>
        </p:nvSpPr>
        <p:spPr bwMode="auto">
          <a:xfrm flipV="1">
            <a:off x="5805488" y="2081214"/>
            <a:ext cx="0" cy="1811337"/>
          </a:xfrm>
          <a:prstGeom prst="line">
            <a:avLst/>
          </a:prstGeom>
          <a:noFill/>
          <a:ln w="3810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8069" name="Line 7"/>
          <p:cNvSpPr>
            <a:spLocks noChangeShapeType="1"/>
          </p:cNvSpPr>
          <p:nvPr/>
        </p:nvSpPr>
        <p:spPr bwMode="auto">
          <a:xfrm flipV="1">
            <a:off x="7513638" y="2081214"/>
            <a:ext cx="0" cy="1811337"/>
          </a:xfrm>
          <a:prstGeom prst="line">
            <a:avLst/>
          </a:prstGeom>
          <a:noFill/>
          <a:ln w="3810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8070" name="Line 8"/>
          <p:cNvSpPr>
            <a:spLocks noChangeShapeType="1"/>
          </p:cNvSpPr>
          <p:nvPr/>
        </p:nvSpPr>
        <p:spPr bwMode="auto">
          <a:xfrm>
            <a:off x="4079876" y="2081213"/>
            <a:ext cx="3433763" cy="0"/>
          </a:xfrm>
          <a:prstGeom prst="line">
            <a:avLst/>
          </a:prstGeom>
          <a:noFill/>
          <a:ln w="3810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8071" name="Oval 11"/>
          <p:cNvSpPr>
            <a:spLocks noChangeArrowheads="1"/>
          </p:cNvSpPr>
          <p:nvPr/>
        </p:nvSpPr>
        <p:spPr bwMode="auto">
          <a:xfrm>
            <a:off x="5829301" y="1958976"/>
            <a:ext cx="284163" cy="301625"/>
          </a:xfrm>
          <a:prstGeom prst="ellipse">
            <a:avLst/>
          </a:prstGeom>
          <a:solidFill>
            <a:schemeClr val="accent1"/>
          </a:solidFill>
          <a:ln w="38100">
            <a:solidFill>
              <a:schemeClr val="bg1"/>
            </a:solidFill>
            <a:round/>
            <a:headEnd/>
            <a:tailEnd/>
          </a:ln>
        </p:spPr>
        <p:txBody>
          <a:bodyPr wrap="none" anchor="ct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endParaRPr lang="en-US" altLang="en-US" sz="2400">
              <a:latin typeface="Times New Roman" panose="02020603050405020304" pitchFamily="18" charset="0"/>
            </a:endParaRPr>
          </a:p>
        </p:txBody>
      </p:sp>
      <p:sp>
        <p:nvSpPr>
          <p:cNvPr id="88072" name="Line 109"/>
          <p:cNvSpPr>
            <a:spLocks noChangeShapeType="1"/>
          </p:cNvSpPr>
          <p:nvPr/>
        </p:nvSpPr>
        <p:spPr bwMode="auto">
          <a:xfrm>
            <a:off x="4098926" y="2986088"/>
            <a:ext cx="3414713" cy="0"/>
          </a:xfrm>
          <a:prstGeom prst="line">
            <a:avLst/>
          </a:prstGeom>
          <a:noFill/>
          <a:ln w="3810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8073" name="Oval 111"/>
          <p:cNvSpPr>
            <a:spLocks noChangeArrowheads="1"/>
          </p:cNvSpPr>
          <p:nvPr/>
        </p:nvSpPr>
        <p:spPr bwMode="auto">
          <a:xfrm>
            <a:off x="7370763" y="2835276"/>
            <a:ext cx="284162" cy="303213"/>
          </a:xfrm>
          <a:prstGeom prst="ellipse">
            <a:avLst/>
          </a:prstGeom>
          <a:solidFill>
            <a:schemeClr val="accent1"/>
          </a:solidFill>
          <a:ln w="38100">
            <a:solidFill>
              <a:schemeClr val="bg1"/>
            </a:solidFill>
            <a:round/>
            <a:headEnd/>
            <a:tailEnd/>
          </a:ln>
        </p:spPr>
        <p:txBody>
          <a:bodyPr wrap="none" anchor="ct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endParaRPr lang="en-US" altLang="en-US" sz="2400">
              <a:latin typeface="Times New Roman" panose="02020603050405020304" pitchFamily="18" charset="0"/>
            </a:endParaRPr>
          </a:p>
        </p:txBody>
      </p:sp>
      <p:sp>
        <p:nvSpPr>
          <p:cNvPr id="88074" name="Oval 112"/>
          <p:cNvSpPr>
            <a:spLocks noChangeArrowheads="1"/>
          </p:cNvSpPr>
          <p:nvPr/>
        </p:nvSpPr>
        <p:spPr bwMode="auto">
          <a:xfrm>
            <a:off x="5815013" y="2863851"/>
            <a:ext cx="284162" cy="301625"/>
          </a:xfrm>
          <a:prstGeom prst="ellipse">
            <a:avLst/>
          </a:prstGeom>
          <a:solidFill>
            <a:schemeClr val="accent1"/>
          </a:solidFill>
          <a:ln w="38100">
            <a:solidFill>
              <a:schemeClr val="bg1"/>
            </a:solidFill>
            <a:round/>
            <a:headEnd/>
            <a:tailEnd/>
          </a:ln>
        </p:spPr>
        <p:txBody>
          <a:bodyPr wrap="none" anchor="ct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endParaRPr lang="en-US" altLang="en-US" sz="2400">
              <a:latin typeface="Times New Roman" panose="02020603050405020304" pitchFamily="18" charset="0"/>
            </a:endParaRPr>
          </a:p>
        </p:txBody>
      </p:sp>
      <p:sp>
        <p:nvSpPr>
          <p:cNvPr id="88075" name="Oval 10"/>
          <p:cNvSpPr>
            <a:spLocks noChangeArrowheads="1"/>
          </p:cNvSpPr>
          <p:nvPr/>
        </p:nvSpPr>
        <p:spPr bwMode="auto">
          <a:xfrm>
            <a:off x="7370763" y="1930401"/>
            <a:ext cx="284162" cy="301625"/>
          </a:xfrm>
          <a:prstGeom prst="ellipse">
            <a:avLst/>
          </a:prstGeom>
          <a:solidFill>
            <a:schemeClr val="accent1"/>
          </a:solidFill>
          <a:ln w="38100">
            <a:solidFill>
              <a:schemeClr val="bg1"/>
            </a:solidFill>
            <a:round/>
            <a:headEnd/>
            <a:tailEnd/>
          </a:ln>
        </p:spPr>
        <p:txBody>
          <a:bodyPr wrap="none" anchor="ct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endParaRPr lang="en-US" altLang="en-US" sz="2400">
              <a:latin typeface="Times New Roman" panose="02020603050405020304" pitchFamily="18" charset="0"/>
            </a:endParaRPr>
          </a:p>
        </p:txBody>
      </p:sp>
      <p:sp>
        <p:nvSpPr>
          <p:cNvPr id="2" name="TextBox 105"/>
          <p:cNvSpPr txBox="1"/>
          <p:nvPr/>
        </p:nvSpPr>
        <p:spPr>
          <a:xfrm>
            <a:off x="3671889" y="1200150"/>
            <a:ext cx="4586287" cy="3841750"/>
          </a:xfrm>
          <a:prstGeom prst="rect">
            <a:avLst/>
          </a:prstGeom>
          <a:solidFill>
            <a:schemeClr val="tx1">
              <a:lumMod val="95000"/>
              <a:alpha val="62000"/>
            </a:schemeClr>
          </a:solidFill>
          <a:ln w="38100" cap="flat">
            <a:solidFill>
              <a:schemeClr val="bg1"/>
            </a:solidFill>
            <a:bevel/>
          </a:ln>
        </p:spPr>
        <p:txBody>
          <a:bodyPr anchor="ctr" anchorCtr="1"/>
          <a:lstStyle/>
          <a:p>
            <a:pPr algn="l">
              <a:defRPr/>
            </a:pPr>
            <a:endParaRPr lang="en-US" sz="2400">
              <a:solidFill>
                <a:schemeClr val="bg1"/>
              </a:solidFill>
              <a:latin typeface="Times New Roman" pitchFamily="18" charset="0"/>
            </a:endParaRPr>
          </a:p>
        </p:txBody>
      </p:sp>
      <p:sp>
        <p:nvSpPr>
          <p:cNvPr id="88077" name="TextBox 28"/>
          <p:cNvSpPr txBox="1">
            <a:spLocks noChangeArrowheads="1"/>
          </p:cNvSpPr>
          <p:nvPr/>
        </p:nvSpPr>
        <p:spPr bwMode="auto">
          <a:xfrm>
            <a:off x="4129089" y="319088"/>
            <a:ext cx="3671887" cy="603250"/>
          </a:xfrm>
          <a:prstGeom prst="rect">
            <a:avLst/>
          </a:prstGeom>
          <a:solidFill>
            <a:srgbClr val="F2F2F2">
              <a:alpha val="61960"/>
            </a:srgbClr>
          </a:solidFill>
          <a:ln w="38100">
            <a:solidFill>
              <a:schemeClr val="bg1"/>
            </a:solidFill>
            <a:bevel/>
            <a:headEnd/>
            <a:tailEnd/>
          </a:ln>
        </p:spPr>
        <p:txBody>
          <a:bodyPr anchor="ctr" anchorCtr="1"/>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spcBef>
                <a:spcPct val="50000"/>
              </a:spcBef>
            </a:pPr>
            <a:r>
              <a:rPr lang="en-US" altLang="en-US" sz="3600" b="1">
                <a:solidFill>
                  <a:schemeClr val="bg1"/>
                </a:solidFill>
                <a:latin typeface="Times New Roman" panose="02020603050405020304" pitchFamily="18" charset="0"/>
              </a:rPr>
              <a:t>Leaner Columns</a:t>
            </a:r>
          </a:p>
        </p:txBody>
      </p:sp>
      <p:sp>
        <p:nvSpPr>
          <p:cNvPr id="88078" name="TextBox 28"/>
          <p:cNvSpPr txBox="1">
            <a:spLocks noChangeArrowheads="1"/>
          </p:cNvSpPr>
          <p:nvPr/>
        </p:nvSpPr>
        <p:spPr bwMode="auto">
          <a:xfrm>
            <a:off x="2635251" y="5043488"/>
            <a:ext cx="7229475" cy="1225550"/>
          </a:xfrm>
          <a:prstGeom prst="rect">
            <a:avLst/>
          </a:prstGeom>
          <a:solidFill>
            <a:srgbClr val="F2F2F2">
              <a:alpha val="61960"/>
            </a:srgbClr>
          </a:solidFill>
          <a:ln w="38100">
            <a:solidFill>
              <a:schemeClr val="bg1"/>
            </a:solidFill>
            <a:bevel/>
            <a:headEnd/>
            <a:tailEnd/>
          </a:ln>
        </p:spPr>
        <p:txBody>
          <a:bodyPr anchor="ctr" anchorCtr="1">
            <a:spAutoFit/>
          </a:bodyP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r>
              <a:rPr lang="en-US" altLang="en-US" sz="2400">
                <a:solidFill>
                  <a:schemeClr val="bg1"/>
                </a:solidFill>
                <a:latin typeface="Times New Roman" panose="02020603050405020304" pitchFamily="18" charset="0"/>
              </a:rPr>
              <a:t>For this structure note that the right columns are pinned at each connection, and provide no bending restraint.</a:t>
            </a:r>
          </a:p>
          <a:p>
            <a:pPr algn="l" eaLnBrk="1" hangingPunct="1"/>
            <a:r>
              <a:rPr lang="en-US" altLang="en-US" sz="2400">
                <a:solidFill>
                  <a:schemeClr val="bg1"/>
                </a:solidFill>
                <a:latin typeface="Times New Roman" panose="02020603050405020304" pitchFamily="18" charset="0"/>
              </a:rPr>
              <a:t>Theoretically </a:t>
            </a:r>
            <a:r>
              <a:rPr lang="en-US" altLang="en-US" sz="2400" i="1">
                <a:solidFill>
                  <a:schemeClr val="bg1"/>
                </a:solidFill>
                <a:latin typeface="Times New Roman" panose="02020603050405020304" pitchFamily="18" charset="0"/>
              </a:rPr>
              <a:t>G</a:t>
            </a:r>
            <a:r>
              <a:rPr lang="en-US" altLang="en-US" sz="2400">
                <a:solidFill>
                  <a:schemeClr val="bg1"/>
                </a:solidFill>
                <a:latin typeface="Times New Roman" panose="02020603050405020304" pitchFamily="18" charset="0"/>
              </a:rPr>
              <a:t> at top and bottom is infinite.</a:t>
            </a:r>
          </a:p>
        </p:txBody>
      </p:sp>
      <p:sp>
        <p:nvSpPr>
          <p:cNvPr id="39" name="Slide Number Placeholder 38"/>
          <p:cNvSpPr txBox="1">
            <a:spLocks noGrp="1"/>
          </p:cNvSpPr>
          <p:nvPr/>
        </p:nvSpPr>
        <p:spPr>
          <a:xfrm>
            <a:off x="10826187" y="6416675"/>
            <a:ext cx="762000" cy="365125"/>
          </a:xfrm>
          <a:prstGeom prst="rect">
            <a:avLst/>
          </a:prstGeom>
          <a:noFill/>
        </p:spPr>
        <p:txBody>
          <a:bodyPr lIns="0" rIns="0" anchor="b"/>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r" eaLnBrk="1" hangingPunct="1"/>
            <a:fld id="{12D8CA8D-BF0A-4B47-BDBE-C472D304E8AF}" type="slidenum">
              <a:rPr lang="en-US" altLang="en-US" sz="1200">
                <a:solidFill>
                  <a:srgbClr val="BCBCBC"/>
                </a:solidFill>
                <a:latin typeface="Times New Roman" panose="02020603050405020304" pitchFamily="18" charset="0"/>
              </a:rPr>
              <a:pPr algn="r" eaLnBrk="1" hangingPunct="1"/>
              <a:t>83</a:t>
            </a:fld>
            <a:endParaRPr lang="en-US" altLang="en-US" sz="1200" dirty="0">
              <a:solidFill>
                <a:srgbClr val="BCBCBC"/>
              </a:solidFill>
              <a:latin typeface="Times New Roman" panose="02020603050405020304" pitchFamily="18" charset="0"/>
            </a:endParaRPr>
          </a:p>
        </p:txBody>
      </p:sp>
      <p:sp>
        <p:nvSpPr>
          <p:cNvPr id="40" name="Footer Placeholder 39"/>
          <p:cNvSpPr txBox="1">
            <a:spLocks noGrp="1"/>
          </p:cNvSpPr>
          <p:nvPr/>
        </p:nvSpPr>
        <p:spPr>
          <a:xfrm>
            <a:off x="4648200" y="6416676"/>
            <a:ext cx="2895600" cy="365125"/>
          </a:xfrm>
          <a:prstGeom prst="rect">
            <a:avLst/>
          </a:prstGeom>
          <a:noFill/>
        </p:spPr>
        <p:txBody>
          <a:bodyPr anchor="b"/>
          <a:lstStyle/>
          <a:p>
            <a:pPr>
              <a:defRPr/>
            </a:pPr>
            <a:r>
              <a:rPr lang="en-US" sz="1200">
                <a:solidFill>
                  <a:schemeClr val="tx1">
                    <a:shade val="50000"/>
                  </a:schemeClr>
                </a:solidFill>
                <a:latin typeface="Times New Roman" pitchFamily="18" charset="0"/>
                <a:cs typeface="+mn-cs"/>
              </a:rPr>
              <a:t>Compression Theory</a:t>
            </a:r>
            <a:endParaRPr lang="en-US" sz="1200" dirty="0">
              <a:solidFill>
                <a:schemeClr val="tx1">
                  <a:shade val="50000"/>
                </a:schemeClr>
              </a:solidFill>
              <a:latin typeface="Times New Roman" pitchFamily="18" charset="0"/>
              <a:cs typeface="+mn-cs"/>
            </a:endParaRPr>
          </a:p>
        </p:txBody>
      </p:sp>
      <p:sp>
        <p:nvSpPr>
          <p:cNvPr id="88081" name="AutoShape 12"/>
          <p:cNvSpPr>
            <a:spLocks noChangeArrowheads="1"/>
          </p:cNvSpPr>
          <p:nvPr/>
        </p:nvSpPr>
        <p:spPr bwMode="auto">
          <a:xfrm>
            <a:off x="3956051" y="3892551"/>
            <a:ext cx="284163" cy="301625"/>
          </a:xfrm>
          <a:prstGeom prst="triangle">
            <a:avLst>
              <a:gd name="adj" fmla="val 50000"/>
            </a:avLst>
          </a:prstGeom>
          <a:solidFill>
            <a:schemeClr val="accent1"/>
          </a:solidFill>
          <a:ln w="38100">
            <a:solidFill>
              <a:schemeClr val="bg1"/>
            </a:solidFill>
            <a:miter lim="800000"/>
            <a:headEnd/>
            <a:tailEnd/>
          </a:ln>
        </p:spPr>
        <p:txBody>
          <a:bodyPr wrap="none" anchor="ct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endParaRPr lang="en-US" altLang="en-US" sz="2400">
              <a:latin typeface="Times New Roman" panose="02020603050405020304" pitchFamily="18" charset="0"/>
            </a:endParaRPr>
          </a:p>
        </p:txBody>
      </p:sp>
      <p:sp>
        <p:nvSpPr>
          <p:cNvPr id="88082" name="AutoShape 13"/>
          <p:cNvSpPr>
            <a:spLocks noChangeArrowheads="1"/>
          </p:cNvSpPr>
          <p:nvPr/>
        </p:nvSpPr>
        <p:spPr bwMode="auto">
          <a:xfrm>
            <a:off x="5664201" y="3892551"/>
            <a:ext cx="284163" cy="301625"/>
          </a:xfrm>
          <a:prstGeom prst="triangle">
            <a:avLst>
              <a:gd name="adj" fmla="val 50000"/>
            </a:avLst>
          </a:prstGeom>
          <a:solidFill>
            <a:schemeClr val="accent1"/>
          </a:solidFill>
          <a:ln w="38100">
            <a:solidFill>
              <a:schemeClr val="bg1"/>
            </a:solidFill>
            <a:miter lim="800000"/>
            <a:headEnd/>
            <a:tailEnd/>
          </a:ln>
        </p:spPr>
        <p:txBody>
          <a:bodyPr wrap="none" anchor="ct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endParaRPr lang="en-US" altLang="en-US" sz="2400">
              <a:latin typeface="Times New Roman" panose="02020603050405020304" pitchFamily="18" charset="0"/>
            </a:endParaRPr>
          </a:p>
        </p:txBody>
      </p:sp>
      <p:sp>
        <p:nvSpPr>
          <p:cNvPr id="88083" name="AutoShape 14"/>
          <p:cNvSpPr>
            <a:spLocks noChangeArrowheads="1"/>
          </p:cNvSpPr>
          <p:nvPr/>
        </p:nvSpPr>
        <p:spPr bwMode="auto">
          <a:xfrm>
            <a:off x="7370763" y="3892551"/>
            <a:ext cx="284162" cy="301625"/>
          </a:xfrm>
          <a:prstGeom prst="triangle">
            <a:avLst>
              <a:gd name="adj" fmla="val 50000"/>
            </a:avLst>
          </a:prstGeom>
          <a:solidFill>
            <a:schemeClr val="accent1"/>
          </a:solidFill>
          <a:ln w="38100">
            <a:solidFill>
              <a:schemeClr val="bg1"/>
            </a:solidFill>
            <a:miter lim="800000"/>
            <a:headEnd/>
            <a:tailEnd/>
          </a:ln>
        </p:spPr>
        <p:txBody>
          <a:bodyPr wrap="none" anchor="ct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endParaRPr lang="en-US" altLang="en-US" sz="2400">
              <a:latin typeface="Times New Roman" panose="02020603050405020304" pitchFamily="18" charset="0"/>
            </a:endParaRPr>
          </a:p>
        </p:txBody>
      </p:sp>
      <p:sp>
        <p:nvSpPr>
          <p:cNvPr id="88084" name="Line 17"/>
          <p:cNvSpPr>
            <a:spLocks noChangeShapeType="1"/>
          </p:cNvSpPr>
          <p:nvPr/>
        </p:nvSpPr>
        <p:spPr bwMode="auto">
          <a:xfrm>
            <a:off x="3786188" y="4194175"/>
            <a:ext cx="4057650" cy="0"/>
          </a:xfrm>
          <a:prstGeom prst="line">
            <a:avLst/>
          </a:prstGeom>
          <a:noFill/>
          <a:ln w="3810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8085" name="Line 106"/>
          <p:cNvSpPr>
            <a:spLocks noChangeShapeType="1"/>
          </p:cNvSpPr>
          <p:nvPr/>
        </p:nvSpPr>
        <p:spPr bwMode="auto">
          <a:xfrm>
            <a:off x="4097338" y="1635125"/>
            <a:ext cx="0" cy="433388"/>
          </a:xfrm>
          <a:prstGeom prst="line">
            <a:avLst/>
          </a:prstGeom>
          <a:noFill/>
          <a:ln w="63500">
            <a:solidFill>
              <a:schemeClr val="bg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88086" name="Line 106"/>
          <p:cNvSpPr>
            <a:spLocks noChangeShapeType="1"/>
          </p:cNvSpPr>
          <p:nvPr/>
        </p:nvSpPr>
        <p:spPr bwMode="auto">
          <a:xfrm>
            <a:off x="6207125" y="1624014"/>
            <a:ext cx="0" cy="433387"/>
          </a:xfrm>
          <a:prstGeom prst="line">
            <a:avLst/>
          </a:prstGeom>
          <a:noFill/>
          <a:ln w="63500">
            <a:solidFill>
              <a:schemeClr val="bg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88087" name="Line 106"/>
          <p:cNvSpPr>
            <a:spLocks noChangeShapeType="1"/>
          </p:cNvSpPr>
          <p:nvPr/>
        </p:nvSpPr>
        <p:spPr bwMode="auto">
          <a:xfrm>
            <a:off x="7967663" y="1630364"/>
            <a:ext cx="0" cy="433387"/>
          </a:xfrm>
          <a:prstGeom prst="line">
            <a:avLst/>
          </a:prstGeom>
          <a:noFill/>
          <a:ln w="63500">
            <a:solidFill>
              <a:schemeClr val="bg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88088" name="Freeform 125"/>
          <p:cNvSpPr>
            <a:spLocks/>
          </p:cNvSpPr>
          <p:nvPr/>
        </p:nvSpPr>
        <p:spPr bwMode="auto">
          <a:xfrm>
            <a:off x="4098926" y="3036888"/>
            <a:ext cx="201613" cy="869950"/>
          </a:xfrm>
          <a:custGeom>
            <a:avLst/>
            <a:gdLst>
              <a:gd name="T0" fmla="*/ 0 w 173"/>
              <a:gd name="T1" fmla="*/ 2147483647 h 566"/>
              <a:gd name="T2" fmla="*/ 2147483647 w 173"/>
              <a:gd name="T3" fmla="*/ 2147483647 h 566"/>
              <a:gd name="T4" fmla="*/ 2147483647 w 173"/>
              <a:gd name="T5" fmla="*/ 2147483647 h 566"/>
              <a:gd name="T6" fmla="*/ 2147483647 w 173"/>
              <a:gd name="T7" fmla="*/ 0 h 566"/>
              <a:gd name="T8" fmla="*/ 0 60000 65536"/>
              <a:gd name="T9" fmla="*/ 0 60000 65536"/>
              <a:gd name="T10" fmla="*/ 0 60000 65536"/>
              <a:gd name="T11" fmla="*/ 0 60000 65536"/>
              <a:gd name="T12" fmla="*/ 0 w 173"/>
              <a:gd name="T13" fmla="*/ 0 h 566"/>
              <a:gd name="T14" fmla="*/ 173 w 173"/>
              <a:gd name="T15" fmla="*/ 566 h 566"/>
            </a:gdLst>
            <a:ahLst/>
            <a:cxnLst>
              <a:cxn ang="T8">
                <a:pos x="T0" y="T1"/>
              </a:cxn>
              <a:cxn ang="T9">
                <a:pos x="T2" y="T3"/>
              </a:cxn>
              <a:cxn ang="T10">
                <a:pos x="T4" y="T5"/>
              </a:cxn>
              <a:cxn ang="T11">
                <a:pos x="T6" y="T7"/>
              </a:cxn>
            </a:cxnLst>
            <a:rect l="T12" t="T13" r="T14" b="T15"/>
            <a:pathLst>
              <a:path w="173" h="566">
                <a:moveTo>
                  <a:pt x="0" y="566"/>
                </a:moveTo>
                <a:cubicBezTo>
                  <a:pt x="40" y="498"/>
                  <a:pt x="72" y="432"/>
                  <a:pt x="96" y="374"/>
                </a:cubicBezTo>
                <a:cubicBezTo>
                  <a:pt x="120" y="316"/>
                  <a:pt x="131" y="282"/>
                  <a:pt x="144" y="220"/>
                </a:cubicBezTo>
                <a:cubicBezTo>
                  <a:pt x="157" y="158"/>
                  <a:pt x="167" y="46"/>
                  <a:pt x="173" y="0"/>
                </a:cubicBezTo>
              </a:path>
            </a:pathLst>
          </a:custGeom>
          <a:noFill/>
          <a:ln w="38100">
            <a:solidFill>
              <a:schemeClr val="bg1"/>
            </a:solidFill>
            <a:prstDash val="dash"/>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8089" name="Freeform 127"/>
          <p:cNvSpPr>
            <a:spLocks/>
          </p:cNvSpPr>
          <p:nvPr/>
        </p:nvSpPr>
        <p:spPr bwMode="auto">
          <a:xfrm>
            <a:off x="4284663" y="2884488"/>
            <a:ext cx="1725612" cy="252412"/>
          </a:xfrm>
          <a:custGeom>
            <a:avLst/>
            <a:gdLst>
              <a:gd name="T0" fmla="*/ 0 w 576"/>
              <a:gd name="T1" fmla="*/ 2147483647 h 71"/>
              <a:gd name="T2" fmla="*/ 2147483647 w 576"/>
              <a:gd name="T3" fmla="*/ 2147483647 h 71"/>
              <a:gd name="T4" fmla="*/ 2147483647 w 576"/>
              <a:gd name="T5" fmla="*/ 2147483647 h 71"/>
              <a:gd name="T6" fmla="*/ 2147483647 w 576"/>
              <a:gd name="T7" fmla="*/ 2147483647 h 71"/>
              <a:gd name="T8" fmla="*/ 2147483647 w 576"/>
              <a:gd name="T9" fmla="*/ 2147483647 h 71"/>
              <a:gd name="T10" fmla="*/ 0 60000 65536"/>
              <a:gd name="T11" fmla="*/ 0 60000 65536"/>
              <a:gd name="T12" fmla="*/ 0 60000 65536"/>
              <a:gd name="T13" fmla="*/ 0 60000 65536"/>
              <a:gd name="T14" fmla="*/ 0 60000 65536"/>
              <a:gd name="T15" fmla="*/ 0 w 576"/>
              <a:gd name="T16" fmla="*/ 0 h 71"/>
              <a:gd name="T17" fmla="*/ 576 w 576"/>
              <a:gd name="T18" fmla="*/ 71 h 71"/>
            </a:gdLst>
            <a:ahLst/>
            <a:cxnLst>
              <a:cxn ang="T10">
                <a:pos x="T0" y="T1"/>
              </a:cxn>
              <a:cxn ang="T11">
                <a:pos x="T2" y="T3"/>
              </a:cxn>
              <a:cxn ang="T12">
                <a:pos x="T4" y="T5"/>
              </a:cxn>
              <a:cxn ang="T13">
                <a:pos x="T6" y="T7"/>
              </a:cxn>
              <a:cxn ang="T14">
                <a:pos x="T8" y="T9"/>
              </a:cxn>
            </a:cxnLst>
            <a:rect l="T15" t="T16" r="T17" b="T18"/>
            <a:pathLst>
              <a:path w="576" h="71">
                <a:moveTo>
                  <a:pt x="0" y="31"/>
                </a:moveTo>
                <a:cubicBezTo>
                  <a:pt x="24" y="37"/>
                  <a:pt x="96" y="67"/>
                  <a:pt x="144" y="69"/>
                </a:cubicBezTo>
                <a:cubicBezTo>
                  <a:pt x="192" y="71"/>
                  <a:pt x="240" y="52"/>
                  <a:pt x="288" y="41"/>
                </a:cubicBezTo>
                <a:cubicBezTo>
                  <a:pt x="336" y="30"/>
                  <a:pt x="384" y="4"/>
                  <a:pt x="432" y="2"/>
                </a:cubicBezTo>
                <a:cubicBezTo>
                  <a:pt x="480" y="0"/>
                  <a:pt x="546" y="25"/>
                  <a:pt x="576" y="31"/>
                </a:cubicBezTo>
              </a:path>
            </a:pathLst>
          </a:custGeom>
          <a:noFill/>
          <a:ln w="38100">
            <a:solidFill>
              <a:schemeClr val="bg1"/>
            </a:solidFill>
            <a:prstDash val="dash"/>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8090" name="Line 129"/>
          <p:cNvSpPr>
            <a:spLocks noChangeShapeType="1"/>
          </p:cNvSpPr>
          <p:nvPr/>
        </p:nvSpPr>
        <p:spPr bwMode="auto">
          <a:xfrm flipV="1">
            <a:off x="7516814" y="2105026"/>
            <a:ext cx="441325" cy="1795463"/>
          </a:xfrm>
          <a:prstGeom prst="line">
            <a:avLst/>
          </a:prstGeom>
          <a:noFill/>
          <a:ln w="38100">
            <a:solidFill>
              <a:schemeClr val="bg1"/>
            </a:solidFill>
            <a:prstDash val="dash"/>
            <a:round/>
            <a:headEnd/>
            <a:tailEnd/>
          </a:ln>
          <a:extLst>
            <a:ext uri="{909E8E84-426E-40DD-AFC4-6F175D3DCCD1}">
              <a14:hiddenFill xmlns:a14="http://schemas.microsoft.com/office/drawing/2010/main">
                <a:noFill/>
              </a14:hiddenFill>
            </a:ext>
          </a:extLst>
        </p:spPr>
        <p:txBody>
          <a:bodyPr/>
          <a:lstStyle/>
          <a:p>
            <a:endParaRPr lang="en-US"/>
          </a:p>
        </p:txBody>
      </p:sp>
      <p:sp>
        <p:nvSpPr>
          <p:cNvPr id="88091" name="Freeform 125"/>
          <p:cNvSpPr>
            <a:spLocks/>
          </p:cNvSpPr>
          <p:nvPr/>
        </p:nvSpPr>
        <p:spPr bwMode="auto">
          <a:xfrm>
            <a:off x="5816601" y="3038476"/>
            <a:ext cx="201613" cy="860425"/>
          </a:xfrm>
          <a:custGeom>
            <a:avLst/>
            <a:gdLst>
              <a:gd name="T0" fmla="*/ 0 w 173"/>
              <a:gd name="T1" fmla="*/ 2147483647 h 566"/>
              <a:gd name="T2" fmla="*/ 2147483647 w 173"/>
              <a:gd name="T3" fmla="*/ 2147483647 h 566"/>
              <a:gd name="T4" fmla="*/ 2147483647 w 173"/>
              <a:gd name="T5" fmla="*/ 2147483647 h 566"/>
              <a:gd name="T6" fmla="*/ 2147483647 w 173"/>
              <a:gd name="T7" fmla="*/ 0 h 566"/>
              <a:gd name="T8" fmla="*/ 0 60000 65536"/>
              <a:gd name="T9" fmla="*/ 0 60000 65536"/>
              <a:gd name="T10" fmla="*/ 0 60000 65536"/>
              <a:gd name="T11" fmla="*/ 0 60000 65536"/>
              <a:gd name="T12" fmla="*/ 0 w 173"/>
              <a:gd name="T13" fmla="*/ 0 h 566"/>
              <a:gd name="T14" fmla="*/ 173 w 173"/>
              <a:gd name="T15" fmla="*/ 566 h 566"/>
            </a:gdLst>
            <a:ahLst/>
            <a:cxnLst>
              <a:cxn ang="T8">
                <a:pos x="T0" y="T1"/>
              </a:cxn>
              <a:cxn ang="T9">
                <a:pos x="T2" y="T3"/>
              </a:cxn>
              <a:cxn ang="T10">
                <a:pos x="T4" y="T5"/>
              </a:cxn>
              <a:cxn ang="T11">
                <a:pos x="T6" y="T7"/>
              </a:cxn>
            </a:cxnLst>
            <a:rect l="T12" t="T13" r="T14" b="T15"/>
            <a:pathLst>
              <a:path w="173" h="566">
                <a:moveTo>
                  <a:pt x="0" y="566"/>
                </a:moveTo>
                <a:cubicBezTo>
                  <a:pt x="40" y="498"/>
                  <a:pt x="72" y="432"/>
                  <a:pt x="96" y="374"/>
                </a:cubicBezTo>
                <a:cubicBezTo>
                  <a:pt x="120" y="316"/>
                  <a:pt x="131" y="282"/>
                  <a:pt x="144" y="220"/>
                </a:cubicBezTo>
                <a:cubicBezTo>
                  <a:pt x="157" y="158"/>
                  <a:pt x="167" y="46"/>
                  <a:pt x="173" y="0"/>
                </a:cubicBezTo>
              </a:path>
            </a:pathLst>
          </a:custGeom>
          <a:noFill/>
          <a:ln w="38100">
            <a:solidFill>
              <a:schemeClr val="bg1"/>
            </a:solidFill>
            <a:prstDash val="dash"/>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8092" name="Freeform 125"/>
          <p:cNvSpPr>
            <a:spLocks/>
          </p:cNvSpPr>
          <p:nvPr/>
        </p:nvSpPr>
        <p:spPr bwMode="auto">
          <a:xfrm flipH="1" flipV="1">
            <a:off x="4302126" y="2076450"/>
            <a:ext cx="187325" cy="903288"/>
          </a:xfrm>
          <a:custGeom>
            <a:avLst/>
            <a:gdLst>
              <a:gd name="T0" fmla="*/ 0 w 173"/>
              <a:gd name="T1" fmla="*/ 2147483647 h 566"/>
              <a:gd name="T2" fmla="*/ 2147483647 w 173"/>
              <a:gd name="T3" fmla="*/ 2147483647 h 566"/>
              <a:gd name="T4" fmla="*/ 2147483647 w 173"/>
              <a:gd name="T5" fmla="*/ 2147483647 h 566"/>
              <a:gd name="T6" fmla="*/ 2147483647 w 173"/>
              <a:gd name="T7" fmla="*/ 0 h 566"/>
              <a:gd name="T8" fmla="*/ 0 60000 65536"/>
              <a:gd name="T9" fmla="*/ 0 60000 65536"/>
              <a:gd name="T10" fmla="*/ 0 60000 65536"/>
              <a:gd name="T11" fmla="*/ 0 60000 65536"/>
              <a:gd name="T12" fmla="*/ 0 w 173"/>
              <a:gd name="T13" fmla="*/ 0 h 566"/>
              <a:gd name="T14" fmla="*/ 173 w 173"/>
              <a:gd name="T15" fmla="*/ 566 h 566"/>
            </a:gdLst>
            <a:ahLst/>
            <a:cxnLst>
              <a:cxn ang="T8">
                <a:pos x="T0" y="T1"/>
              </a:cxn>
              <a:cxn ang="T9">
                <a:pos x="T2" y="T3"/>
              </a:cxn>
              <a:cxn ang="T10">
                <a:pos x="T4" y="T5"/>
              </a:cxn>
              <a:cxn ang="T11">
                <a:pos x="T6" y="T7"/>
              </a:cxn>
            </a:cxnLst>
            <a:rect l="T12" t="T13" r="T14" b="T15"/>
            <a:pathLst>
              <a:path w="173" h="566">
                <a:moveTo>
                  <a:pt x="0" y="566"/>
                </a:moveTo>
                <a:cubicBezTo>
                  <a:pt x="40" y="498"/>
                  <a:pt x="72" y="432"/>
                  <a:pt x="96" y="374"/>
                </a:cubicBezTo>
                <a:cubicBezTo>
                  <a:pt x="120" y="316"/>
                  <a:pt x="131" y="282"/>
                  <a:pt x="144" y="220"/>
                </a:cubicBezTo>
                <a:cubicBezTo>
                  <a:pt x="157" y="158"/>
                  <a:pt x="167" y="46"/>
                  <a:pt x="173" y="0"/>
                </a:cubicBezTo>
              </a:path>
            </a:pathLst>
          </a:custGeom>
          <a:noFill/>
          <a:ln w="38100">
            <a:solidFill>
              <a:schemeClr val="bg1"/>
            </a:solidFill>
            <a:prstDash val="dash"/>
            <a:round/>
            <a:headEnd/>
            <a:tailEnd/>
          </a:ln>
          <a:extLst>
            <a:ext uri="{909E8E84-426E-40DD-AFC4-6F175D3DCCD1}">
              <a14:hiddenFill xmlns:a14="http://schemas.microsoft.com/office/drawing/2010/main">
                <a:solidFill>
                  <a:srgbClr val="FFFFFF"/>
                </a:solidFill>
              </a14:hiddenFill>
            </a:ext>
          </a:extLst>
        </p:spPr>
        <p:txBody>
          <a:bodyPr rot="10800000"/>
          <a:lstStyle/>
          <a:p>
            <a:endParaRPr lang="en-US"/>
          </a:p>
        </p:txBody>
      </p:sp>
      <p:sp>
        <p:nvSpPr>
          <p:cNvPr id="88093" name="Freeform 125"/>
          <p:cNvSpPr>
            <a:spLocks/>
          </p:cNvSpPr>
          <p:nvPr/>
        </p:nvSpPr>
        <p:spPr bwMode="auto">
          <a:xfrm flipH="1" flipV="1">
            <a:off x="6024563" y="2071689"/>
            <a:ext cx="184150" cy="917575"/>
          </a:xfrm>
          <a:custGeom>
            <a:avLst/>
            <a:gdLst>
              <a:gd name="T0" fmla="*/ 0 w 173"/>
              <a:gd name="T1" fmla="*/ 2147483647 h 566"/>
              <a:gd name="T2" fmla="*/ 2147483647 w 173"/>
              <a:gd name="T3" fmla="*/ 2147483647 h 566"/>
              <a:gd name="T4" fmla="*/ 2147483647 w 173"/>
              <a:gd name="T5" fmla="*/ 2147483647 h 566"/>
              <a:gd name="T6" fmla="*/ 2147483647 w 173"/>
              <a:gd name="T7" fmla="*/ 0 h 566"/>
              <a:gd name="T8" fmla="*/ 0 60000 65536"/>
              <a:gd name="T9" fmla="*/ 0 60000 65536"/>
              <a:gd name="T10" fmla="*/ 0 60000 65536"/>
              <a:gd name="T11" fmla="*/ 0 60000 65536"/>
              <a:gd name="T12" fmla="*/ 0 w 173"/>
              <a:gd name="T13" fmla="*/ 0 h 566"/>
              <a:gd name="T14" fmla="*/ 173 w 173"/>
              <a:gd name="T15" fmla="*/ 566 h 566"/>
            </a:gdLst>
            <a:ahLst/>
            <a:cxnLst>
              <a:cxn ang="T8">
                <a:pos x="T0" y="T1"/>
              </a:cxn>
              <a:cxn ang="T9">
                <a:pos x="T2" y="T3"/>
              </a:cxn>
              <a:cxn ang="T10">
                <a:pos x="T4" y="T5"/>
              </a:cxn>
              <a:cxn ang="T11">
                <a:pos x="T6" y="T7"/>
              </a:cxn>
            </a:cxnLst>
            <a:rect l="T12" t="T13" r="T14" b="T15"/>
            <a:pathLst>
              <a:path w="173" h="566">
                <a:moveTo>
                  <a:pt x="0" y="566"/>
                </a:moveTo>
                <a:cubicBezTo>
                  <a:pt x="40" y="498"/>
                  <a:pt x="72" y="432"/>
                  <a:pt x="96" y="374"/>
                </a:cubicBezTo>
                <a:cubicBezTo>
                  <a:pt x="120" y="316"/>
                  <a:pt x="131" y="282"/>
                  <a:pt x="144" y="220"/>
                </a:cubicBezTo>
                <a:cubicBezTo>
                  <a:pt x="157" y="158"/>
                  <a:pt x="167" y="46"/>
                  <a:pt x="173" y="0"/>
                </a:cubicBezTo>
              </a:path>
            </a:pathLst>
          </a:custGeom>
          <a:noFill/>
          <a:ln w="38100">
            <a:solidFill>
              <a:schemeClr val="bg1"/>
            </a:solidFill>
            <a:prstDash val="dash"/>
            <a:round/>
            <a:headEnd/>
            <a:tailEnd/>
          </a:ln>
          <a:extLst>
            <a:ext uri="{909E8E84-426E-40DD-AFC4-6F175D3DCCD1}">
              <a14:hiddenFill xmlns:a14="http://schemas.microsoft.com/office/drawing/2010/main">
                <a:solidFill>
                  <a:srgbClr val="FFFFFF"/>
                </a:solidFill>
              </a14:hiddenFill>
            </a:ext>
          </a:extLst>
        </p:spPr>
        <p:txBody>
          <a:bodyPr rot="10800000"/>
          <a:lstStyle/>
          <a:p>
            <a:endParaRPr lang="en-US"/>
          </a:p>
        </p:txBody>
      </p:sp>
      <p:sp>
        <p:nvSpPr>
          <p:cNvPr id="88094" name="Line 109"/>
          <p:cNvSpPr>
            <a:spLocks noChangeShapeType="1"/>
          </p:cNvSpPr>
          <p:nvPr/>
        </p:nvSpPr>
        <p:spPr bwMode="auto">
          <a:xfrm flipV="1">
            <a:off x="6016625" y="2973389"/>
            <a:ext cx="1722438" cy="15875"/>
          </a:xfrm>
          <a:prstGeom prst="line">
            <a:avLst/>
          </a:prstGeom>
          <a:noFill/>
          <a:ln w="38100">
            <a:solidFill>
              <a:schemeClr val="bg1"/>
            </a:solidFill>
            <a:prstDash val="dash"/>
            <a:round/>
            <a:headEnd/>
            <a:tailEnd/>
          </a:ln>
          <a:extLst>
            <a:ext uri="{909E8E84-426E-40DD-AFC4-6F175D3DCCD1}">
              <a14:hiddenFill xmlns:a14="http://schemas.microsoft.com/office/drawing/2010/main">
                <a:noFill/>
              </a14:hiddenFill>
            </a:ext>
          </a:extLst>
        </p:spPr>
        <p:txBody>
          <a:bodyPr/>
          <a:lstStyle/>
          <a:p>
            <a:endParaRPr lang="en-US"/>
          </a:p>
        </p:txBody>
      </p:sp>
      <p:sp>
        <p:nvSpPr>
          <p:cNvPr id="88095" name="Line 109"/>
          <p:cNvSpPr>
            <a:spLocks noChangeShapeType="1"/>
          </p:cNvSpPr>
          <p:nvPr/>
        </p:nvSpPr>
        <p:spPr bwMode="auto">
          <a:xfrm flipV="1">
            <a:off x="6213475" y="2073275"/>
            <a:ext cx="1739900" cy="6350"/>
          </a:xfrm>
          <a:prstGeom prst="line">
            <a:avLst/>
          </a:prstGeom>
          <a:noFill/>
          <a:ln w="38100">
            <a:solidFill>
              <a:schemeClr val="bg1"/>
            </a:solidFill>
            <a:prstDash val="dash"/>
            <a:round/>
            <a:headEnd/>
            <a:tailEnd/>
          </a:ln>
          <a:extLst>
            <a:ext uri="{909E8E84-426E-40DD-AFC4-6F175D3DCCD1}">
              <a14:hiddenFill xmlns:a14="http://schemas.microsoft.com/office/drawing/2010/main">
                <a:noFill/>
              </a14:hiddenFill>
            </a:ext>
          </a:extLst>
        </p:spPr>
        <p:txBody>
          <a:bodyPr/>
          <a:lstStyle/>
          <a:p>
            <a:endParaRPr lang="en-US"/>
          </a:p>
        </p:txBody>
      </p:sp>
      <p:sp>
        <p:nvSpPr>
          <p:cNvPr id="88096" name="Oval 11"/>
          <p:cNvSpPr>
            <a:spLocks noChangeArrowheads="1"/>
          </p:cNvSpPr>
          <p:nvPr/>
        </p:nvSpPr>
        <p:spPr bwMode="auto">
          <a:xfrm>
            <a:off x="6223001" y="1987551"/>
            <a:ext cx="284163" cy="301625"/>
          </a:xfrm>
          <a:prstGeom prst="ellipse">
            <a:avLst/>
          </a:prstGeom>
          <a:noFill/>
          <a:ln w="38100">
            <a:solidFill>
              <a:schemeClr val="bg1"/>
            </a:solidFill>
            <a:prstDash val="dash"/>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endParaRPr lang="en-US" altLang="en-US" sz="2400">
              <a:latin typeface="Times New Roman" panose="02020603050405020304" pitchFamily="18" charset="0"/>
            </a:endParaRPr>
          </a:p>
        </p:txBody>
      </p:sp>
      <p:sp>
        <p:nvSpPr>
          <p:cNvPr id="88097" name="Oval 11"/>
          <p:cNvSpPr>
            <a:spLocks noChangeArrowheads="1"/>
          </p:cNvSpPr>
          <p:nvPr/>
        </p:nvSpPr>
        <p:spPr bwMode="auto">
          <a:xfrm>
            <a:off x="6083301" y="2873376"/>
            <a:ext cx="284163" cy="301625"/>
          </a:xfrm>
          <a:prstGeom prst="ellipse">
            <a:avLst/>
          </a:prstGeom>
          <a:noFill/>
          <a:ln w="38100">
            <a:solidFill>
              <a:schemeClr val="bg1"/>
            </a:solidFill>
            <a:prstDash val="dash"/>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endParaRPr lang="en-US" altLang="en-US" sz="2400">
              <a:latin typeface="Times New Roman" panose="02020603050405020304" pitchFamily="18" charset="0"/>
            </a:endParaRPr>
          </a:p>
        </p:txBody>
      </p:sp>
      <p:sp>
        <p:nvSpPr>
          <p:cNvPr id="88098" name="Oval 11"/>
          <p:cNvSpPr>
            <a:spLocks noChangeArrowheads="1"/>
          </p:cNvSpPr>
          <p:nvPr/>
        </p:nvSpPr>
        <p:spPr bwMode="auto">
          <a:xfrm>
            <a:off x="7769226" y="1930401"/>
            <a:ext cx="284163" cy="301625"/>
          </a:xfrm>
          <a:prstGeom prst="ellipse">
            <a:avLst/>
          </a:prstGeom>
          <a:noFill/>
          <a:ln w="38100">
            <a:solidFill>
              <a:schemeClr val="bg1"/>
            </a:solidFill>
            <a:prstDash val="dash"/>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endParaRPr lang="en-US" altLang="en-US" sz="2400">
              <a:latin typeface="Times New Roman" panose="02020603050405020304" pitchFamily="18" charset="0"/>
            </a:endParaRPr>
          </a:p>
        </p:txBody>
      </p:sp>
      <p:sp>
        <p:nvSpPr>
          <p:cNvPr id="88099" name="Oval 11"/>
          <p:cNvSpPr>
            <a:spLocks noChangeArrowheads="1"/>
          </p:cNvSpPr>
          <p:nvPr/>
        </p:nvSpPr>
        <p:spPr bwMode="auto">
          <a:xfrm>
            <a:off x="7561263" y="2830513"/>
            <a:ext cx="284162" cy="303212"/>
          </a:xfrm>
          <a:prstGeom prst="ellipse">
            <a:avLst/>
          </a:prstGeom>
          <a:noFill/>
          <a:ln w="38100">
            <a:solidFill>
              <a:schemeClr val="bg1"/>
            </a:solidFill>
            <a:prstDash val="dash"/>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endParaRPr lang="en-US" altLang="en-US" sz="2400">
              <a:latin typeface="Times New Roman" panose="02020603050405020304" pitchFamily="18" charset="0"/>
            </a:endParaRPr>
          </a:p>
        </p:txBody>
      </p:sp>
      <p:sp>
        <p:nvSpPr>
          <p:cNvPr id="88100" name="Freeform 127"/>
          <p:cNvSpPr>
            <a:spLocks/>
          </p:cNvSpPr>
          <p:nvPr/>
        </p:nvSpPr>
        <p:spPr bwMode="auto">
          <a:xfrm>
            <a:off x="4522789" y="1993901"/>
            <a:ext cx="1685925" cy="193675"/>
          </a:xfrm>
          <a:custGeom>
            <a:avLst/>
            <a:gdLst>
              <a:gd name="T0" fmla="*/ 0 w 576"/>
              <a:gd name="T1" fmla="*/ 2147483647 h 71"/>
              <a:gd name="T2" fmla="*/ 2147483647 w 576"/>
              <a:gd name="T3" fmla="*/ 2147483647 h 71"/>
              <a:gd name="T4" fmla="*/ 2147483647 w 576"/>
              <a:gd name="T5" fmla="*/ 2147483647 h 71"/>
              <a:gd name="T6" fmla="*/ 2147483647 w 576"/>
              <a:gd name="T7" fmla="*/ 2147483647 h 71"/>
              <a:gd name="T8" fmla="*/ 2147483647 w 576"/>
              <a:gd name="T9" fmla="*/ 2147483647 h 71"/>
              <a:gd name="T10" fmla="*/ 0 60000 65536"/>
              <a:gd name="T11" fmla="*/ 0 60000 65536"/>
              <a:gd name="T12" fmla="*/ 0 60000 65536"/>
              <a:gd name="T13" fmla="*/ 0 60000 65536"/>
              <a:gd name="T14" fmla="*/ 0 60000 65536"/>
              <a:gd name="T15" fmla="*/ 0 w 576"/>
              <a:gd name="T16" fmla="*/ 0 h 71"/>
              <a:gd name="T17" fmla="*/ 576 w 576"/>
              <a:gd name="T18" fmla="*/ 71 h 71"/>
            </a:gdLst>
            <a:ahLst/>
            <a:cxnLst>
              <a:cxn ang="T10">
                <a:pos x="T0" y="T1"/>
              </a:cxn>
              <a:cxn ang="T11">
                <a:pos x="T2" y="T3"/>
              </a:cxn>
              <a:cxn ang="T12">
                <a:pos x="T4" y="T5"/>
              </a:cxn>
              <a:cxn ang="T13">
                <a:pos x="T6" y="T7"/>
              </a:cxn>
              <a:cxn ang="T14">
                <a:pos x="T8" y="T9"/>
              </a:cxn>
            </a:cxnLst>
            <a:rect l="T15" t="T16" r="T17" b="T18"/>
            <a:pathLst>
              <a:path w="576" h="71">
                <a:moveTo>
                  <a:pt x="0" y="31"/>
                </a:moveTo>
                <a:cubicBezTo>
                  <a:pt x="24" y="37"/>
                  <a:pt x="96" y="67"/>
                  <a:pt x="144" y="69"/>
                </a:cubicBezTo>
                <a:cubicBezTo>
                  <a:pt x="192" y="71"/>
                  <a:pt x="240" y="52"/>
                  <a:pt x="288" y="41"/>
                </a:cubicBezTo>
                <a:cubicBezTo>
                  <a:pt x="336" y="30"/>
                  <a:pt x="384" y="4"/>
                  <a:pt x="432" y="2"/>
                </a:cubicBezTo>
                <a:cubicBezTo>
                  <a:pt x="480" y="0"/>
                  <a:pt x="546" y="25"/>
                  <a:pt x="576" y="31"/>
                </a:cubicBezTo>
              </a:path>
            </a:pathLst>
          </a:custGeom>
          <a:noFill/>
          <a:ln w="38100">
            <a:solidFill>
              <a:schemeClr val="bg1"/>
            </a:solidFill>
            <a:prstDash val="dash"/>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8101" name="TextBox 28"/>
          <p:cNvSpPr txBox="1">
            <a:spLocks noChangeArrowheads="1"/>
          </p:cNvSpPr>
          <p:nvPr/>
        </p:nvSpPr>
        <p:spPr bwMode="auto">
          <a:xfrm>
            <a:off x="4024313" y="4298950"/>
            <a:ext cx="1809750" cy="547688"/>
          </a:xfrm>
          <a:prstGeom prst="rect">
            <a:avLst/>
          </a:prstGeom>
          <a:solidFill>
            <a:srgbClr val="F2F2F2">
              <a:alpha val="61960"/>
            </a:srgbClr>
          </a:solidFill>
          <a:ln w="38100">
            <a:solidFill>
              <a:schemeClr val="bg1"/>
            </a:solidFill>
            <a:bevel/>
            <a:headEnd/>
            <a:tailEnd/>
          </a:ln>
        </p:spPr>
        <p:txBody>
          <a:bodyPr anchor="ctr" anchorCtr="1"/>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r>
              <a:rPr lang="en-US" altLang="en-US" sz="2000">
                <a:solidFill>
                  <a:schemeClr val="bg1"/>
                </a:solidFill>
                <a:latin typeface="Times New Roman" panose="02020603050405020304" pitchFamily="18" charset="0"/>
              </a:rPr>
              <a:t>Moment Frame</a:t>
            </a:r>
          </a:p>
        </p:txBody>
      </p:sp>
      <p:sp>
        <p:nvSpPr>
          <p:cNvPr id="88102" name="TextBox 28"/>
          <p:cNvSpPr txBox="1">
            <a:spLocks noChangeArrowheads="1"/>
          </p:cNvSpPr>
          <p:nvPr/>
        </p:nvSpPr>
        <p:spPr bwMode="auto">
          <a:xfrm>
            <a:off x="6865938" y="4200525"/>
            <a:ext cx="1397000" cy="820738"/>
          </a:xfrm>
          <a:prstGeom prst="rect">
            <a:avLst/>
          </a:prstGeom>
          <a:solidFill>
            <a:srgbClr val="F2F2F2">
              <a:alpha val="61960"/>
            </a:srgbClr>
          </a:solidFill>
          <a:ln w="38100">
            <a:solidFill>
              <a:schemeClr val="bg1"/>
            </a:solidFill>
            <a:bevel/>
            <a:headEnd/>
            <a:tailEnd/>
          </a:ln>
        </p:spPr>
        <p:txBody>
          <a:bodyPr anchor="ctr" anchorCtr="1"/>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r>
              <a:rPr lang="en-US" altLang="en-US" sz="2400">
                <a:solidFill>
                  <a:schemeClr val="bg1"/>
                </a:solidFill>
                <a:latin typeface="Times New Roman" panose="02020603050405020304" pitchFamily="18" charset="0"/>
              </a:rPr>
              <a:t>Leaner Columns</a:t>
            </a:r>
          </a:p>
        </p:txBody>
      </p:sp>
    </p:spTree>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TextBox 11"/>
          <p:cNvSpPr txBox="1">
            <a:spLocks noChangeArrowheads="1"/>
          </p:cNvSpPr>
          <p:nvPr/>
        </p:nvSpPr>
        <p:spPr bwMode="auto">
          <a:xfrm>
            <a:off x="2203450" y="946150"/>
            <a:ext cx="7886700" cy="4603750"/>
          </a:xfrm>
          <a:prstGeom prst="rect">
            <a:avLst/>
          </a:prstGeom>
          <a:solidFill>
            <a:schemeClr val="tx1"/>
          </a:solidFill>
          <a:ln w="38100">
            <a:solidFill>
              <a:schemeClr val="bg1"/>
            </a:solidFill>
            <a:bevel/>
            <a:headEnd/>
            <a:tailEnd/>
          </a:ln>
        </p:spPr>
        <p:txBody>
          <a:bodyPr anchor="ctr" anchorCtr="1"/>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endParaRPr lang="en-US" altLang="en-US" sz="2400">
              <a:solidFill>
                <a:schemeClr val="bg1"/>
              </a:solidFill>
              <a:latin typeface="Times New Roman" panose="02020603050405020304" pitchFamily="18" charset="0"/>
            </a:endParaRPr>
          </a:p>
        </p:txBody>
      </p:sp>
      <p:sp>
        <p:nvSpPr>
          <p:cNvPr id="89091" name="TextBox 28"/>
          <p:cNvSpPr txBox="1">
            <a:spLocks noChangeArrowheads="1"/>
          </p:cNvSpPr>
          <p:nvPr/>
        </p:nvSpPr>
        <p:spPr bwMode="auto">
          <a:xfrm>
            <a:off x="3159125" y="5537201"/>
            <a:ext cx="6553200" cy="860425"/>
          </a:xfrm>
          <a:prstGeom prst="rect">
            <a:avLst/>
          </a:prstGeom>
          <a:solidFill>
            <a:srgbClr val="F2F2F2">
              <a:alpha val="61960"/>
            </a:srgbClr>
          </a:solidFill>
          <a:ln w="38100">
            <a:solidFill>
              <a:schemeClr val="bg1"/>
            </a:solidFill>
            <a:bevel/>
            <a:headEnd/>
            <a:tailEnd/>
          </a:ln>
        </p:spPr>
        <p:txBody>
          <a:bodyPr anchor="ctr">
            <a:spAutoFit/>
          </a:bodyP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eaLnBrk="1" hangingPunct="1"/>
            <a:r>
              <a:rPr lang="en-US" altLang="en-US" sz="2400">
                <a:solidFill>
                  <a:schemeClr val="bg1"/>
                </a:solidFill>
                <a:latin typeface="Times New Roman" panose="02020603050405020304" pitchFamily="18" charset="0"/>
              </a:rPr>
              <a:t>Theoretically the column has an infinite </a:t>
            </a:r>
            <a:r>
              <a:rPr lang="en-US" altLang="en-US" sz="2400" i="1">
                <a:solidFill>
                  <a:schemeClr val="bg1"/>
                </a:solidFill>
                <a:latin typeface="Times New Roman" panose="02020603050405020304" pitchFamily="18" charset="0"/>
              </a:rPr>
              <a:t>KL.</a:t>
            </a:r>
          </a:p>
          <a:p>
            <a:pPr eaLnBrk="1" hangingPunct="1"/>
            <a:r>
              <a:rPr lang="en-US" altLang="en-US" sz="2400">
                <a:solidFill>
                  <a:schemeClr val="bg1"/>
                </a:solidFill>
                <a:latin typeface="Times New Roman" panose="02020603050405020304" pitchFamily="18" charset="0"/>
              </a:rPr>
              <a:t>Therefore, the strength should be zero.</a:t>
            </a:r>
          </a:p>
        </p:txBody>
      </p:sp>
      <p:sp>
        <p:nvSpPr>
          <p:cNvPr id="89092" name="Rectangle 2"/>
          <p:cNvSpPr>
            <a:spLocks noChangeArrowheads="1"/>
          </p:cNvSpPr>
          <p:nvPr/>
        </p:nvSpPr>
        <p:spPr bwMode="auto">
          <a:xfrm>
            <a:off x="1524001" y="-230832"/>
            <a:ext cx="18473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endParaRPr lang="en-US" altLang="en-US" sz="2400">
              <a:latin typeface="Times New Roman" panose="02020603050405020304" pitchFamily="18" charset="0"/>
            </a:endParaRPr>
          </a:p>
        </p:txBody>
      </p:sp>
      <p:pic>
        <p:nvPicPr>
          <p:cNvPr id="89093"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79650" y="946151"/>
            <a:ext cx="5937250" cy="4587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10" name="Straight Connector 9"/>
          <p:cNvCxnSpPr/>
          <p:nvPr/>
        </p:nvCxnSpPr>
        <p:spPr>
          <a:xfrm>
            <a:off x="3671889" y="1484314"/>
            <a:ext cx="2230437" cy="1587"/>
          </a:xfrm>
          <a:prstGeom prst="line">
            <a:avLst/>
          </a:prstGeom>
          <a:ln w="63500">
            <a:solidFill>
              <a:srgbClr val="FF0000"/>
            </a:solidFill>
          </a:ln>
        </p:spPr>
        <p:style>
          <a:lnRef idx="1">
            <a:schemeClr val="accent1"/>
          </a:lnRef>
          <a:fillRef idx="0">
            <a:schemeClr val="accent1"/>
          </a:fillRef>
          <a:effectRef idx="0">
            <a:schemeClr val="accent1"/>
          </a:effectRef>
          <a:fontRef idx="minor">
            <a:schemeClr val="tx1"/>
          </a:fontRef>
        </p:style>
      </p:cxnSp>
      <p:sp>
        <p:nvSpPr>
          <p:cNvPr id="89095" name="TextBox 12"/>
          <p:cNvSpPr txBox="1">
            <a:spLocks noChangeArrowheads="1"/>
          </p:cNvSpPr>
          <p:nvPr/>
        </p:nvSpPr>
        <p:spPr bwMode="auto">
          <a:xfrm>
            <a:off x="6367463" y="1382713"/>
            <a:ext cx="3268662" cy="3416300"/>
          </a:xfrm>
          <a:prstGeom prst="rect">
            <a:avLst/>
          </a:prstGeom>
          <a:solidFill>
            <a:schemeClr val="tx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r>
              <a:rPr lang="en-US" altLang="en-US" sz="1800">
                <a:solidFill>
                  <a:schemeClr val="bg1"/>
                </a:solidFill>
                <a:latin typeface="Times New Roman" panose="02020603050405020304" pitchFamily="18" charset="0"/>
              </a:rPr>
              <a:t>For  Leaner Columns:</a:t>
            </a:r>
          </a:p>
          <a:p>
            <a:pPr algn="l" eaLnBrk="1" hangingPunct="1"/>
            <a:r>
              <a:rPr lang="en-US" altLang="en-US" sz="1800" i="1">
                <a:solidFill>
                  <a:schemeClr val="bg1"/>
                </a:solidFill>
                <a:latin typeface="Times New Roman" panose="02020603050405020304" pitchFamily="18" charset="0"/>
              </a:rPr>
              <a:t>G </a:t>
            </a:r>
            <a:r>
              <a:rPr lang="en-US" altLang="en-US" sz="1800" i="1" baseline="-25000">
                <a:solidFill>
                  <a:schemeClr val="bg1"/>
                </a:solidFill>
                <a:latin typeface="Times New Roman" panose="02020603050405020304" pitchFamily="18" charset="0"/>
              </a:rPr>
              <a:t>top</a:t>
            </a:r>
            <a:r>
              <a:rPr lang="en-US" altLang="en-US" sz="1800">
                <a:solidFill>
                  <a:schemeClr val="bg1"/>
                </a:solidFill>
                <a:latin typeface="Times New Roman" panose="02020603050405020304" pitchFamily="18" charset="0"/>
              </a:rPr>
              <a:t>=  Infinity</a:t>
            </a:r>
          </a:p>
          <a:p>
            <a:pPr algn="l" eaLnBrk="1" hangingPunct="1"/>
            <a:r>
              <a:rPr lang="en-US" altLang="en-US" sz="1800" i="1">
                <a:solidFill>
                  <a:schemeClr val="bg1"/>
                </a:solidFill>
                <a:latin typeface="Times New Roman" panose="02020603050405020304" pitchFamily="18" charset="0"/>
              </a:rPr>
              <a:t>G </a:t>
            </a:r>
            <a:r>
              <a:rPr lang="en-US" altLang="en-US" sz="1800" i="1" baseline="-25000">
                <a:solidFill>
                  <a:schemeClr val="bg1"/>
                </a:solidFill>
                <a:latin typeface="Times New Roman" panose="02020603050405020304" pitchFamily="18" charset="0"/>
              </a:rPr>
              <a:t>bottom</a:t>
            </a:r>
            <a:r>
              <a:rPr lang="en-US" altLang="en-US" sz="1800">
                <a:solidFill>
                  <a:schemeClr val="bg1"/>
                </a:solidFill>
                <a:latin typeface="Times New Roman" panose="02020603050405020304" pitchFamily="18" charset="0"/>
              </a:rPr>
              <a:t>=  Infinity</a:t>
            </a:r>
          </a:p>
          <a:p>
            <a:pPr algn="l" eaLnBrk="1" hangingPunct="1"/>
            <a:r>
              <a:rPr lang="en-US" altLang="en-US" sz="1800">
                <a:solidFill>
                  <a:schemeClr val="bg1"/>
                </a:solidFill>
                <a:latin typeface="Times New Roman" panose="02020603050405020304" pitchFamily="18" charset="0"/>
              </a:rPr>
              <a:t>Therefore </a:t>
            </a:r>
            <a:r>
              <a:rPr lang="en-US" altLang="en-US" sz="1800" i="1">
                <a:solidFill>
                  <a:schemeClr val="bg1"/>
                </a:solidFill>
                <a:latin typeface="Times New Roman" panose="02020603050405020304" pitchFamily="18" charset="0"/>
              </a:rPr>
              <a:t>K</a:t>
            </a:r>
            <a:r>
              <a:rPr lang="en-US" altLang="en-US" sz="1800">
                <a:solidFill>
                  <a:schemeClr val="bg1"/>
                </a:solidFill>
                <a:latin typeface="Times New Roman" panose="02020603050405020304" pitchFamily="18" charset="0"/>
              </a:rPr>
              <a:t>= Infinity</a:t>
            </a:r>
          </a:p>
          <a:p>
            <a:pPr algn="l" eaLnBrk="1" hangingPunct="1"/>
            <a:endParaRPr lang="en-US" altLang="en-US" sz="1800">
              <a:solidFill>
                <a:schemeClr val="bg1"/>
              </a:solidFill>
              <a:latin typeface="Times New Roman" panose="02020603050405020304" pitchFamily="18" charset="0"/>
            </a:endParaRPr>
          </a:p>
          <a:p>
            <a:pPr algn="l" eaLnBrk="1" hangingPunct="1"/>
            <a:r>
              <a:rPr lang="en-US" altLang="en-US" sz="1800" i="1">
                <a:solidFill>
                  <a:schemeClr val="bg1"/>
                </a:solidFill>
                <a:latin typeface="Times New Roman" panose="02020603050405020304" pitchFamily="18" charset="0"/>
              </a:rPr>
              <a:t>KL</a:t>
            </a:r>
            <a:r>
              <a:rPr lang="en-US" altLang="en-US" sz="1800">
                <a:solidFill>
                  <a:schemeClr val="bg1"/>
                </a:solidFill>
                <a:latin typeface="Times New Roman" panose="02020603050405020304" pitchFamily="18" charset="0"/>
              </a:rPr>
              <a:t>= Infinite</a:t>
            </a:r>
          </a:p>
          <a:p>
            <a:pPr algn="l" eaLnBrk="1" hangingPunct="1"/>
            <a:endParaRPr lang="en-US" altLang="en-US" sz="1800">
              <a:solidFill>
                <a:schemeClr val="bg1"/>
              </a:solidFill>
              <a:latin typeface="Times New Roman" panose="02020603050405020304" pitchFamily="18" charset="0"/>
            </a:endParaRPr>
          </a:p>
          <a:p>
            <a:pPr algn="l" eaLnBrk="1" hangingPunct="1"/>
            <a:r>
              <a:rPr lang="en-US" altLang="en-US" sz="1800">
                <a:solidFill>
                  <a:schemeClr val="bg1"/>
                </a:solidFill>
                <a:latin typeface="Times New Roman" panose="02020603050405020304" pitchFamily="18" charset="0"/>
              </a:rPr>
              <a:t>So the column has no strength according to the alignment chart</a:t>
            </a:r>
          </a:p>
          <a:p>
            <a:pPr algn="l" eaLnBrk="1" hangingPunct="1"/>
            <a:endParaRPr lang="en-US" altLang="en-US" sz="1800">
              <a:solidFill>
                <a:schemeClr val="bg1"/>
              </a:solidFill>
              <a:latin typeface="Times New Roman" panose="02020603050405020304" pitchFamily="18" charset="0"/>
            </a:endParaRPr>
          </a:p>
          <a:p>
            <a:pPr algn="l" eaLnBrk="1" hangingPunct="1"/>
            <a:endParaRPr lang="en-US" altLang="en-US" sz="1800">
              <a:solidFill>
                <a:schemeClr val="bg1"/>
              </a:solidFill>
              <a:latin typeface="Times New Roman" panose="02020603050405020304" pitchFamily="18" charset="0"/>
            </a:endParaRPr>
          </a:p>
          <a:p>
            <a:pPr algn="l" eaLnBrk="1" hangingPunct="1"/>
            <a:endParaRPr lang="en-US" altLang="en-US" sz="1800">
              <a:solidFill>
                <a:schemeClr val="bg1"/>
              </a:solidFill>
              <a:latin typeface="Times New Roman" panose="02020603050405020304" pitchFamily="18" charset="0"/>
            </a:endParaRPr>
          </a:p>
        </p:txBody>
      </p:sp>
      <p:sp>
        <p:nvSpPr>
          <p:cNvPr id="9" name="Slide Number Placeholder 8"/>
          <p:cNvSpPr>
            <a:spLocks noGrp="1"/>
          </p:cNvSpPr>
          <p:nvPr>
            <p:ph type="sldNum" sz="quarter" idx="11"/>
          </p:nvPr>
        </p:nvSpPr>
        <p:spPr/>
        <p:txBody>
          <a:bodyP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eaLnBrk="1" hangingPunct="1"/>
            <a:fld id="{9A6EE1F9-C508-4E67-AA6B-B60FEF2BB356}" type="slidenum">
              <a:rPr lang="en-US" altLang="en-US" sz="1200">
                <a:solidFill>
                  <a:srgbClr val="BCBCBC"/>
                </a:solidFill>
                <a:latin typeface="Times New Roman" panose="02020603050405020304" pitchFamily="18" charset="0"/>
              </a:rPr>
              <a:pPr eaLnBrk="1" hangingPunct="1"/>
              <a:t>84</a:t>
            </a:fld>
            <a:endParaRPr lang="en-US" altLang="en-US" sz="1200">
              <a:solidFill>
                <a:srgbClr val="BCBCBC"/>
              </a:solidFill>
              <a:latin typeface="Times New Roman" panose="02020603050405020304" pitchFamily="18" charset="0"/>
            </a:endParaRPr>
          </a:p>
        </p:txBody>
      </p:sp>
      <p:sp>
        <p:nvSpPr>
          <p:cNvPr id="11" name="Footer Placeholder 10"/>
          <p:cNvSpPr>
            <a:spLocks noGrp="1"/>
          </p:cNvSpPr>
          <p:nvPr>
            <p:ph type="ftr" sz="quarter" idx="10"/>
          </p:nvPr>
        </p:nvSpPr>
        <p:spPr/>
        <p:txBody>
          <a:bodyPr/>
          <a:lstStyle/>
          <a:p>
            <a:pPr>
              <a:defRPr/>
            </a:pPr>
            <a:r>
              <a:rPr lang="en-US"/>
              <a:t>Compression Theory</a:t>
            </a:r>
            <a:endParaRPr lang="en-US" dirty="0"/>
          </a:p>
        </p:txBody>
      </p:sp>
      <p:sp>
        <p:nvSpPr>
          <p:cNvPr id="89098" name="TextBox 28"/>
          <p:cNvSpPr txBox="1">
            <a:spLocks noChangeArrowheads="1"/>
          </p:cNvSpPr>
          <p:nvPr/>
        </p:nvSpPr>
        <p:spPr bwMode="auto">
          <a:xfrm>
            <a:off x="4129089" y="319088"/>
            <a:ext cx="3671887" cy="603250"/>
          </a:xfrm>
          <a:prstGeom prst="rect">
            <a:avLst/>
          </a:prstGeom>
          <a:solidFill>
            <a:srgbClr val="F2F2F2">
              <a:alpha val="61960"/>
            </a:srgbClr>
          </a:solidFill>
          <a:ln w="38100">
            <a:solidFill>
              <a:schemeClr val="bg1"/>
            </a:solidFill>
            <a:bevel/>
            <a:headEnd/>
            <a:tailEnd/>
          </a:ln>
        </p:spPr>
        <p:txBody>
          <a:bodyPr anchor="ctr" anchorCtr="1"/>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spcBef>
                <a:spcPct val="50000"/>
              </a:spcBef>
            </a:pPr>
            <a:r>
              <a:rPr lang="en-US" altLang="en-US" sz="3600" b="1">
                <a:solidFill>
                  <a:schemeClr val="bg1"/>
                </a:solidFill>
                <a:latin typeface="Times New Roman" panose="02020603050405020304" pitchFamily="18" charset="0"/>
              </a:rPr>
              <a:t>Leaner Columns</a:t>
            </a:r>
          </a:p>
        </p:txBody>
      </p:sp>
    </p:spTree>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 name="TextBox 105"/>
          <p:cNvSpPr txBox="1"/>
          <p:nvPr/>
        </p:nvSpPr>
        <p:spPr>
          <a:xfrm>
            <a:off x="3671888" y="1714500"/>
            <a:ext cx="4724400" cy="3841750"/>
          </a:xfrm>
          <a:prstGeom prst="rect">
            <a:avLst/>
          </a:prstGeom>
          <a:solidFill>
            <a:schemeClr val="tx1">
              <a:lumMod val="95000"/>
              <a:alpha val="62000"/>
            </a:schemeClr>
          </a:solidFill>
          <a:ln w="38100" cap="flat">
            <a:solidFill>
              <a:schemeClr val="bg1"/>
            </a:solidFill>
            <a:bevel/>
          </a:ln>
        </p:spPr>
        <p:txBody>
          <a:bodyPr anchor="ctr" anchorCtr="1"/>
          <a:lstStyle/>
          <a:p>
            <a:pPr algn="l">
              <a:defRPr/>
            </a:pPr>
            <a:endParaRPr lang="en-US" sz="2400">
              <a:solidFill>
                <a:schemeClr val="bg1"/>
              </a:solidFill>
              <a:latin typeface="Times New Roman" pitchFamily="18" charset="0"/>
            </a:endParaRPr>
          </a:p>
        </p:txBody>
      </p:sp>
      <p:grpSp>
        <p:nvGrpSpPr>
          <p:cNvPr id="90115" name="Group 115"/>
          <p:cNvGrpSpPr>
            <a:grpSpLocks/>
          </p:cNvGrpSpPr>
          <p:nvPr/>
        </p:nvGrpSpPr>
        <p:grpSpPr bwMode="auto">
          <a:xfrm>
            <a:off x="3671889" y="2444751"/>
            <a:ext cx="4410075" cy="2263775"/>
            <a:chOff x="432" y="384"/>
            <a:chExt cx="1488" cy="720"/>
          </a:xfrm>
        </p:grpSpPr>
        <p:sp>
          <p:nvSpPr>
            <p:cNvPr id="90122" name="Line 5"/>
            <p:cNvSpPr>
              <a:spLocks noChangeShapeType="1"/>
            </p:cNvSpPr>
            <p:nvPr/>
          </p:nvSpPr>
          <p:spPr bwMode="auto">
            <a:xfrm flipV="1">
              <a:off x="576" y="432"/>
              <a:ext cx="0" cy="576"/>
            </a:xfrm>
            <a:prstGeom prst="line">
              <a:avLst/>
            </a:prstGeom>
            <a:noFill/>
            <a:ln w="3810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90123" name="Line 6"/>
            <p:cNvSpPr>
              <a:spLocks noChangeShapeType="1"/>
            </p:cNvSpPr>
            <p:nvPr/>
          </p:nvSpPr>
          <p:spPr bwMode="auto">
            <a:xfrm flipV="1">
              <a:off x="1152" y="432"/>
              <a:ext cx="0" cy="576"/>
            </a:xfrm>
            <a:prstGeom prst="line">
              <a:avLst/>
            </a:prstGeom>
            <a:noFill/>
            <a:ln w="3810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90124" name="Line 7"/>
            <p:cNvSpPr>
              <a:spLocks noChangeShapeType="1"/>
            </p:cNvSpPr>
            <p:nvPr/>
          </p:nvSpPr>
          <p:spPr bwMode="auto">
            <a:xfrm flipV="1">
              <a:off x="1728" y="432"/>
              <a:ext cx="0" cy="576"/>
            </a:xfrm>
            <a:prstGeom prst="line">
              <a:avLst/>
            </a:prstGeom>
            <a:noFill/>
            <a:ln w="3810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90125" name="Line 8"/>
            <p:cNvSpPr>
              <a:spLocks noChangeShapeType="1"/>
            </p:cNvSpPr>
            <p:nvPr/>
          </p:nvSpPr>
          <p:spPr bwMode="auto">
            <a:xfrm>
              <a:off x="576" y="432"/>
              <a:ext cx="1152" cy="0"/>
            </a:xfrm>
            <a:prstGeom prst="line">
              <a:avLst/>
            </a:prstGeom>
            <a:noFill/>
            <a:ln w="3810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9" name="Oval 10"/>
            <p:cNvSpPr>
              <a:spLocks noChangeArrowheads="1"/>
            </p:cNvSpPr>
            <p:nvPr/>
          </p:nvSpPr>
          <p:spPr bwMode="auto">
            <a:xfrm>
              <a:off x="1680" y="384"/>
              <a:ext cx="96" cy="96"/>
            </a:xfrm>
            <a:prstGeom prst="ellipse">
              <a:avLst/>
            </a:prstGeom>
            <a:solidFill>
              <a:schemeClr val="bg2">
                <a:lumMod val="60000"/>
                <a:lumOff val="40000"/>
              </a:schemeClr>
            </a:solidFill>
            <a:ln w="38100">
              <a:solidFill>
                <a:schemeClr val="bg1"/>
              </a:solidFill>
              <a:round/>
              <a:headEnd/>
              <a:tailEnd/>
            </a:ln>
          </p:spPr>
          <p:txBody>
            <a:bodyPr wrap="none" anchor="ctr"/>
            <a:lstStyle/>
            <a:p>
              <a:pPr algn="l">
                <a:defRPr/>
              </a:pPr>
              <a:endParaRPr lang="en-US" sz="2400">
                <a:latin typeface="Times New Roman" pitchFamily="18" charset="0"/>
              </a:endParaRPr>
            </a:p>
          </p:txBody>
        </p:sp>
        <p:sp>
          <p:nvSpPr>
            <p:cNvPr id="90" name="Oval 11"/>
            <p:cNvSpPr>
              <a:spLocks noChangeArrowheads="1"/>
            </p:cNvSpPr>
            <p:nvPr/>
          </p:nvSpPr>
          <p:spPr bwMode="auto">
            <a:xfrm>
              <a:off x="1160" y="393"/>
              <a:ext cx="96" cy="96"/>
            </a:xfrm>
            <a:prstGeom prst="ellipse">
              <a:avLst/>
            </a:prstGeom>
            <a:solidFill>
              <a:schemeClr val="bg2">
                <a:lumMod val="60000"/>
                <a:lumOff val="40000"/>
              </a:schemeClr>
            </a:solidFill>
            <a:ln w="38100">
              <a:solidFill>
                <a:schemeClr val="bg1"/>
              </a:solidFill>
              <a:round/>
              <a:headEnd/>
              <a:tailEnd/>
            </a:ln>
          </p:spPr>
          <p:txBody>
            <a:bodyPr wrap="none" anchor="ctr"/>
            <a:lstStyle/>
            <a:p>
              <a:pPr algn="l">
                <a:defRPr/>
              </a:pPr>
              <a:endParaRPr lang="en-US" sz="2400">
                <a:latin typeface="Times New Roman" pitchFamily="18" charset="0"/>
              </a:endParaRPr>
            </a:p>
          </p:txBody>
        </p:sp>
        <p:sp>
          <p:nvSpPr>
            <p:cNvPr id="90128" name="AutoShape 12"/>
            <p:cNvSpPr>
              <a:spLocks noChangeArrowheads="1"/>
            </p:cNvSpPr>
            <p:nvPr/>
          </p:nvSpPr>
          <p:spPr bwMode="auto">
            <a:xfrm>
              <a:off x="528" y="1008"/>
              <a:ext cx="96" cy="96"/>
            </a:xfrm>
            <a:prstGeom prst="triangle">
              <a:avLst>
                <a:gd name="adj" fmla="val 50000"/>
              </a:avLst>
            </a:prstGeom>
            <a:solidFill>
              <a:schemeClr val="accent1"/>
            </a:solidFill>
            <a:ln w="38100">
              <a:solidFill>
                <a:schemeClr val="bg1"/>
              </a:solidFill>
              <a:miter lim="800000"/>
              <a:headEnd/>
              <a:tailEnd/>
            </a:ln>
          </p:spPr>
          <p:txBody>
            <a:bodyPr wrap="none" anchor="ct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endParaRPr lang="en-US" altLang="en-US" sz="2400">
                <a:latin typeface="Times New Roman" panose="02020603050405020304" pitchFamily="18" charset="0"/>
              </a:endParaRPr>
            </a:p>
          </p:txBody>
        </p:sp>
        <p:sp>
          <p:nvSpPr>
            <p:cNvPr id="90129" name="AutoShape 13"/>
            <p:cNvSpPr>
              <a:spLocks noChangeArrowheads="1"/>
            </p:cNvSpPr>
            <p:nvPr/>
          </p:nvSpPr>
          <p:spPr bwMode="auto">
            <a:xfrm>
              <a:off x="1104" y="1008"/>
              <a:ext cx="96" cy="96"/>
            </a:xfrm>
            <a:prstGeom prst="triangle">
              <a:avLst>
                <a:gd name="adj" fmla="val 50000"/>
              </a:avLst>
            </a:prstGeom>
            <a:solidFill>
              <a:schemeClr val="accent1"/>
            </a:solidFill>
            <a:ln w="38100">
              <a:solidFill>
                <a:schemeClr val="bg1"/>
              </a:solidFill>
              <a:miter lim="800000"/>
              <a:headEnd/>
              <a:tailEnd/>
            </a:ln>
          </p:spPr>
          <p:txBody>
            <a:bodyPr wrap="none" anchor="ct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endParaRPr lang="en-US" altLang="en-US" sz="2400">
                <a:latin typeface="Times New Roman" panose="02020603050405020304" pitchFamily="18" charset="0"/>
              </a:endParaRPr>
            </a:p>
          </p:txBody>
        </p:sp>
        <p:sp>
          <p:nvSpPr>
            <p:cNvPr id="90130" name="AutoShape 14"/>
            <p:cNvSpPr>
              <a:spLocks noChangeArrowheads="1"/>
            </p:cNvSpPr>
            <p:nvPr/>
          </p:nvSpPr>
          <p:spPr bwMode="auto">
            <a:xfrm>
              <a:off x="1680" y="1008"/>
              <a:ext cx="96" cy="96"/>
            </a:xfrm>
            <a:prstGeom prst="triangle">
              <a:avLst>
                <a:gd name="adj" fmla="val 50000"/>
              </a:avLst>
            </a:prstGeom>
            <a:solidFill>
              <a:schemeClr val="accent1"/>
            </a:solidFill>
            <a:ln w="38100">
              <a:solidFill>
                <a:schemeClr val="bg1"/>
              </a:solidFill>
              <a:miter lim="800000"/>
              <a:headEnd/>
              <a:tailEnd/>
            </a:ln>
          </p:spPr>
          <p:txBody>
            <a:bodyPr wrap="none" anchor="ct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endParaRPr lang="en-US" altLang="en-US" sz="2400">
                <a:latin typeface="Times New Roman" panose="02020603050405020304" pitchFamily="18" charset="0"/>
              </a:endParaRPr>
            </a:p>
          </p:txBody>
        </p:sp>
        <p:sp>
          <p:nvSpPr>
            <p:cNvPr id="90131" name="Line 17"/>
            <p:cNvSpPr>
              <a:spLocks noChangeShapeType="1"/>
            </p:cNvSpPr>
            <p:nvPr/>
          </p:nvSpPr>
          <p:spPr bwMode="auto">
            <a:xfrm>
              <a:off x="432" y="1104"/>
              <a:ext cx="1488" cy="0"/>
            </a:xfrm>
            <a:prstGeom prst="line">
              <a:avLst/>
            </a:prstGeom>
            <a:noFill/>
            <a:ln w="3810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90132" name="Line 109"/>
            <p:cNvSpPr>
              <a:spLocks noChangeShapeType="1"/>
            </p:cNvSpPr>
            <p:nvPr/>
          </p:nvSpPr>
          <p:spPr bwMode="auto">
            <a:xfrm>
              <a:off x="576" y="720"/>
              <a:ext cx="1152" cy="0"/>
            </a:xfrm>
            <a:prstGeom prst="line">
              <a:avLst/>
            </a:prstGeom>
            <a:noFill/>
            <a:ln w="3810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00" name="Oval 111"/>
            <p:cNvSpPr>
              <a:spLocks noChangeArrowheads="1"/>
            </p:cNvSpPr>
            <p:nvPr/>
          </p:nvSpPr>
          <p:spPr bwMode="auto">
            <a:xfrm>
              <a:off x="1680" y="672"/>
              <a:ext cx="96" cy="96"/>
            </a:xfrm>
            <a:prstGeom prst="ellipse">
              <a:avLst/>
            </a:prstGeom>
            <a:solidFill>
              <a:schemeClr val="bg2">
                <a:lumMod val="60000"/>
                <a:lumOff val="40000"/>
              </a:schemeClr>
            </a:solidFill>
            <a:ln w="38100">
              <a:solidFill>
                <a:schemeClr val="bg1"/>
              </a:solidFill>
              <a:round/>
              <a:headEnd/>
              <a:tailEnd/>
            </a:ln>
          </p:spPr>
          <p:txBody>
            <a:bodyPr wrap="none" anchor="ctr"/>
            <a:lstStyle/>
            <a:p>
              <a:pPr algn="l">
                <a:defRPr/>
              </a:pPr>
              <a:endParaRPr lang="en-US" sz="2400">
                <a:latin typeface="Times New Roman" pitchFamily="18" charset="0"/>
              </a:endParaRPr>
            </a:p>
          </p:txBody>
        </p:sp>
        <p:sp>
          <p:nvSpPr>
            <p:cNvPr id="101" name="Oval 112"/>
            <p:cNvSpPr>
              <a:spLocks noChangeArrowheads="1"/>
            </p:cNvSpPr>
            <p:nvPr/>
          </p:nvSpPr>
          <p:spPr bwMode="auto">
            <a:xfrm>
              <a:off x="1155" y="681"/>
              <a:ext cx="96" cy="96"/>
            </a:xfrm>
            <a:prstGeom prst="ellipse">
              <a:avLst/>
            </a:prstGeom>
            <a:solidFill>
              <a:schemeClr val="bg2">
                <a:lumMod val="60000"/>
                <a:lumOff val="40000"/>
              </a:schemeClr>
            </a:solidFill>
            <a:ln w="38100">
              <a:solidFill>
                <a:schemeClr val="bg1"/>
              </a:solidFill>
              <a:round/>
              <a:headEnd/>
              <a:tailEnd/>
            </a:ln>
          </p:spPr>
          <p:txBody>
            <a:bodyPr wrap="none" anchor="ctr"/>
            <a:lstStyle/>
            <a:p>
              <a:pPr algn="l">
                <a:defRPr/>
              </a:pPr>
              <a:endParaRPr lang="en-US" sz="2400">
                <a:latin typeface="Times New Roman" pitchFamily="18" charset="0"/>
              </a:endParaRPr>
            </a:p>
          </p:txBody>
        </p:sp>
      </p:grpSp>
      <p:sp>
        <p:nvSpPr>
          <p:cNvPr id="90116" name="TextBox 28"/>
          <p:cNvSpPr txBox="1">
            <a:spLocks noChangeArrowheads="1"/>
          </p:cNvSpPr>
          <p:nvPr/>
        </p:nvSpPr>
        <p:spPr bwMode="auto">
          <a:xfrm>
            <a:off x="4243388" y="4722813"/>
            <a:ext cx="1395412" cy="819150"/>
          </a:xfrm>
          <a:prstGeom prst="rect">
            <a:avLst/>
          </a:prstGeom>
          <a:solidFill>
            <a:srgbClr val="F2F2F2">
              <a:alpha val="61960"/>
            </a:srgbClr>
          </a:solidFill>
          <a:ln w="38100">
            <a:solidFill>
              <a:schemeClr val="bg1"/>
            </a:solidFill>
            <a:bevel/>
            <a:headEnd/>
            <a:tailEnd/>
          </a:ln>
        </p:spPr>
        <p:txBody>
          <a:bodyPr anchor="ctr" anchorCtr="1"/>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r>
              <a:rPr lang="en-US" altLang="en-US" sz="2400">
                <a:solidFill>
                  <a:schemeClr val="bg1"/>
                </a:solidFill>
                <a:latin typeface="Times New Roman" panose="02020603050405020304" pitchFamily="18" charset="0"/>
              </a:rPr>
              <a:t>Moment</a:t>
            </a:r>
          </a:p>
          <a:p>
            <a:pPr algn="l" eaLnBrk="1" hangingPunct="1"/>
            <a:r>
              <a:rPr lang="en-US" altLang="en-US" sz="2400">
                <a:solidFill>
                  <a:schemeClr val="bg1"/>
                </a:solidFill>
                <a:latin typeface="Times New Roman" panose="02020603050405020304" pitchFamily="18" charset="0"/>
              </a:rPr>
              <a:t>Frame</a:t>
            </a:r>
          </a:p>
        </p:txBody>
      </p:sp>
      <p:sp>
        <p:nvSpPr>
          <p:cNvPr id="90117" name="TextBox 28"/>
          <p:cNvSpPr txBox="1">
            <a:spLocks noChangeArrowheads="1"/>
          </p:cNvSpPr>
          <p:nvPr/>
        </p:nvSpPr>
        <p:spPr bwMode="auto">
          <a:xfrm>
            <a:off x="6999288" y="4719639"/>
            <a:ext cx="1397000" cy="820737"/>
          </a:xfrm>
          <a:prstGeom prst="rect">
            <a:avLst/>
          </a:prstGeom>
          <a:solidFill>
            <a:srgbClr val="F2F2F2">
              <a:alpha val="61960"/>
            </a:srgbClr>
          </a:solidFill>
          <a:ln w="38100">
            <a:solidFill>
              <a:schemeClr val="bg1"/>
            </a:solidFill>
            <a:bevel/>
            <a:headEnd/>
            <a:tailEnd/>
          </a:ln>
        </p:spPr>
        <p:txBody>
          <a:bodyPr anchor="ctr" anchorCtr="1"/>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r>
              <a:rPr lang="en-US" altLang="en-US" sz="2400">
                <a:solidFill>
                  <a:schemeClr val="bg1"/>
                </a:solidFill>
                <a:latin typeface="Times New Roman" panose="02020603050405020304" pitchFamily="18" charset="0"/>
              </a:rPr>
              <a:t>Leaner Columns</a:t>
            </a:r>
          </a:p>
        </p:txBody>
      </p:sp>
      <p:sp>
        <p:nvSpPr>
          <p:cNvPr id="90118" name="TextBox 28"/>
          <p:cNvSpPr txBox="1">
            <a:spLocks noChangeArrowheads="1"/>
          </p:cNvSpPr>
          <p:nvPr/>
        </p:nvSpPr>
        <p:spPr bwMode="auto">
          <a:xfrm>
            <a:off x="2663825" y="1093788"/>
            <a:ext cx="7227888" cy="461962"/>
          </a:xfrm>
          <a:prstGeom prst="rect">
            <a:avLst/>
          </a:prstGeom>
          <a:solidFill>
            <a:srgbClr val="F2F2F2">
              <a:alpha val="61960"/>
            </a:srgbClr>
          </a:solidFill>
          <a:ln w="38100">
            <a:solidFill>
              <a:schemeClr val="bg1"/>
            </a:solidFill>
            <a:bevel/>
            <a:headEnd/>
            <a:tailEnd/>
          </a:ln>
        </p:spPr>
        <p:txBody>
          <a:bodyPr anchor="ctr" anchorCtr="1">
            <a:spAutoFit/>
          </a:bodyP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r>
              <a:rPr lang="en-US" altLang="en-US" sz="2400">
                <a:solidFill>
                  <a:schemeClr val="bg1"/>
                </a:solidFill>
                <a:latin typeface="Times New Roman" panose="02020603050405020304" pitchFamily="18" charset="0"/>
              </a:rPr>
              <a:t>Consider only applying a small load to the right columns</a:t>
            </a:r>
          </a:p>
        </p:txBody>
      </p:sp>
      <p:sp>
        <p:nvSpPr>
          <p:cNvPr id="23" name="Slide Number Placeholder 22"/>
          <p:cNvSpPr txBox="1">
            <a:spLocks noGrp="1"/>
          </p:cNvSpPr>
          <p:nvPr/>
        </p:nvSpPr>
        <p:spPr>
          <a:xfrm>
            <a:off x="10860912" y="6416675"/>
            <a:ext cx="762000" cy="365125"/>
          </a:xfrm>
          <a:prstGeom prst="rect">
            <a:avLst/>
          </a:prstGeom>
          <a:noFill/>
        </p:spPr>
        <p:txBody>
          <a:bodyPr lIns="0" rIns="0" anchor="b"/>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r" eaLnBrk="1" hangingPunct="1"/>
            <a:fld id="{EEA8314E-BBA6-4622-9CCA-3A3FB85CB1F7}" type="slidenum">
              <a:rPr lang="en-US" altLang="en-US" sz="1200">
                <a:solidFill>
                  <a:srgbClr val="BCBCBC"/>
                </a:solidFill>
                <a:latin typeface="Times New Roman" panose="02020603050405020304" pitchFamily="18" charset="0"/>
              </a:rPr>
              <a:pPr algn="r" eaLnBrk="1" hangingPunct="1"/>
              <a:t>85</a:t>
            </a:fld>
            <a:endParaRPr lang="en-US" altLang="en-US" sz="1200" dirty="0">
              <a:solidFill>
                <a:srgbClr val="BCBCBC"/>
              </a:solidFill>
              <a:latin typeface="Times New Roman" panose="02020603050405020304" pitchFamily="18" charset="0"/>
            </a:endParaRPr>
          </a:p>
        </p:txBody>
      </p:sp>
      <p:sp>
        <p:nvSpPr>
          <p:cNvPr id="24" name="Footer Placeholder 23"/>
          <p:cNvSpPr txBox="1">
            <a:spLocks noGrp="1"/>
          </p:cNvSpPr>
          <p:nvPr/>
        </p:nvSpPr>
        <p:spPr>
          <a:xfrm>
            <a:off x="4648200" y="6416676"/>
            <a:ext cx="2895600" cy="365125"/>
          </a:xfrm>
          <a:prstGeom prst="rect">
            <a:avLst/>
          </a:prstGeom>
          <a:noFill/>
        </p:spPr>
        <p:txBody>
          <a:bodyPr anchor="b"/>
          <a:lstStyle/>
          <a:p>
            <a:pPr>
              <a:defRPr/>
            </a:pPr>
            <a:r>
              <a:rPr lang="en-US" sz="1200">
                <a:solidFill>
                  <a:schemeClr val="tx1">
                    <a:shade val="50000"/>
                  </a:schemeClr>
                </a:solidFill>
                <a:latin typeface="Times New Roman" pitchFamily="18" charset="0"/>
                <a:cs typeface="+mn-cs"/>
              </a:rPr>
              <a:t>Compression Theory</a:t>
            </a:r>
            <a:endParaRPr lang="en-US" sz="1200" dirty="0">
              <a:solidFill>
                <a:schemeClr val="tx1">
                  <a:shade val="50000"/>
                </a:schemeClr>
              </a:solidFill>
              <a:latin typeface="Times New Roman" pitchFamily="18" charset="0"/>
              <a:cs typeface="+mn-cs"/>
            </a:endParaRPr>
          </a:p>
        </p:txBody>
      </p:sp>
      <p:sp>
        <p:nvSpPr>
          <p:cNvPr id="90121" name="TextBox 28"/>
          <p:cNvSpPr txBox="1">
            <a:spLocks noChangeArrowheads="1"/>
          </p:cNvSpPr>
          <p:nvPr/>
        </p:nvSpPr>
        <p:spPr bwMode="auto">
          <a:xfrm>
            <a:off x="4129089" y="319088"/>
            <a:ext cx="3671887" cy="603250"/>
          </a:xfrm>
          <a:prstGeom prst="rect">
            <a:avLst/>
          </a:prstGeom>
          <a:solidFill>
            <a:srgbClr val="F2F2F2">
              <a:alpha val="61960"/>
            </a:srgbClr>
          </a:solidFill>
          <a:ln w="38100">
            <a:solidFill>
              <a:schemeClr val="bg1"/>
            </a:solidFill>
            <a:bevel/>
            <a:headEnd/>
            <a:tailEnd/>
          </a:ln>
        </p:spPr>
        <p:txBody>
          <a:bodyPr anchor="ctr" anchorCtr="1"/>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spcBef>
                <a:spcPct val="50000"/>
              </a:spcBef>
            </a:pPr>
            <a:r>
              <a:rPr lang="en-US" altLang="en-US" sz="3600" b="1">
                <a:solidFill>
                  <a:schemeClr val="bg1"/>
                </a:solidFill>
                <a:latin typeface="Times New Roman" panose="02020603050405020304" pitchFamily="18" charset="0"/>
              </a:rPr>
              <a:t>Leaner Columns</a:t>
            </a:r>
          </a:p>
        </p:txBody>
      </p:sp>
    </p:spTree>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 name="TextBox 105"/>
          <p:cNvSpPr txBox="1"/>
          <p:nvPr/>
        </p:nvSpPr>
        <p:spPr>
          <a:xfrm>
            <a:off x="3671888" y="1714500"/>
            <a:ext cx="4724400" cy="3841750"/>
          </a:xfrm>
          <a:prstGeom prst="rect">
            <a:avLst/>
          </a:prstGeom>
          <a:solidFill>
            <a:schemeClr val="tx1">
              <a:lumMod val="95000"/>
              <a:alpha val="62000"/>
            </a:schemeClr>
          </a:solidFill>
          <a:ln w="38100" cap="flat">
            <a:solidFill>
              <a:schemeClr val="bg1"/>
            </a:solidFill>
            <a:bevel/>
          </a:ln>
        </p:spPr>
        <p:txBody>
          <a:bodyPr anchor="ctr" anchorCtr="1"/>
          <a:lstStyle/>
          <a:p>
            <a:pPr algn="l">
              <a:defRPr/>
            </a:pPr>
            <a:endParaRPr lang="en-US" sz="2400">
              <a:solidFill>
                <a:schemeClr val="bg1"/>
              </a:solidFill>
              <a:latin typeface="Times New Roman" pitchFamily="18" charset="0"/>
            </a:endParaRPr>
          </a:p>
        </p:txBody>
      </p:sp>
      <p:grpSp>
        <p:nvGrpSpPr>
          <p:cNvPr id="91139" name="Group 115"/>
          <p:cNvGrpSpPr>
            <a:grpSpLocks/>
          </p:cNvGrpSpPr>
          <p:nvPr/>
        </p:nvGrpSpPr>
        <p:grpSpPr bwMode="auto">
          <a:xfrm>
            <a:off x="3671889" y="2444751"/>
            <a:ext cx="4410075" cy="2263775"/>
            <a:chOff x="432" y="384"/>
            <a:chExt cx="1488" cy="720"/>
          </a:xfrm>
        </p:grpSpPr>
        <p:sp>
          <p:nvSpPr>
            <p:cNvPr id="91148" name="Line 5"/>
            <p:cNvSpPr>
              <a:spLocks noChangeShapeType="1"/>
            </p:cNvSpPr>
            <p:nvPr/>
          </p:nvSpPr>
          <p:spPr bwMode="auto">
            <a:xfrm flipV="1">
              <a:off x="576" y="432"/>
              <a:ext cx="0" cy="576"/>
            </a:xfrm>
            <a:prstGeom prst="line">
              <a:avLst/>
            </a:prstGeom>
            <a:noFill/>
            <a:ln w="3810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91149" name="Line 6"/>
            <p:cNvSpPr>
              <a:spLocks noChangeShapeType="1"/>
            </p:cNvSpPr>
            <p:nvPr/>
          </p:nvSpPr>
          <p:spPr bwMode="auto">
            <a:xfrm flipV="1">
              <a:off x="1152" y="432"/>
              <a:ext cx="0" cy="576"/>
            </a:xfrm>
            <a:prstGeom prst="line">
              <a:avLst/>
            </a:prstGeom>
            <a:noFill/>
            <a:ln w="3810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91150" name="Line 7"/>
            <p:cNvSpPr>
              <a:spLocks noChangeShapeType="1"/>
            </p:cNvSpPr>
            <p:nvPr/>
          </p:nvSpPr>
          <p:spPr bwMode="auto">
            <a:xfrm flipV="1">
              <a:off x="1728" y="432"/>
              <a:ext cx="0" cy="576"/>
            </a:xfrm>
            <a:prstGeom prst="line">
              <a:avLst/>
            </a:prstGeom>
            <a:noFill/>
            <a:ln w="3810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91151" name="Line 8"/>
            <p:cNvSpPr>
              <a:spLocks noChangeShapeType="1"/>
            </p:cNvSpPr>
            <p:nvPr/>
          </p:nvSpPr>
          <p:spPr bwMode="auto">
            <a:xfrm>
              <a:off x="576" y="432"/>
              <a:ext cx="1152" cy="0"/>
            </a:xfrm>
            <a:prstGeom prst="line">
              <a:avLst/>
            </a:prstGeom>
            <a:noFill/>
            <a:ln w="3810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9" name="Oval 10"/>
            <p:cNvSpPr>
              <a:spLocks noChangeArrowheads="1"/>
            </p:cNvSpPr>
            <p:nvPr/>
          </p:nvSpPr>
          <p:spPr bwMode="auto">
            <a:xfrm>
              <a:off x="1680" y="384"/>
              <a:ext cx="96" cy="96"/>
            </a:xfrm>
            <a:prstGeom prst="ellipse">
              <a:avLst/>
            </a:prstGeom>
            <a:solidFill>
              <a:schemeClr val="bg2">
                <a:lumMod val="60000"/>
                <a:lumOff val="40000"/>
              </a:schemeClr>
            </a:solidFill>
            <a:ln w="38100">
              <a:solidFill>
                <a:schemeClr val="bg1"/>
              </a:solidFill>
              <a:round/>
              <a:headEnd/>
              <a:tailEnd/>
            </a:ln>
          </p:spPr>
          <p:txBody>
            <a:bodyPr wrap="none" anchor="ctr"/>
            <a:lstStyle/>
            <a:p>
              <a:pPr algn="l">
                <a:defRPr/>
              </a:pPr>
              <a:endParaRPr lang="en-US" sz="2400">
                <a:latin typeface="Times New Roman" pitchFamily="18" charset="0"/>
              </a:endParaRPr>
            </a:p>
          </p:txBody>
        </p:sp>
        <p:sp>
          <p:nvSpPr>
            <p:cNvPr id="90" name="Oval 11"/>
            <p:cNvSpPr>
              <a:spLocks noChangeArrowheads="1"/>
            </p:cNvSpPr>
            <p:nvPr/>
          </p:nvSpPr>
          <p:spPr bwMode="auto">
            <a:xfrm>
              <a:off x="1160" y="393"/>
              <a:ext cx="96" cy="96"/>
            </a:xfrm>
            <a:prstGeom prst="ellipse">
              <a:avLst/>
            </a:prstGeom>
            <a:solidFill>
              <a:schemeClr val="bg2">
                <a:lumMod val="60000"/>
                <a:lumOff val="40000"/>
              </a:schemeClr>
            </a:solidFill>
            <a:ln w="38100">
              <a:solidFill>
                <a:schemeClr val="bg1"/>
              </a:solidFill>
              <a:round/>
              <a:headEnd/>
              <a:tailEnd/>
            </a:ln>
          </p:spPr>
          <p:txBody>
            <a:bodyPr wrap="none" anchor="ctr"/>
            <a:lstStyle/>
            <a:p>
              <a:pPr algn="l">
                <a:defRPr/>
              </a:pPr>
              <a:endParaRPr lang="en-US" sz="2400">
                <a:latin typeface="Times New Roman" pitchFamily="18" charset="0"/>
              </a:endParaRPr>
            </a:p>
          </p:txBody>
        </p:sp>
        <p:sp>
          <p:nvSpPr>
            <p:cNvPr id="91154" name="AutoShape 12"/>
            <p:cNvSpPr>
              <a:spLocks noChangeArrowheads="1"/>
            </p:cNvSpPr>
            <p:nvPr/>
          </p:nvSpPr>
          <p:spPr bwMode="auto">
            <a:xfrm>
              <a:off x="528" y="1008"/>
              <a:ext cx="96" cy="96"/>
            </a:xfrm>
            <a:prstGeom prst="triangle">
              <a:avLst>
                <a:gd name="adj" fmla="val 50000"/>
              </a:avLst>
            </a:prstGeom>
            <a:solidFill>
              <a:schemeClr val="accent1"/>
            </a:solidFill>
            <a:ln w="38100">
              <a:solidFill>
                <a:schemeClr val="bg1"/>
              </a:solidFill>
              <a:miter lim="800000"/>
              <a:headEnd/>
              <a:tailEnd/>
            </a:ln>
          </p:spPr>
          <p:txBody>
            <a:bodyPr wrap="none" anchor="ct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endParaRPr lang="en-US" altLang="en-US" sz="2400">
                <a:latin typeface="Times New Roman" panose="02020603050405020304" pitchFamily="18" charset="0"/>
              </a:endParaRPr>
            </a:p>
          </p:txBody>
        </p:sp>
        <p:sp>
          <p:nvSpPr>
            <p:cNvPr id="91155" name="AutoShape 13"/>
            <p:cNvSpPr>
              <a:spLocks noChangeArrowheads="1"/>
            </p:cNvSpPr>
            <p:nvPr/>
          </p:nvSpPr>
          <p:spPr bwMode="auto">
            <a:xfrm>
              <a:off x="1104" y="1008"/>
              <a:ext cx="96" cy="96"/>
            </a:xfrm>
            <a:prstGeom prst="triangle">
              <a:avLst>
                <a:gd name="adj" fmla="val 50000"/>
              </a:avLst>
            </a:prstGeom>
            <a:solidFill>
              <a:schemeClr val="accent1"/>
            </a:solidFill>
            <a:ln w="38100">
              <a:solidFill>
                <a:schemeClr val="bg1"/>
              </a:solidFill>
              <a:miter lim="800000"/>
              <a:headEnd/>
              <a:tailEnd/>
            </a:ln>
          </p:spPr>
          <p:txBody>
            <a:bodyPr wrap="none" anchor="ct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endParaRPr lang="en-US" altLang="en-US" sz="2400">
                <a:latin typeface="Times New Roman" panose="02020603050405020304" pitchFamily="18" charset="0"/>
              </a:endParaRPr>
            </a:p>
          </p:txBody>
        </p:sp>
        <p:sp>
          <p:nvSpPr>
            <p:cNvPr id="91156" name="AutoShape 14"/>
            <p:cNvSpPr>
              <a:spLocks noChangeArrowheads="1"/>
            </p:cNvSpPr>
            <p:nvPr/>
          </p:nvSpPr>
          <p:spPr bwMode="auto">
            <a:xfrm>
              <a:off x="1680" y="1008"/>
              <a:ext cx="96" cy="96"/>
            </a:xfrm>
            <a:prstGeom prst="triangle">
              <a:avLst>
                <a:gd name="adj" fmla="val 50000"/>
              </a:avLst>
            </a:prstGeom>
            <a:solidFill>
              <a:schemeClr val="accent1"/>
            </a:solidFill>
            <a:ln w="38100">
              <a:solidFill>
                <a:schemeClr val="bg1"/>
              </a:solidFill>
              <a:miter lim="800000"/>
              <a:headEnd/>
              <a:tailEnd/>
            </a:ln>
          </p:spPr>
          <p:txBody>
            <a:bodyPr wrap="none" anchor="ct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endParaRPr lang="en-US" altLang="en-US" sz="2400">
                <a:latin typeface="Times New Roman" panose="02020603050405020304" pitchFamily="18" charset="0"/>
              </a:endParaRPr>
            </a:p>
          </p:txBody>
        </p:sp>
        <p:sp>
          <p:nvSpPr>
            <p:cNvPr id="91157" name="Line 17"/>
            <p:cNvSpPr>
              <a:spLocks noChangeShapeType="1"/>
            </p:cNvSpPr>
            <p:nvPr/>
          </p:nvSpPr>
          <p:spPr bwMode="auto">
            <a:xfrm>
              <a:off x="432" y="1104"/>
              <a:ext cx="1488" cy="0"/>
            </a:xfrm>
            <a:prstGeom prst="line">
              <a:avLst/>
            </a:prstGeom>
            <a:noFill/>
            <a:ln w="3810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91158" name="Line 109"/>
            <p:cNvSpPr>
              <a:spLocks noChangeShapeType="1"/>
            </p:cNvSpPr>
            <p:nvPr/>
          </p:nvSpPr>
          <p:spPr bwMode="auto">
            <a:xfrm>
              <a:off x="576" y="720"/>
              <a:ext cx="1152" cy="0"/>
            </a:xfrm>
            <a:prstGeom prst="line">
              <a:avLst/>
            </a:prstGeom>
            <a:noFill/>
            <a:ln w="3810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00" name="Oval 111"/>
            <p:cNvSpPr>
              <a:spLocks noChangeArrowheads="1"/>
            </p:cNvSpPr>
            <p:nvPr/>
          </p:nvSpPr>
          <p:spPr bwMode="auto">
            <a:xfrm>
              <a:off x="1680" y="672"/>
              <a:ext cx="96" cy="96"/>
            </a:xfrm>
            <a:prstGeom prst="ellipse">
              <a:avLst/>
            </a:prstGeom>
            <a:solidFill>
              <a:schemeClr val="bg2">
                <a:lumMod val="60000"/>
                <a:lumOff val="40000"/>
              </a:schemeClr>
            </a:solidFill>
            <a:ln w="38100">
              <a:solidFill>
                <a:schemeClr val="bg1"/>
              </a:solidFill>
              <a:round/>
              <a:headEnd/>
              <a:tailEnd/>
            </a:ln>
          </p:spPr>
          <p:txBody>
            <a:bodyPr wrap="none" anchor="ctr"/>
            <a:lstStyle/>
            <a:p>
              <a:pPr algn="l">
                <a:defRPr/>
              </a:pPr>
              <a:endParaRPr lang="en-US" sz="2400">
                <a:latin typeface="Times New Roman" pitchFamily="18" charset="0"/>
              </a:endParaRPr>
            </a:p>
          </p:txBody>
        </p:sp>
        <p:sp>
          <p:nvSpPr>
            <p:cNvPr id="101" name="Oval 112"/>
            <p:cNvSpPr>
              <a:spLocks noChangeArrowheads="1"/>
            </p:cNvSpPr>
            <p:nvPr/>
          </p:nvSpPr>
          <p:spPr bwMode="auto">
            <a:xfrm>
              <a:off x="1155" y="681"/>
              <a:ext cx="96" cy="96"/>
            </a:xfrm>
            <a:prstGeom prst="ellipse">
              <a:avLst/>
            </a:prstGeom>
            <a:solidFill>
              <a:schemeClr val="bg2">
                <a:lumMod val="60000"/>
                <a:lumOff val="40000"/>
              </a:schemeClr>
            </a:solidFill>
            <a:ln w="38100">
              <a:solidFill>
                <a:schemeClr val="bg1"/>
              </a:solidFill>
              <a:round/>
              <a:headEnd/>
              <a:tailEnd/>
            </a:ln>
          </p:spPr>
          <p:txBody>
            <a:bodyPr wrap="none" anchor="ctr"/>
            <a:lstStyle/>
            <a:p>
              <a:pPr algn="l">
                <a:defRPr/>
              </a:pPr>
              <a:endParaRPr lang="en-US" sz="2400">
                <a:latin typeface="Times New Roman" pitchFamily="18" charset="0"/>
              </a:endParaRPr>
            </a:p>
          </p:txBody>
        </p:sp>
      </p:grpSp>
      <p:sp>
        <p:nvSpPr>
          <p:cNvPr id="91140" name="TextBox 28"/>
          <p:cNvSpPr txBox="1">
            <a:spLocks noChangeArrowheads="1"/>
          </p:cNvSpPr>
          <p:nvPr/>
        </p:nvSpPr>
        <p:spPr bwMode="auto">
          <a:xfrm>
            <a:off x="4243388" y="4722813"/>
            <a:ext cx="1395412" cy="819150"/>
          </a:xfrm>
          <a:prstGeom prst="rect">
            <a:avLst/>
          </a:prstGeom>
          <a:solidFill>
            <a:srgbClr val="F2F2F2">
              <a:alpha val="61960"/>
            </a:srgbClr>
          </a:solidFill>
          <a:ln w="38100">
            <a:solidFill>
              <a:schemeClr val="bg1"/>
            </a:solidFill>
            <a:bevel/>
            <a:headEnd/>
            <a:tailEnd/>
          </a:ln>
        </p:spPr>
        <p:txBody>
          <a:bodyPr anchor="ctr" anchorCtr="1"/>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r>
              <a:rPr lang="en-US" altLang="en-US" sz="2400">
                <a:solidFill>
                  <a:schemeClr val="bg1"/>
                </a:solidFill>
                <a:latin typeface="Times New Roman" panose="02020603050405020304" pitchFamily="18" charset="0"/>
              </a:rPr>
              <a:t>Moment</a:t>
            </a:r>
          </a:p>
          <a:p>
            <a:pPr algn="l" eaLnBrk="1" hangingPunct="1"/>
            <a:r>
              <a:rPr lang="en-US" altLang="en-US" sz="2400">
                <a:solidFill>
                  <a:schemeClr val="bg1"/>
                </a:solidFill>
                <a:latin typeface="Times New Roman" panose="02020603050405020304" pitchFamily="18" charset="0"/>
              </a:rPr>
              <a:t>Frame</a:t>
            </a:r>
          </a:p>
        </p:txBody>
      </p:sp>
      <p:sp>
        <p:nvSpPr>
          <p:cNvPr id="91141" name="TextBox 28"/>
          <p:cNvSpPr txBox="1">
            <a:spLocks noChangeArrowheads="1"/>
          </p:cNvSpPr>
          <p:nvPr/>
        </p:nvSpPr>
        <p:spPr bwMode="auto">
          <a:xfrm>
            <a:off x="2620964" y="5559425"/>
            <a:ext cx="7475537" cy="914400"/>
          </a:xfrm>
          <a:prstGeom prst="rect">
            <a:avLst/>
          </a:prstGeom>
          <a:solidFill>
            <a:srgbClr val="F2F2F2">
              <a:alpha val="61960"/>
            </a:srgbClr>
          </a:solidFill>
          <a:ln w="38100">
            <a:solidFill>
              <a:schemeClr val="bg1"/>
            </a:solidFill>
            <a:bevel/>
            <a:headEnd/>
            <a:tailEnd/>
          </a:ln>
        </p:spPr>
        <p:txBody>
          <a:bodyPr anchor="ctr" anchorCtr="1"/>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r>
              <a:rPr lang="en-US" altLang="en-US" sz="2400">
                <a:solidFill>
                  <a:schemeClr val="bg1"/>
                </a:solidFill>
                <a:latin typeface="Times New Roman" panose="02020603050405020304" pitchFamily="18" charset="0"/>
              </a:rPr>
              <a:t>Surely a small load could be applied without causing instability! (Due to connection to the rest of the structure)</a:t>
            </a:r>
          </a:p>
        </p:txBody>
      </p:sp>
      <p:sp>
        <p:nvSpPr>
          <p:cNvPr id="91142" name="TextBox 28"/>
          <p:cNvSpPr txBox="1">
            <a:spLocks noChangeArrowheads="1"/>
          </p:cNvSpPr>
          <p:nvPr/>
        </p:nvSpPr>
        <p:spPr bwMode="auto">
          <a:xfrm>
            <a:off x="6999288" y="4719639"/>
            <a:ext cx="1397000" cy="820737"/>
          </a:xfrm>
          <a:prstGeom prst="rect">
            <a:avLst/>
          </a:prstGeom>
          <a:solidFill>
            <a:srgbClr val="F2F2F2">
              <a:alpha val="61960"/>
            </a:srgbClr>
          </a:solidFill>
          <a:ln w="38100">
            <a:solidFill>
              <a:schemeClr val="bg1"/>
            </a:solidFill>
            <a:bevel/>
            <a:headEnd/>
            <a:tailEnd/>
          </a:ln>
        </p:spPr>
        <p:txBody>
          <a:bodyPr anchor="ctr" anchorCtr="1"/>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r>
              <a:rPr lang="en-US" altLang="en-US" sz="2400">
                <a:solidFill>
                  <a:schemeClr val="bg1"/>
                </a:solidFill>
                <a:latin typeface="Times New Roman" panose="02020603050405020304" pitchFamily="18" charset="0"/>
              </a:rPr>
              <a:t>Leaner Columns</a:t>
            </a:r>
          </a:p>
        </p:txBody>
      </p:sp>
      <p:sp>
        <p:nvSpPr>
          <p:cNvPr id="91143" name="TextBox 28"/>
          <p:cNvSpPr txBox="1">
            <a:spLocks noChangeArrowheads="1"/>
          </p:cNvSpPr>
          <p:nvPr/>
        </p:nvSpPr>
        <p:spPr bwMode="auto">
          <a:xfrm>
            <a:off x="2663825" y="1093788"/>
            <a:ext cx="7227888" cy="461962"/>
          </a:xfrm>
          <a:prstGeom prst="rect">
            <a:avLst/>
          </a:prstGeom>
          <a:solidFill>
            <a:srgbClr val="F2F2F2">
              <a:alpha val="61960"/>
            </a:srgbClr>
          </a:solidFill>
          <a:ln w="38100">
            <a:solidFill>
              <a:schemeClr val="bg1"/>
            </a:solidFill>
            <a:bevel/>
            <a:headEnd/>
            <a:tailEnd/>
          </a:ln>
        </p:spPr>
        <p:txBody>
          <a:bodyPr anchor="ctr" anchorCtr="1">
            <a:spAutoFit/>
          </a:bodyP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r>
              <a:rPr lang="en-US" altLang="en-US" sz="2400">
                <a:solidFill>
                  <a:schemeClr val="bg1"/>
                </a:solidFill>
                <a:latin typeface="Times New Roman" panose="02020603050405020304" pitchFamily="18" charset="0"/>
              </a:rPr>
              <a:t>Consider only applying a small load to the right columns</a:t>
            </a:r>
          </a:p>
        </p:txBody>
      </p:sp>
      <p:cxnSp>
        <p:nvCxnSpPr>
          <p:cNvPr id="42" name="Straight Arrow Connector 41"/>
          <p:cNvCxnSpPr/>
          <p:nvPr/>
        </p:nvCxnSpPr>
        <p:spPr>
          <a:xfrm rot="16200000" flipH="1">
            <a:off x="7196138" y="2265363"/>
            <a:ext cx="652463" cy="1588"/>
          </a:xfrm>
          <a:prstGeom prst="straightConnector1">
            <a:avLst/>
          </a:prstGeom>
          <a:ln w="101600">
            <a:solidFill>
              <a:srgbClr val="C00000"/>
            </a:solidFill>
            <a:tailEnd type="triangle"/>
          </a:ln>
        </p:spPr>
        <p:style>
          <a:lnRef idx="1">
            <a:schemeClr val="accent1"/>
          </a:lnRef>
          <a:fillRef idx="0">
            <a:schemeClr val="accent1"/>
          </a:fillRef>
          <a:effectRef idx="0">
            <a:schemeClr val="accent1"/>
          </a:effectRef>
          <a:fontRef idx="minor">
            <a:schemeClr val="tx1"/>
          </a:fontRef>
        </p:style>
      </p:cxnSp>
      <p:sp>
        <p:nvSpPr>
          <p:cNvPr id="23" name="Slide Number Placeholder 22"/>
          <p:cNvSpPr>
            <a:spLocks noGrp="1"/>
          </p:cNvSpPr>
          <p:nvPr>
            <p:ph type="sldNum" sz="quarter" idx="11"/>
          </p:nvPr>
        </p:nvSpPr>
        <p:spPr/>
        <p:txBody>
          <a:bodyP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eaLnBrk="1" hangingPunct="1"/>
            <a:fld id="{EB771086-741E-47E1-836A-5ACCF0F2846C}" type="slidenum">
              <a:rPr lang="en-US" altLang="en-US" sz="1200">
                <a:solidFill>
                  <a:srgbClr val="BCBCBC"/>
                </a:solidFill>
                <a:latin typeface="Times New Roman" panose="02020603050405020304" pitchFamily="18" charset="0"/>
              </a:rPr>
              <a:pPr eaLnBrk="1" hangingPunct="1"/>
              <a:t>86</a:t>
            </a:fld>
            <a:endParaRPr lang="en-US" altLang="en-US" sz="1200">
              <a:solidFill>
                <a:srgbClr val="BCBCBC"/>
              </a:solidFill>
              <a:latin typeface="Times New Roman" panose="02020603050405020304" pitchFamily="18" charset="0"/>
            </a:endParaRPr>
          </a:p>
        </p:txBody>
      </p:sp>
      <p:sp>
        <p:nvSpPr>
          <p:cNvPr id="24" name="Footer Placeholder 23"/>
          <p:cNvSpPr>
            <a:spLocks noGrp="1"/>
          </p:cNvSpPr>
          <p:nvPr>
            <p:ph type="ftr" sz="quarter" idx="10"/>
          </p:nvPr>
        </p:nvSpPr>
        <p:spPr/>
        <p:txBody>
          <a:bodyPr/>
          <a:lstStyle/>
          <a:p>
            <a:pPr>
              <a:defRPr/>
            </a:pPr>
            <a:r>
              <a:rPr lang="en-US"/>
              <a:t>Compression Theory</a:t>
            </a:r>
            <a:endParaRPr lang="en-US" dirty="0"/>
          </a:p>
        </p:txBody>
      </p:sp>
      <p:sp>
        <p:nvSpPr>
          <p:cNvPr id="91147" name="TextBox 28"/>
          <p:cNvSpPr txBox="1">
            <a:spLocks noChangeArrowheads="1"/>
          </p:cNvSpPr>
          <p:nvPr/>
        </p:nvSpPr>
        <p:spPr bwMode="auto">
          <a:xfrm>
            <a:off x="4129089" y="319088"/>
            <a:ext cx="3671887" cy="603250"/>
          </a:xfrm>
          <a:prstGeom prst="rect">
            <a:avLst/>
          </a:prstGeom>
          <a:solidFill>
            <a:srgbClr val="F2F2F2">
              <a:alpha val="61960"/>
            </a:srgbClr>
          </a:solidFill>
          <a:ln w="38100">
            <a:solidFill>
              <a:schemeClr val="bg1"/>
            </a:solidFill>
            <a:bevel/>
            <a:headEnd/>
            <a:tailEnd/>
          </a:ln>
        </p:spPr>
        <p:txBody>
          <a:bodyPr anchor="ctr" anchorCtr="1"/>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spcBef>
                <a:spcPct val="50000"/>
              </a:spcBef>
            </a:pPr>
            <a:r>
              <a:rPr lang="en-US" altLang="en-US" sz="3600" b="1">
                <a:solidFill>
                  <a:schemeClr val="bg1"/>
                </a:solidFill>
                <a:latin typeface="Times New Roman" panose="02020603050405020304" pitchFamily="18" charset="0"/>
              </a:rPr>
              <a:t>Leaner Columns</a:t>
            </a:r>
          </a:p>
        </p:txBody>
      </p:sp>
    </p:spTree>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2565400" y="1047751"/>
            <a:ext cx="7519988" cy="3940175"/>
          </a:xfrm>
          <a:prstGeom prst="rect">
            <a:avLst/>
          </a:prstGeom>
          <a:solidFill>
            <a:schemeClr val="tx1">
              <a:lumMod val="95000"/>
              <a:alpha val="62000"/>
            </a:schemeClr>
          </a:solidFill>
          <a:ln w="38100" cap="flat">
            <a:solidFill>
              <a:schemeClr val="bg1"/>
            </a:solidFill>
            <a:bevel/>
          </a:ln>
        </p:spPr>
        <p:txBody>
          <a:bodyPr anchor="ctr" anchorCtr="1"/>
          <a:lstStyle/>
          <a:p>
            <a:pPr algn="l">
              <a:defRPr/>
            </a:pPr>
            <a:endParaRPr lang="en-US" sz="2400">
              <a:solidFill>
                <a:schemeClr val="bg1"/>
              </a:solidFill>
              <a:latin typeface="Times New Roman" pitchFamily="18" charset="0"/>
            </a:endParaRPr>
          </a:p>
        </p:txBody>
      </p:sp>
      <p:grpSp>
        <p:nvGrpSpPr>
          <p:cNvPr id="92163" name="Group 53"/>
          <p:cNvGrpSpPr>
            <a:grpSpLocks/>
          </p:cNvGrpSpPr>
          <p:nvPr/>
        </p:nvGrpSpPr>
        <p:grpSpPr bwMode="auto">
          <a:xfrm>
            <a:off x="3576639" y="1206501"/>
            <a:ext cx="6510337" cy="3635375"/>
            <a:chOff x="440" y="2256"/>
            <a:chExt cx="2101" cy="1173"/>
          </a:xfrm>
        </p:grpSpPr>
        <p:sp>
          <p:nvSpPr>
            <p:cNvPr id="92168" name="Line 29"/>
            <p:cNvSpPr>
              <a:spLocks noChangeShapeType="1"/>
            </p:cNvSpPr>
            <p:nvPr/>
          </p:nvSpPr>
          <p:spPr bwMode="auto">
            <a:xfrm flipV="1">
              <a:off x="576" y="2613"/>
              <a:ext cx="0" cy="576"/>
            </a:xfrm>
            <a:prstGeom prst="line">
              <a:avLst/>
            </a:prstGeom>
            <a:noFill/>
            <a:ln w="3810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92169" name="AutoShape 30"/>
            <p:cNvSpPr>
              <a:spLocks noChangeArrowheads="1"/>
            </p:cNvSpPr>
            <p:nvPr/>
          </p:nvSpPr>
          <p:spPr bwMode="auto">
            <a:xfrm>
              <a:off x="528" y="3189"/>
              <a:ext cx="96" cy="96"/>
            </a:xfrm>
            <a:prstGeom prst="triangle">
              <a:avLst>
                <a:gd name="adj" fmla="val 50000"/>
              </a:avLst>
            </a:prstGeom>
            <a:solidFill>
              <a:schemeClr val="accent1"/>
            </a:solidFill>
            <a:ln w="38100">
              <a:solidFill>
                <a:schemeClr val="bg1"/>
              </a:solidFill>
              <a:miter lim="800000"/>
              <a:headEnd/>
              <a:tailEnd/>
            </a:ln>
          </p:spPr>
          <p:txBody>
            <a:bodyPr wrap="none" anchor="ct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endParaRPr lang="en-US" altLang="en-US" sz="2400">
                <a:latin typeface="Times New Roman" panose="02020603050405020304" pitchFamily="18" charset="0"/>
              </a:endParaRPr>
            </a:p>
          </p:txBody>
        </p:sp>
        <p:sp>
          <p:nvSpPr>
            <p:cNvPr id="92170" name="Oval 31"/>
            <p:cNvSpPr>
              <a:spLocks noChangeArrowheads="1"/>
            </p:cNvSpPr>
            <p:nvPr/>
          </p:nvSpPr>
          <p:spPr bwMode="auto">
            <a:xfrm>
              <a:off x="528" y="2565"/>
              <a:ext cx="96" cy="96"/>
            </a:xfrm>
            <a:prstGeom prst="ellipse">
              <a:avLst/>
            </a:prstGeom>
            <a:solidFill>
              <a:schemeClr val="accent1"/>
            </a:solidFill>
            <a:ln w="38100">
              <a:solidFill>
                <a:schemeClr val="bg1"/>
              </a:solidFill>
              <a:round/>
              <a:headEnd/>
              <a:tailEnd/>
            </a:ln>
          </p:spPr>
          <p:txBody>
            <a:bodyPr wrap="none" anchor="ct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endParaRPr lang="en-US" altLang="en-US" sz="2400">
                <a:latin typeface="Times New Roman" panose="02020603050405020304" pitchFamily="18" charset="0"/>
              </a:endParaRPr>
            </a:p>
          </p:txBody>
        </p:sp>
        <p:sp>
          <p:nvSpPr>
            <p:cNvPr id="92171" name="Line 32"/>
            <p:cNvSpPr>
              <a:spLocks noChangeShapeType="1"/>
            </p:cNvSpPr>
            <p:nvPr/>
          </p:nvSpPr>
          <p:spPr bwMode="auto">
            <a:xfrm>
              <a:off x="576" y="2373"/>
              <a:ext cx="0" cy="192"/>
            </a:xfrm>
            <a:prstGeom prst="line">
              <a:avLst/>
            </a:prstGeom>
            <a:noFill/>
            <a:ln w="38100">
              <a:solidFill>
                <a:schemeClr val="bg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92172" name="Text Box 33"/>
            <p:cNvSpPr txBox="1">
              <a:spLocks noChangeArrowheads="1"/>
            </p:cNvSpPr>
            <p:nvPr/>
          </p:nvSpPr>
          <p:spPr bwMode="auto">
            <a:xfrm>
              <a:off x="528" y="2277"/>
              <a:ext cx="288" cy="1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a:spAutoFit/>
            </a:bodyP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spcBef>
                  <a:spcPct val="50000"/>
                </a:spcBef>
              </a:pPr>
              <a:r>
                <a:rPr lang="en-US" altLang="en-US" sz="1800" i="1">
                  <a:solidFill>
                    <a:schemeClr val="bg1"/>
                  </a:solidFill>
                  <a:latin typeface="Times New Roman" panose="02020603050405020304" pitchFamily="18" charset="0"/>
                </a:rPr>
                <a:t>P</a:t>
              </a:r>
              <a:r>
                <a:rPr lang="en-US" altLang="en-US" sz="1800" i="1" baseline="-25000">
                  <a:solidFill>
                    <a:schemeClr val="bg1"/>
                  </a:solidFill>
                  <a:latin typeface="Times New Roman" panose="02020603050405020304" pitchFamily="18" charset="0"/>
                </a:rPr>
                <a:t>A</a:t>
              </a:r>
            </a:p>
          </p:txBody>
        </p:sp>
        <p:sp>
          <p:nvSpPr>
            <p:cNvPr id="92173" name="Text Box 35"/>
            <p:cNvSpPr txBox="1">
              <a:spLocks noChangeArrowheads="1"/>
            </p:cNvSpPr>
            <p:nvPr/>
          </p:nvSpPr>
          <p:spPr bwMode="auto">
            <a:xfrm>
              <a:off x="626" y="2702"/>
              <a:ext cx="768" cy="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a:spAutoFit/>
            </a:bodyPr>
            <a:lstStyle>
              <a:lvl1pPr eaLnBrk="0" hangingPunct="0">
                <a:tabLst>
                  <a:tab pos="457200" algn="l"/>
                  <a:tab pos="685800" algn="l"/>
                </a:tabLst>
                <a:defRPr sz="1400">
                  <a:solidFill>
                    <a:schemeClr val="tx1"/>
                  </a:solidFill>
                  <a:latin typeface="Tahoma" panose="020B0604030504040204" pitchFamily="34" charset="0"/>
                  <a:cs typeface="Arial" panose="020B0604020202020204" pitchFamily="34" charset="0"/>
                </a:defRPr>
              </a:lvl1pPr>
              <a:lvl2pPr marL="742950" indent="-285750" eaLnBrk="0" hangingPunct="0">
                <a:tabLst>
                  <a:tab pos="457200" algn="l"/>
                  <a:tab pos="685800" algn="l"/>
                </a:tabLst>
                <a:defRPr sz="1400">
                  <a:solidFill>
                    <a:schemeClr val="tx1"/>
                  </a:solidFill>
                  <a:latin typeface="Tahoma" panose="020B0604030504040204" pitchFamily="34" charset="0"/>
                  <a:cs typeface="Arial" panose="020B0604020202020204" pitchFamily="34" charset="0"/>
                </a:defRPr>
              </a:lvl2pPr>
              <a:lvl3pPr marL="1143000" indent="-228600" eaLnBrk="0" hangingPunct="0">
                <a:tabLst>
                  <a:tab pos="457200" algn="l"/>
                  <a:tab pos="685800" algn="l"/>
                </a:tabLst>
                <a:defRPr sz="1400">
                  <a:solidFill>
                    <a:schemeClr val="tx1"/>
                  </a:solidFill>
                  <a:latin typeface="Tahoma" panose="020B0604030504040204" pitchFamily="34" charset="0"/>
                  <a:cs typeface="Arial" panose="020B0604020202020204" pitchFamily="34" charset="0"/>
                </a:defRPr>
              </a:lvl3pPr>
              <a:lvl4pPr marL="1600200" indent="-228600" eaLnBrk="0" hangingPunct="0">
                <a:tabLst>
                  <a:tab pos="457200" algn="l"/>
                  <a:tab pos="685800" algn="l"/>
                </a:tabLst>
                <a:defRPr sz="1400">
                  <a:solidFill>
                    <a:schemeClr val="tx1"/>
                  </a:solidFill>
                  <a:latin typeface="Tahoma" panose="020B0604030504040204" pitchFamily="34" charset="0"/>
                  <a:cs typeface="Arial" panose="020B0604020202020204" pitchFamily="34" charset="0"/>
                </a:defRPr>
              </a:lvl4pPr>
              <a:lvl5pPr marL="2057400" indent="-228600" eaLnBrk="0" hangingPunct="0">
                <a:tabLst>
                  <a:tab pos="457200" algn="l"/>
                  <a:tab pos="685800" algn="l"/>
                </a:tabLst>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tabLst>
                  <a:tab pos="457200" algn="l"/>
                  <a:tab pos="685800" algn="l"/>
                </a:tabLs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tabLst>
                  <a:tab pos="457200" algn="l"/>
                  <a:tab pos="685800" algn="l"/>
                </a:tabLs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tabLst>
                  <a:tab pos="457200" algn="l"/>
                  <a:tab pos="685800" algn="l"/>
                </a:tabLs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tabLst>
                  <a:tab pos="457200" algn="l"/>
                  <a:tab pos="685800" algn="l"/>
                </a:tabLst>
                <a:defRPr sz="1400">
                  <a:solidFill>
                    <a:schemeClr val="tx1"/>
                  </a:solidFill>
                  <a:latin typeface="Tahoma" panose="020B0604030504040204" pitchFamily="34" charset="0"/>
                  <a:cs typeface="Arial" panose="020B0604020202020204" pitchFamily="34" charset="0"/>
                </a:defRPr>
              </a:lvl9pPr>
            </a:lstStyle>
            <a:p>
              <a:pPr algn="l" eaLnBrk="1" hangingPunct="1">
                <a:spcBef>
                  <a:spcPct val="50000"/>
                </a:spcBef>
              </a:pPr>
              <a:r>
                <a:rPr lang="en-US" altLang="en-US" sz="2400" i="1">
                  <a:solidFill>
                    <a:schemeClr val="bg1"/>
                  </a:solidFill>
                  <a:latin typeface="Times New Roman" panose="02020603050405020304" pitchFamily="18" charset="0"/>
                </a:rPr>
                <a:t>  K 	</a:t>
              </a:r>
              <a:r>
                <a:rPr lang="en-US" altLang="en-US" sz="2400">
                  <a:solidFill>
                    <a:schemeClr val="bg1"/>
                  </a:solidFill>
                  <a:latin typeface="Times New Roman" panose="02020603050405020304" pitchFamily="18" charset="0"/>
                </a:rPr>
                <a:t>= infinity</a:t>
              </a:r>
            </a:p>
            <a:p>
              <a:pPr algn="l" eaLnBrk="1" hangingPunct="1">
                <a:spcBef>
                  <a:spcPct val="50000"/>
                </a:spcBef>
              </a:pPr>
              <a:r>
                <a:rPr lang="en-US" altLang="en-US" sz="2400">
                  <a:solidFill>
                    <a:schemeClr val="bg1"/>
                  </a:solidFill>
                  <a:latin typeface="Symbol" panose="05050102010706020507" pitchFamily="18" charset="2"/>
                </a:rPr>
                <a:t>f</a:t>
              </a:r>
              <a:r>
                <a:rPr lang="en-US" altLang="en-US" sz="2400" i="1">
                  <a:solidFill>
                    <a:schemeClr val="bg1"/>
                  </a:solidFill>
                  <a:latin typeface="Times New Roman" panose="02020603050405020304" pitchFamily="18" charset="0"/>
                </a:rPr>
                <a:t>P</a:t>
              </a:r>
              <a:r>
                <a:rPr lang="en-US" altLang="en-US" sz="2400" i="1" baseline="-25000">
                  <a:solidFill>
                    <a:schemeClr val="bg1"/>
                  </a:solidFill>
                  <a:latin typeface="Times New Roman" panose="02020603050405020304" pitchFamily="18" charset="0"/>
                </a:rPr>
                <a:t>n	</a:t>
              </a:r>
              <a:r>
                <a:rPr lang="en-US" altLang="en-US" sz="2400">
                  <a:solidFill>
                    <a:schemeClr val="bg1"/>
                  </a:solidFill>
                  <a:latin typeface="Times New Roman" panose="02020603050405020304" pitchFamily="18" charset="0"/>
                </a:rPr>
                <a:t>=	zero</a:t>
              </a:r>
            </a:p>
          </p:txBody>
        </p:sp>
        <p:grpSp>
          <p:nvGrpSpPr>
            <p:cNvPr id="92174" name="Group 50"/>
            <p:cNvGrpSpPr>
              <a:grpSpLocks/>
            </p:cNvGrpSpPr>
            <p:nvPr/>
          </p:nvGrpSpPr>
          <p:grpSpPr bwMode="auto">
            <a:xfrm>
              <a:off x="1248" y="2256"/>
              <a:ext cx="1293" cy="1008"/>
              <a:chOff x="1296" y="2304"/>
              <a:chExt cx="1293" cy="1008"/>
            </a:xfrm>
          </p:grpSpPr>
          <p:sp>
            <p:nvSpPr>
              <p:cNvPr id="92177" name="Line 36"/>
              <p:cNvSpPr>
                <a:spLocks noChangeShapeType="1"/>
              </p:cNvSpPr>
              <p:nvPr/>
            </p:nvSpPr>
            <p:spPr bwMode="auto">
              <a:xfrm flipV="1">
                <a:off x="1728" y="2640"/>
                <a:ext cx="0" cy="576"/>
              </a:xfrm>
              <a:prstGeom prst="line">
                <a:avLst/>
              </a:prstGeom>
              <a:noFill/>
              <a:ln w="3810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92178" name="AutoShape 37"/>
              <p:cNvSpPr>
                <a:spLocks noChangeArrowheads="1"/>
              </p:cNvSpPr>
              <p:nvPr/>
            </p:nvSpPr>
            <p:spPr bwMode="auto">
              <a:xfrm>
                <a:off x="1680" y="3216"/>
                <a:ext cx="96" cy="96"/>
              </a:xfrm>
              <a:prstGeom prst="triangle">
                <a:avLst>
                  <a:gd name="adj" fmla="val 50000"/>
                </a:avLst>
              </a:prstGeom>
              <a:solidFill>
                <a:schemeClr val="accent1"/>
              </a:solidFill>
              <a:ln w="38100">
                <a:solidFill>
                  <a:schemeClr val="bg1"/>
                </a:solidFill>
                <a:miter lim="800000"/>
                <a:headEnd/>
                <a:tailEnd/>
              </a:ln>
            </p:spPr>
            <p:txBody>
              <a:bodyPr wrap="none" anchor="ct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endParaRPr lang="en-US" altLang="en-US" sz="2400">
                  <a:latin typeface="Times New Roman" panose="02020603050405020304" pitchFamily="18" charset="0"/>
                </a:endParaRPr>
              </a:p>
            </p:txBody>
          </p:sp>
          <p:sp>
            <p:nvSpPr>
              <p:cNvPr id="92179" name="Oval 38"/>
              <p:cNvSpPr>
                <a:spLocks noChangeArrowheads="1"/>
              </p:cNvSpPr>
              <p:nvPr/>
            </p:nvSpPr>
            <p:spPr bwMode="auto">
              <a:xfrm>
                <a:off x="1680" y="2592"/>
                <a:ext cx="96" cy="96"/>
              </a:xfrm>
              <a:prstGeom prst="ellipse">
                <a:avLst/>
              </a:prstGeom>
              <a:solidFill>
                <a:schemeClr val="accent1"/>
              </a:solidFill>
              <a:ln w="38100">
                <a:solidFill>
                  <a:schemeClr val="bg1"/>
                </a:solidFill>
                <a:round/>
                <a:headEnd/>
                <a:tailEnd/>
              </a:ln>
            </p:spPr>
            <p:txBody>
              <a:bodyPr wrap="none" anchor="ct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endParaRPr lang="en-US" altLang="en-US" sz="2400">
                  <a:latin typeface="Times New Roman" panose="02020603050405020304" pitchFamily="18" charset="0"/>
                </a:endParaRPr>
              </a:p>
            </p:txBody>
          </p:sp>
          <p:sp>
            <p:nvSpPr>
              <p:cNvPr id="92180" name="Line 39"/>
              <p:cNvSpPr>
                <a:spLocks noChangeShapeType="1"/>
              </p:cNvSpPr>
              <p:nvPr/>
            </p:nvSpPr>
            <p:spPr bwMode="auto">
              <a:xfrm>
                <a:off x="1728" y="2400"/>
                <a:ext cx="0" cy="192"/>
              </a:xfrm>
              <a:prstGeom prst="line">
                <a:avLst/>
              </a:prstGeom>
              <a:noFill/>
              <a:ln w="38100">
                <a:solidFill>
                  <a:schemeClr val="bg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92181" name="Text Box 40"/>
              <p:cNvSpPr txBox="1">
                <a:spLocks noChangeArrowheads="1"/>
              </p:cNvSpPr>
              <p:nvPr/>
            </p:nvSpPr>
            <p:spPr bwMode="auto">
              <a:xfrm>
                <a:off x="1680" y="2304"/>
                <a:ext cx="288" cy="1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a:spAutoFit/>
              </a:bodyP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spcBef>
                    <a:spcPct val="50000"/>
                  </a:spcBef>
                </a:pPr>
                <a:r>
                  <a:rPr lang="en-US" altLang="en-US" sz="1800" i="1">
                    <a:solidFill>
                      <a:schemeClr val="bg1"/>
                    </a:solidFill>
                    <a:latin typeface="Times New Roman" panose="02020603050405020304" pitchFamily="18" charset="0"/>
                  </a:rPr>
                  <a:t>P</a:t>
                </a:r>
                <a:r>
                  <a:rPr lang="en-US" altLang="en-US" sz="1800" i="1" baseline="-25000">
                    <a:solidFill>
                      <a:schemeClr val="bg1"/>
                    </a:solidFill>
                    <a:latin typeface="Times New Roman" panose="02020603050405020304" pitchFamily="18" charset="0"/>
                  </a:rPr>
                  <a:t>A</a:t>
                </a:r>
              </a:p>
            </p:txBody>
          </p:sp>
          <p:sp>
            <p:nvSpPr>
              <p:cNvPr id="92182" name="Text Box 41"/>
              <p:cNvSpPr txBox="1">
                <a:spLocks noChangeArrowheads="1"/>
              </p:cNvSpPr>
              <p:nvPr/>
            </p:nvSpPr>
            <p:spPr bwMode="auto">
              <a:xfrm>
                <a:off x="1821" y="2743"/>
                <a:ext cx="768" cy="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a:spAutoFit/>
              </a:bodyPr>
              <a:lstStyle>
                <a:lvl1pPr eaLnBrk="0" hangingPunct="0">
                  <a:tabLst>
                    <a:tab pos="457200" algn="l"/>
                    <a:tab pos="685800" algn="l"/>
                  </a:tabLst>
                  <a:defRPr sz="1400">
                    <a:solidFill>
                      <a:schemeClr val="tx1"/>
                    </a:solidFill>
                    <a:latin typeface="Tahoma" panose="020B0604030504040204" pitchFamily="34" charset="0"/>
                    <a:cs typeface="Arial" panose="020B0604020202020204" pitchFamily="34" charset="0"/>
                  </a:defRPr>
                </a:lvl1pPr>
                <a:lvl2pPr marL="742950" indent="-285750" eaLnBrk="0" hangingPunct="0">
                  <a:tabLst>
                    <a:tab pos="457200" algn="l"/>
                    <a:tab pos="685800" algn="l"/>
                  </a:tabLst>
                  <a:defRPr sz="1400">
                    <a:solidFill>
                      <a:schemeClr val="tx1"/>
                    </a:solidFill>
                    <a:latin typeface="Tahoma" panose="020B0604030504040204" pitchFamily="34" charset="0"/>
                    <a:cs typeface="Arial" panose="020B0604020202020204" pitchFamily="34" charset="0"/>
                  </a:defRPr>
                </a:lvl2pPr>
                <a:lvl3pPr marL="1143000" indent="-228600" eaLnBrk="0" hangingPunct="0">
                  <a:tabLst>
                    <a:tab pos="457200" algn="l"/>
                    <a:tab pos="685800" algn="l"/>
                  </a:tabLst>
                  <a:defRPr sz="1400">
                    <a:solidFill>
                      <a:schemeClr val="tx1"/>
                    </a:solidFill>
                    <a:latin typeface="Tahoma" panose="020B0604030504040204" pitchFamily="34" charset="0"/>
                    <a:cs typeface="Arial" panose="020B0604020202020204" pitchFamily="34" charset="0"/>
                  </a:defRPr>
                </a:lvl3pPr>
                <a:lvl4pPr marL="1600200" indent="-228600" eaLnBrk="0" hangingPunct="0">
                  <a:tabLst>
                    <a:tab pos="457200" algn="l"/>
                    <a:tab pos="685800" algn="l"/>
                  </a:tabLst>
                  <a:defRPr sz="1400">
                    <a:solidFill>
                      <a:schemeClr val="tx1"/>
                    </a:solidFill>
                    <a:latin typeface="Tahoma" panose="020B0604030504040204" pitchFamily="34" charset="0"/>
                    <a:cs typeface="Arial" panose="020B0604020202020204" pitchFamily="34" charset="0"/>
                  </a:defRPr>
                </a:lvl4pPr>
                <a:lvl5pPr marL="2057400" indent="-228600" eaLnBrk="0" hangingPunct="0">
                  <a:tabLst>
                    <a:tab pos="457200" algn="l"/>
                    <a:tab pos="685800" algn="l"/>
                  </a:tabLst>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tabLst>
                    <a:tab pos="457200" algn="l"/>
                    <a:tab pos="685800" algn="l"/>
                  </a:tabLs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tabLst>
                    <a:tab pos="457200" algn="l"/>
                    <a:tab pos="685800" algn="l"/>
                  </a:tabLs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tabLst>
                    <a:tab pos="457200" algn="l"/>
                    <a:tab pos="685800" algn="l"/>
                  </a:tabLs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tabLst>
                    <a:tab pos="457200" algn="l"/>
                    <a:tab pos="685800" algn="l"/>
                  </a:tabLst>
                  <a:defRPr sz="1400">
                    <a:solidFill>
                      <a:schemeClr val="tx1"/>
                    </a:solidFill>
                    <a:latin typeface="Tahoma" panose="020B0604030504040204" pitchFamily="34" charset="0"/>
                    <a:cs typeface="Arial" panose="020B0604020202020204" pitchFamily="34" charset="0"/>
                  </a:defRPr>
                </a:lvl9pPr>
              </a:lstStyle>
              <a:p>
                <a:pPr algn="l" eaLnBrk="1" hangingPunct="1">
                  <a:spcBef>
                    <a:spcPct val="50000"/>
                  </a:spcBef>
                </a:pPr>
                <a:r>
                  <a:rPr lang="en-US" altLang="en-US" sz="2400" i="1">
                    <a:solidFill>
                      <a:schemeClr val="bg1"/>
                    </a:solidFill>
                    <a:latin typeface="Times New Roman" panose="02020603050405020304" pitchFamily="18" charset="0"/>
                  </a:rPr>
                  <a:t>  K	</a:t>
                </a:r>
                <a:r>
                  <a:rPr lang="en-US" altLang="en-US" sz="2400">
                    <a:solidFill>
                      <a:schemeClr val="bg1"/>
                    </a:solidFill>
                    <a:latin typeface="Times New Roman" panose="02020603050405020304" pitchFamily="18" charset="0"/>
                  </a:rPr>
                  <a:t>&lt; infinity</a:t>
                </a:r>
              </a:p>
              <a:p>
                <a:pPr algn="l" eaLnBrk="1" hangingPunct="1">
                  <a:spcBef>
                    <a:spcPct val="50000"/>
                  </a:spcBef>
                </a:pPr>
                <a:r>
                  <a:rPr lang="en-US" altLang="en-US" sz="2400">
                    <a:solidFill>
                      <a:schemeClr val="bg1"/>
                    </a:solidFill>
                    <a:latin typeface="Symbol" panose="05050102010706020507" pitchFamily="18" charset="2"/>
                  </a:rPr>
                  <a:t>f</a:t>
                </a:r>
                <a:r>
                  <a:rPr lang="en-US" altLang="en-US" sz="2400" i="1">
                    <a:solidFill>
                      <a:schemeClr val="bg1"/>
                    </a:solidFill>
                    <a:latin typeface="Times New Roman" panose="02020603050405020304" pitchFamily="18" charset="0"/>
                  </a:rPr>
                  <a:t>P</a:t>
                </a:r>
                <a:r>
                  <a:rPr lang="en-US" altLang="en-US" sz="2400" i="1" baseline="-25000">
                    <a:solidFill>
                      <a:schemeClr val="bg1"/>
                    </a:solidFill>
                    <a:latin typeface="Times New Roman" panose="02020603050405020304" pitchFamily="18" charset="0"/>
                  </a:rPr>
                  <a:t>n	</a:t>
                </a:r>
                <a:r>
                  <a:rPr lang="en-US" altLang="en-US" sz="2400">
                    <a:solidFill>
                      <a:schemeClr val="bg1"/>
                    </a:solidFill>
                    <a:latin typeface="Times New Roman" panose="02020603050405020304" pitchFamily="18" charset="0"/>
                  </a:rPr>
                  <a:t>&gt;	zero</a:t>
                </a:r>
              </a:p>
            </p:txBody>
          </p:sp>
          <p:sp>
            <p:nvSpPr>
              <p:cNvPr id="92183" name="Rectangle 42"/>
              <p:cNvSpPr>
                <a:spLocks noChangeArrowheads="1"/>
              </p:cNvSpPr>
              <p:nvPr/>
            </p:nvSpPr>
            <p:spPr bwMode="auto">
              <a:xfrm>
                <a:off x="1296" y="2496"/>
                <a:ext cx="144" cy="240"/>
              </a:xfrm>
              <a:prstGeom prst="rect">
                <a:avLst/>
              </a:prstGeom>
              <a:solidFill>
                <a:schemeClr val="accent1"/>
              </a:solidFill>
              <a:ln w="38100">
                <a:solidFill>
                  <a:schemeClr val="bg1"/>
                </a:solidFill>
                <a:miter lim="800000"/>
                <a:headEnd/>
                <a:tailEnd/>
              </a:ln>
            </p:spPr>
            <p:txBody>
              <a:bodyPr wrap="none" anchor="ct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endParaRPr lang="en-US" altLang="en-US" sz="2400">
                  <a:latin typeface="Times New Roman" panose="02020603050405020304" pitchFamily="18" charset="0"/>
                </a:endParaRPr>
              </a:p>
            </p:txBody>
          </p:sp>
          <p:sp>
            <p:nvSpPr>
              <p:cNvPr id="92184" name="Line 43"/>
              <p:cNvSpPr>
                <a:spLocks noChangeShapeType="1"/>
              </p:cNvSpPr>
              <p:nvPr/>
            </p:nvSpPr>
            <p:spPr bwMode="auto">
              <a:xfrm>
                <a:off x="1440" y="2640"/>
                <a:ext cx="48" cy="0"/>
              </a:xfrm>
              <a:prstGeom prst="line">
                <a:avLst/>
              </a:prstGeom>
              <a:noFill/>
              <a:ln w="3810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92185" name="Line 44"/>
              <p:cNvSpPr>
                <a:spLocks noChangeShapeType="1"/>
              </p:cNvSpPr>
              <p:nvPr/>
            </p:nvSpPr>
            <p:spPr bwMode="auto">
              <a:xfrm flipV="1">
                <a:off x="1488" y="2592"/>
                <a:ext cx="48" cy="48"/>
              </a:xfrm>
              <a:prstGeom prst="line">
                <a:avLst/>
              </a:prstGeom>
              <a:noFill/>
              <a:ln w="3810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92186" name="Line 45"/>
              <p:cNvSpPr>
                <a:spLocks noChangeShapeType="1"/>
              </p:cNvSpPr>
              <p:nvPr/>
            </p:nvSpPr>
            <p:spPr bwMode="auto">
              <a:xfrm flipV="1">
                <a:off x="1536" y="2640"/>
                <a:ext cx="48" cy="48"/>
              </a:xfrm>
              <a:prstGeom prst="line">
                <a:avLst/>
              </a:prstGeom>
              <a:noFill/>
              <a:ln w="3810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92187" name="Line 46"/>
              <p:cNvSpPr>
                <a:spLocks noChangeShapeType="1"/>
              </p:cNvSpPr>
              <p:nvPr/>
            </p:nvSpPr>
            <p:spPr bwMode="auto">
              <a:xfrm flipV="1">
                <a:off x="1488" y="2592"/>
                <a:ext cx="96" cy="96"/>
              </a:xfrm>
              <a:prstGeom prst="line">
                <a:avLst/>
              </a:prstGeom>
              <a:noFill/>
              <a:ln w="3810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92188" name="Line 47"/>
              <p:cNvSpPr>
                <a:spLocks noChangeShapeType="1"/>
              </p:cNvSpPr>
              <p:nvPr/>
            </p:nvSpPr>
            <p:spPr bwMode="auto">
              <a:xfrm flipH="1">
                <a:off x="1488" y="2592"/>
                <a:ext cx="48" cy="96"/>
              </a:xfrm>
              <a:prstGeom prst="line">
                <a:avLst/>
              </a:prstGeom>
              <a:noFill/>
              <a:ln w="3810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92189" name="Line 48"/>
              <p:cNvSpPr>
                <a:spLocks noChangeShapeType="1"/>
              </p:cNvSpPr>
              <p:nvPr/>
            </p:nvSpPr>
            <p:spPr bwMode="auto">
              <a:xfrm flipH="1">
                <a:off x="1536" y="2592"/>
                <a:ext cx="48" cy="96"/>
              </a:xfrm>
              <a:prstGeom prst="line">
                <a:avLst/>
              </a:prstGeom>
              <a:noFill/>
              <a:ln w="3810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92190" name="Line 49"/>
              <p:cNvSpPr>
                <a:spLocks noChangeShapeType="1"/>
              </p:cNvSpPr>
              <p:nvPr/>
            </p:nvSpPr>
            <p:spPr bwMode="auto">
              <a:xfrm>
                <a:off x="1584" y="2640"/>
                <a:ext cx="96" cy="0"/>
              </a:xfrm>
              <a:prstGeom prst="line">
                <a:avLst/>
              </a:prstGeom>
              <a:noFill/>
              <a:ln w="3810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grpSp>
        <p:sp>
          <p:nvSpPr>
            <p:cNvPr id="92175" name="Text Box 51"/>
            <p:cNvSpPr txBox="1">
              <a:spLocks noChangeArrowheads="1"/>
            </p:cNvSpPr>
            <p:nvPr/>
          </p:nvSpPr>
          <p:spPr bwMode="auto">
            <a:xfrm>
              <a:off x="1362" y="3280"/>
              <a:ext cx="799" cy="1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a:spAutoFit/>
            </a:bodyP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spcBef>
                  <a:spcPct val="50000"/>
                </a:spcBef>
              </a:pPr>
              <a:r>
                <a:rPr lang="en-US" altLang="en-US" sz="2400">
                  <a:solidFill>
                    <a:schemeClr val="bg1"/>
                  </a:solidFill>
                  <a:latin typeface="Times New Roman" panose="02020603050405020304" pitchFamily="18" charset="0"/>
                </a:rPr>
                <a:t>Actual Condition</a:t>
              </a:r>
            </a:p>
          </p:txBody>
        </p:sp>
        <p:sp>
          <p:nvSpPr>
            <p:cNvPr id="92176" name="Text Box 52"/>
            <p:cNvSpPr txBox="1">
              <a:spLocks noChangeArrowheads="1"/>
            </p:cNvSpPr>
            <p:nvPr/>
          </p:nvSpPr>
          <p:spPr bwMode="auto">
            <a:xfrm>
              <a:off x="440" y="3278"/>
              <a:ext cx="320" cy="1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a:spAutoFit/>
            </a:bodyP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spcBef>
                  <a:spcPct val="50000"/>
                </a:spcBef>
              </a:pPr>
              <a:r>
                <a:rPr lang="en-US" altLang="en-US" sz="2400">
                  <a:solidFill>
                    <a:schemeClr val="bg1"/>
                  </a:solidFill>
                  <a:latin typeface="Times New Roman" panose="02020603050405020304" pitchFamily="18" charset="0"/>
                </a:rPr>
                <a:t>Chart</a:t>
              </a:r>
            </a:p>
          </p:txBody>
        </p:sp>
      </p:grpSp>
      <p:sp>
        <p:nvSpPr>
          <p:cNvPr id="92164" name="TextBox 28"/>
          <p:cNvSpPr txBox="1">
            <a:spLocks noChangeArrowheads="1"/>
          </p:cNvSpPr>
          <p:nvPr/>
        </p:nvSpPr>
        <p:spPr bwMode="auto">
          <a:xfrm>
            <a:off x="2563814" y="5176749"/>
            <a:ext cx="7521575" cy="1200329"/>
          </a:xfrm>
          <a:prstGeom prst="rect">
            <a:avLst/>
          </a:prstGeom>
          <a:solidFill>
            <a:srgbClr val="F2F2F2">
              <a:alpha val="61960"/>
            </a:srgbClr>
          </a:solidFill>
          <a:ln w="38100">
            <a:solidFill>
              <a:schemeClr val="bg1"/>
            </a:solidFill>
            <a:bevel/>
            <a:headEnd/>
            <a:tailEnd/>
          </a:ln>
        </p:spPr>
        <p:txBody>
          <a:bodyPr anchor="ctr">
            <a:spAutoFit/>
          </a:bodyP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r>
              <a:rPr lang="en-US" altLang="en-US" sz="2400">
                <a:solidFill>
                  <a:schemeClr val="bg1"/>
                </a:solidFill>
                <a:latin typeface="Times New Roman" panose="02020603050405020304" pitchFamily="18" charset="0"/>
              </a:rPr>
              <a:t>Provided that the moment frame is not loaded to its full strength, it can provide some lateral restraint to the leaner columns. This is indicated by the spring in the figure above.</a:t>
            </a:r>
          </a:p>
        </p:txBody>
      </p:sp>
      <p:sp>
        <p:nvSpPr>
          <p:cNvPr id="29" name="Slide Number Placeholder 28"/>
          <p:cNvSpPr>
            <a:spLocks noGrp="1"/>
          </p:cNvSpPr>
          <p:nvPr>
            <p:ph type="sldNum" sz="quarter" idx="11"/>
          </p:nvPr>
        </p:nvSpPr>
        <p:spPr/>
        <p:txBody>
          <a:bodyP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eaLnBrk="1" hangingPunct="1"/>
            <a:fld id="{205EE9D4-BC3F-4D8D-925B-DE87CEA24FA7}" type="slidenum">
              <a:rPr lang="en-US" altLang="en-US" sz="1200">
                <a:solidFill>
                  <a:srgbClr val="BCBCBC"/>
                </a:solidFill>
                <a:latin typeface="Times New Roman" panose="02020603050405020304" pitchFamily="18" charset="0"/>
              </a:rPr>
              <a:pPr eaLnBrk="1" hangingPunct="1"/>
              <a:t>87</a:t>
            </a:fld>
            <a:endParaRPr lang="en-US" altLang="en-US" sz="1200">
              <a:solidFill>
                <a:srgbClr val="BCBCBC"/>
              </a:solidFill>
              <a:latin typeface="Times New Roman" panose="02020603050405020304" pitchFamily="18" charset="0"/>
            </a:endParaRPr>
          </a:p>
        </p:txBody>
      </p:sp>
      <p:sp>
        <p:nvSpPr>
          <p:cNvPr id="30" name="Footer Placeholder 29"/>
          <p:cNvSpPr>
            <a:spLocks noGrp="1"/>
          </p:cNvSpPr>
          <p:nvPr>
            <p:ph type="ftr" sz="quarter" idx="10"/>
          </p:nvPr>
        </p:nvSpPr>
        <p:spPr/>
        <p:txBody>
          <a:bodyPr/>
          <a:lstStyle/>
          <a:p>
            <a:pPr>
              <a:defRPr/>
            </a:pPr>
            <a:r>
              <a:rPr lang="en-US"/>
              <a:t>Compression Theory</a:t>
            </a:r>
            <a:endParaRPr lang="en-US" dirty="0"/>
          </a:p>
        </p:txBody>
      </p:sp>
      <p:sp>
        <p:nvSpPr>
          <p:cNvPr id="92167" name="TextBox 28"/>
          <p:cNvSpPr txBox="1">
            <a:spLocks noChangeArrowheads="1"/>
          </p:cNvSpPr>
          <p:nvPr/>
        </p:nvSpPr>
        <p:spPr bwMode="auto">
          <a:xfrm>
            <a:off x="4129089" y="319088"/>
            <a:ext cx="3671887" cy="603250"/>
          </a:xfrm>
          <a:prstGeom prst="rect">
            <a:avLst/>
          </a:prstGeom>
          <a:solidFill>
            <a:srgbClr val="F2F2F2">
              <a:alpha val="61960"/>
            </a:srgbClr>
          </a:solidFill>
          <a:ln w="38100">
            <a:solidFill>
              <a:schemeClr val="bg1"/>
            </a:solidFill>
            <a:bevel/>
            <a:headEnd/>
            <a:tailEnd/>
          </a:ln>
        </p:spPr>
        <p:txBody>
          <a:bodyPr anchor="ctr" anchorCtr="1"/>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spcBef>
                <a:spcPct val="50000"/>
              </a:spcBef>
            </a:pPr>
            <a:r>
              <a:rPr lang="en-US" altLang="en-US" sz="3600" b="1">
                <a:solidFill>
                  <a:schemeClr val="bg1"/>
                </a:solidFill>
                <a:latin typeface="Times New Roman" panose="02020603050405020304" pitchFamily="18" charset="0"/>
              </a:rPr>
              <a:t>Leaner Columns</a:t>
            </a:r>
          </a:p>
        </p:txBody>
      </p:sp>
    </p:spTree>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4059238" y="1047751"/>
            <a:ext cx="3795712" cy="3940175"/>
          </a:xfrm>
          <a:prstGeom prst="rect">
            <a:avLst/>
          </a:prstGeom>
          <a:solidFill>
            <a:schemeClr val="tx1">
              <a:lumMod val="95000"/>
              <a:alpha val="62000"/>
            </a:schemeClr>
          </a:solidFill>
          <a:ln w="38100" cap="flat">
            <a:solidFill>
              <a:schemeClr val="bg1"/>
            </a:solidFill>
            <a:bevel/>
          </a:ln>
        </p:spPr>
        <p:txBody>
          <a:bodyPr anchor="ctr" anchorCtr="1"/>
          <a:lstStyle/>
          <a:p>
            <a:pPr algn="l">
              <a:defRPr/>
            </a:pPr>
            <a:endParaRPr lang="en-US" sz="2400" dirty="0">
              <a:solidFill>
                <a:schemeClr val="bg1"/>
              </a:solidFill>
              <a:latin typeface="Times New Roman" pitchFamily="18" charset="0"/>
            </a:endParaRPr>
          </a:p>
        </p:txBody>
      </p:sp>
      <p:sp>
        <p:nvSpPr>
          <p:cNvPr id="93187" name="Line 29"/>
          <p:cNvSpPr>
            <a:spLocks noChangeShapeType="1"/>
          </p:cNvSpPr>
          <p:nvPr/>
        </p:nvSpPr>
        <p:spPr bwMode="auto">
          <a:xfrm flipV="1">
            <a:off x="6103938" y="2078038"/>
            <a:ext cx="0" cy="1784350"/>
          </a:xfrm>
          <a:prstGeom prst="line">
            <a:avLst/>
          </a:prstGeom>
          <a:noFill/>
          <a:ln w="3810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93188" name="AutoShape 30"/>
          <p:cNvSpPr>
            <a:spLocks noChangeArrowheads="1"/>
          </p:cNvSpPr>
          <p:nvPr/>
        </p:nvSpPr>
        <p:spPr bwMode="auto">
          <a:xfrm>
            <a:off x="5954713" y="3862388"/>
            <a:ext cx="298450" cy="296862"/>
          </a:xfrm>
          <a:prstGeom prst="triangle">
            <a:avLst>
              <a:gd name="adj" fmla="val 50000"/>
            </a:avLst>
          </a:prstGeom>
          <a:solidFill>
            <a:schemeClr val="accent1"/>
          </a:solidFill>
          <a:ln w="38100">
            <a:solidFill>
              <a:schemeClr val="bg1"/>
            </a:solidFill>
            <a:miter lim="800000"/>
            <a:headEnd/>
            <a:tailEnd/>
          </a:ln>
        </p:spPr>
        <p:txBody>
          <a:bodyPr wrap="none" anchor="ct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endParaRPr lang="en-US" altLang="en-US" sz="2400">
              <a:latin typeface="Times New Roman" panose="02020603050405020304" pitchFamily="18" charset="0"/>
            </a:endParaRPr>
          </a:p>
        </p:txBody>
      </p:sp>
      <p:sp>
        <p:nvSpPr>
          <p:cNvPr id="93189" name="Text Box 33"/>
          <p:cNvSpPr txBox="1">
            <a:spLocks noChangeArrowheads="1"/>
          </p:cNvSpPr>
          <p:nvPr/>
        </p:nvSpPr>
        <p:spPr bwMode="auto">
          <a:xfrm>
            <a:off x="6399214" y="1244600"/>
            <a:ext cx="89217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a:spAutoFit/>
          </a:bodyP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spcBef>
                <a:spcPct val="50000"/>
              </a:spcBef>
            </a:pPr>
            <a:r>
              <a:rPr lang="en-US" altLang="en-US" sz="2000" i="1">
                <a:solidFill>
                  <a:schemeClr val="bg1"/>
                </a:solidFill>
                <a:latin typeface="Times New Roman" panose="02020603050405020304" pitchFamily="18" charset="0"/>
              </a:rPr>
              <a:t>P</a:t>
            </a:r>
            <a:endParaRPr lang="en-US" altLang="en-US" sz="2000" i="1" baseline="-25000">
              <a:solidFill>
                <a:schemeClr val="bg1"/>
              </a:solidFill>
              <a:latin typeface="Times New Roman" panose="02020603050405020304" pitchFamily="18" charset="0"/>
            </a:endParaRPr>
          </a:p>
        </p:txBody>
      </p:sp>
      <p:sp>
        <p:nvSpPr>
          <p:cNvPr id="93190" name="TextBox 28"/>
          <p:cNvSpPr txBox="1">
            <a:spLocks noChangeArrowheads="1"/>
          </p:cNvSpPr>
          <p:nvPr/>
        </p:nvSpPr>
        <p:spPr bwMode="auto">
          <a:xfrm>
            <a:off x="2563814" y="4975225"/>
            <a:ext cx="7521575" cy="1225550"/>
          </a:xfrm>
          <a:prstGeom prst="rect">
            <a:avLst/>
          </a:prstGeom>
          <a:solidFill>
            <a:srgbClr val="F2F2F2">
              <a:alpha val="61960"/>
            </a:srgbClr>
          </a:solidFill>
          <a:ln w="38100">
            <a:solidFill>
              <a:schemeClr val="bg1"/>
            </a:solidFill>
            <a:bevel/>
            <a:headEnd/>
            <a:tailEnd/>
          </a:ln>
        </p:spPr>
        <p:txBody>
          <a:bodyPr anchor="ctr">
            <a:spAutoFit/>
          </a:bodyP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r>
              <a:rPr lang="en-US" altLang="en-US" sz="2400">
                <a:solidFill>
                  <a:schemeClr val="bg1"/>
                </a:solidFill>
                <a:latin typeface="Times New Roman" panose="02020603050405020304" pitchFamily="18" charset="0"/>
              </a:rPr>
              <a:t>Note that the result of a vertical force trying to translate through displacement, </a:t>
            </a:r>
            <a:r>
              <a:rPr lang="en-US" altLang="en-US" sz="2400">
                <a:solidFill>
                  <a:schemeClr val="bg1"/>
                </a:solidFill>
                <a:latin typeface="Symbol" panose="05050102010706020507" pitchFamily="18" charset="2"/>
              </a:rPr>
              <a:t>D,</a:t>
            </a:r>
            <a:r>
              <a:rPr lang="en-US" altLang="en-US" sz="2400">
                <a:solidFill>
                  <a:schemeClr val="bg1"/>
                </a:solidFill>
                <a:latin typeface="Times New Roman" panose="02020603050405020304" pitchFamily="18" charset="0"/>
              </a:rPr>
              <a:t> is a lateral load of value </a:t>
            </a:r>
            <a:r>
              <a:rPr lang="en-US" altLang="en-US" sz="2400" i="1">
                <a:solidFill>
                  <a:schemeClr val="bg1"/>
                </a:solidFill>
                <a:latin typeface="Times New Roman" panose="02020603050405020304" pitchFamily="18" charset="0"/>
              </a:rPr>
              <a:t>P</a:t>
            </a:r>
            <a:r>
              <a:rPr lang="en-US" altLang="en-US" sz="2400">
                <a:solidFill>
                  <a:schemeClr val="bg1"/>
                </a:solidFill>
                <a:latin typeface="Symbol" panose="05050102010706020507" pitchFamily="18" charset="2"/>
              </a:rPr>
              <a:t>D</a:t>
            </a:r>
            <a:r>
              <a:rPr lang="en-US" altLang="en-US" sz="2400">
                <a:solidFill>
                  <a:schemeClr val="bg1"/>
                </a:solidFill>
                <a:latin typeface="Times New Roman" panose="02020603050405020304" pitchFamily="18" charset="0"/>
              </a:rPr>
              <a:t>/</a:t>
            </a:r>
            <a:r>
              <a:rPr lang="en-US" altLang="en-US" sz="2400" i="1">
                <a:solidFill>
                  <a:schemeClr val="bg1"/>
                </a:solidFill>
                <a:latin typeface="Times New Roman" panose="02020603050405020304" pitchFamily="18" charset="0"/>
              </a:rPr>
              <a:t>H</a:t>
            </a:r>
            <a:r>
              <a:rPr lang="en-US" altLang="en-US" sz="2400">
                <a:solidFill>
                  <a:schemeClr val="bg1"/>
                </a:solidFill>
                <a:latin typeface="Times New Roman" panose="02020603050405020304" pitchFamily="18" charset="0"/>
              </a:rPr>
              <a:t> applied to the system.</a:t>
            </a:r>
            <a:endParaRPr lang="en-US" altLang="en-US" sz="2400">
              <a:solidFill>
                <a:schemeClr val="bg1"/>
              </a:solidFill>
              <a:latin typeface="Symbol" panose="05050102010706020507" pitchFamily="18" charset="2"/>
            </a:endParaRPr>
          </a:p>
        </p:txBody>
      </p:sp>
      <p:sp>
        <p:nvSpPr>
          <p:cNvPr id="93191" name="Line 29"/>
          <p:cNvSpPr>
            <a:spLocks noChangeShapeType="1"/>
          </p:cNvSpPr>
          <p:nvPr/>
        </p:nvSpPr>
        <p:spPr bwMode="auto">
          <a:xfrm flipV="1">
            <a:off x="6103939" y="2036764"/>
            <a:ext cx="282575" cy="1811337"/>
          </a:xfrm>
          <a:prstGeom prst="line">
            <a:avLst/>
          </a:prstGeom>
          <a:noFill/>
          <a:ln w="3810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93192" name="Line 32"/>
          <p:cNvSpPr>
            <a:spLocks noChangeShapeType="1"/>
          </p:cNvSpPr>
          <p:nvPr/>
        </p:nvSpPr>
        <p:spPr bwMode="auto">
          <a:xfrm>
            <a:off x="6394450" y="1347788"/>
            <a:ext cx="0" cy="595312"/>
          </a:xfrm>
          <a:prstGeom prst="line">
            <a:avLst/>
          </a:prstGeom>
          <a:noFill/>
          <a:ln w="38100">
            <a:solidFill>
              <a:schemeClr val="bg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93193" name="TextBox 30"/>
          <p:cNvSpPr txBox="1">
            <a:spLocks noChangeArrowheads="1"/>
          </p:cNvSpPr>
          <p:nvPr/>
        </p:nvSpPr>
        <p:spPr bwMode="auto">
          <a:xfrm>
            <a:off x="6056314" y="1273175"/>
            <a:ext cx="49847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r>
              <a:rPr lang="en-US" altLang="en-US" sz="2400">
                <a:solidFill>
                  <a:schemeClr val="bg1"/>
                </a:solidFill>
                <a:latin typeface="Symbol" panose="05050102010706020507" pitchFamily="18" charset="2"/>
              </a:rPr>
              <a:t>D</a:t>
            </a:r>
            <a:endParaRPr lang="en-US" altLang="en-US" sz="2400">
              <a:latin typeface="Times New Roman" panose="02020603050405020304" pitchFamily="18" charset="0"/>
            </a:endParaRPr>
          </a:p>
        </p:txBody>
      </p:sp>
      <p:sp>
        <p:nvSpPr>
          <p:cNvPr id="93194" name="Text Box 33"/>
          <p:cNvSpPr txBox="1">
            <a:spLocks noChangeArrowheads="1"/>
          </p:cNvSpPr>
          <p:nvPr/>
        </p:nvSpPr>
        <p:spPr bwMode="auto">
          <a:xfrm>
            <a:off x="6203951" y="3475038"/>
            <a:ext cx="893763"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a:spAutoFit/>
          </a:bodyP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spcBef>
                <a:spcPct val="50000"/>
              </a:spcBef>
            </a:pPr>
            <a:r>
              <a:rPr lang="en-US" altLang="en-US" sz="2000" i="1">
                <a:solidFill>
                  <a:schemeClr val="bg1"/>
                </a:solidFill>
                <a:latin typeface="Times New Roman" panose="02020603050405020304" pitchFamily="18" charset="0"/>
              </a:rPr>
              <a:t>P</a:t>
            </a:r>
            <a:r>
              <a:rPr lang="en-US" altLang="en-US" sz="2000">
                <a:solidFill>
                  <a:schemeClr val="bg1"/>
                </a:solidFill>
                <a:latin typeface="Symbol" panose="05050102010706020507" pitchFamily="18" charset="2"/>
              </a:rPr>
              <a:t>D</a:t>
            </a:r>
            <a:r>
              <a:rPr lang="en-US" altLang="en-US" sz="2000">
                <a:solidFill>
                  <a:schemeClr val="bg1"/>
                </a:solidFill>
                <a:latin typeface="Times New Roman" panose="02020603050405020304" pitchFamily="18" charset="0"/>
              </a:rPr>
              <a:t>/</a:t>
            </a:r>
            <a:r>
              <a:rPr lang="en-US" altLang="en-US" sz="2000" i="1">
                <a:solidFill>
                  <a:schemeClr val="bg1"/>
                </a:solidFill>
                <a:latin typeface="Times New Roman" panose="02020603050405020304" pitchFamily="18" charset="0"/>
              </a:rPr>
              <a:t>H</a:t>
            </a:r>
            <a:endParaRPr lang="en-US" altLang="en-US" sz="2000" i="1" baseline="-25000">
              <a:solidFill>
                <a:schemeClr val="bg1"/>
              </a:solidFill>
              <a:latin typeface="Times New Roman" panose="02020603050405020304" pitchFamily="18" charset="0"/>
            </a:endParaRPr>
          </a:p>
        </p:txBody>
      </p:sp>
      <p:sp>
        <p:nvSpPr>
          <p:cNvPr id="93195" name="Text Box 33"/>
          <p:cNvSpPr txBox="1">
            <a:spLocks noChangeArrowheads="1"/>
          </p:cNvSpPr>
          <p:nvPr/>
        </p:nvSpPr>
        <p:spPr bwMode="auto">
          <a:xfrm>
            <a:off x="5705476" y="2671763"/>
            <a:ext cx="89217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a:spAutoFit/>
          </a:bodyP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spcBef>
                <a:spcPct val="50000"/>
              </a:spcBef>
            </a:pPr>
            <a:r>
              <a:rPr lang="en-US" altLang="en-US" sz="2000" i="1">
                <a:solidFill>
                  <a:schemeClr val="bg1"/>
                </a:solidFill>
                <a:latin typeface="Times New Roman" panose="02020603050405020304" pitchFamily="18" charset="0"/>
              </a:rPr>
              <a:t>H</a:t>
            </a:r>
            <a:endParaRPr lang="en-US" altLang="en-US" sz="2000" i="1" baseline="-25000">
              <a:solidFill>
                <a:schemeClr val="bg1"/>
              </a:solidFill>
              <a:latin typeface="Times New Roman" panose="02020603050405020304" pitchFamily="18" charset="0"/>
            </a:endParaRPr>
          </a:p>
        </p:txBody>
      </p:sp>
      <p:sp>
        <p:nvSpPr>
          <p:cNvPr id="93196" name="Text Box 33"/>
          <p:cNvSpPr txBox="1">
            <a:spLocks noChangeArrowheads="1"/>
          </p:cNvSpPr>
          <p:nvPr/>
        </p:nvSpPr>
        <p:spPr bwMode="auto">
          <a:xfrm>
            <a:off x="4645026" y="1368426"/>
            <a:ext cx="892175"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a:spAutoFit/>
          </a:bodyP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spcBef>
                <a:spcPct val="50000"/>
              </a:spcBef>
            </a:pPr>
            <a:r>
              <a:rPr lang="en-US" altLang="en-US" sz="2000" i="1">
                <a:solidFill>
                  <a:schemeClr val="bg1"/>
                </a:solidFill>
                <a:latin typeface="Times New Roman" panose="02020603050405020304" pitchFamily="18" charset="0"/>
              </a:rPr>
              <a:t>P</a:t>
            </a:r>
            <a:r>
              <a:rPr lang="en-US" altLang="en-US" sz="2000">
                <a:solidFill>
                  <a:schemeClr val="bg1"/>
                </a:solidFill>
                <a:latin typeface="Symbol" panose="05050102010706020507" pitchFamily="18" charset="2"/>
              </a:rPr>
              <a:t>D</a:t>
            </a:r>
            <a:r>
              <a:rPr lang="en-US" altLang="en-US" sz="2000">
                <a:solidFill>
                  <a:schemeClr val="bg1"/>
                </a:solidFill>
                <a:latin typeface="Times New Roman" panose="02020603050405020304" pitchFamily="18" charset="0"/>
              </a:rPr>
              <a:t>/</a:t>
            </a:r>
            <a:r>
              <a:rPr lang="en-US" altLang="en-US" sz="2000" i="1">
                <a:solidFill>
                  <a:schemeClr val="bg1"/>
                </a:solidFill>
                <a:latin typeface="Times New Roman" panose="02020603050405020304" pitchFamily="18" charset="0"/>
              </a:rPr>
              <a:t>H</a:t>
            </a:r>
            <a:endParaRPr lang="en-US" altLang="en-US" sz="2000" i="1" baseline="-25000">
              <a:solidFill>
                <a:schemeClr val="bg1"/>
              </a:solidFill>
              <a:latin typeface="Times New Roman" panose="02020603050405020304" pitchFamily="18" charset="0"/>
            </a:endParaRPr>
          </a:p>
        </p:txBody>
      </p:sp>
      <p:sp>
        <p:nvSpPr>
          <p:cNvPr id="93197" name="Line 32"/>
          <p:cNvSpPr>
            <a:spLocks noChangeShapeType="1"/>
          </p:cNvSpPr>
          <p:nvPr/>
        </p:nvSpPr>
        <p:spPr bwMode="auto">
          <a:xfrm rot="-5400000">
            <a:off x="6450807" y="3591719"/>
            <a:ext cx="0" cy="595313"/>
          </a:xfrm>
          <a:prstGeom prst="line">
            <a:avLst/>
          </a:prstGeom>
          <a:noFill/>
          <a:ln w="38100">
            <a:solidFill>
              <a:schemeClr val="bg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93198" name="Line 32"/>
          <p:cNvSpPr>
            <a:spLocks noChangeShapeType="1"/>
          </p:cNvSpPr>
          <p:nvPr/>
        </p:nvSpPr>
        <p:spPr bwMode="auto">
          <a:xfrm flipV="1">
            <a:off x="6103938" y="4160839"/>
            <a:ext cx="0" cy="593725"/>
          </a:xfrm>
          <a:prstGeom prst="line">
            <a:avLst/>
          </a:prstGeom>
          <a:noFill/>
          <a:ln w="38100">
            <a:solidFill>
              <a:schemeClr val="bg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93199" name="Text Box 33"/>
          <p:cNvSpPr txBox="1">
            <a:spLocks noChangeArrowheads="1"/>
          </p:cNvSpPr>
          <p:nvPr/>
        </p:nvSpPr>
        <p:spPr bwMode="auto">
          <a:xfrm>
            <a:off x="6121401" y="4208463"/>
            <a:ext cx="89217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a:spAutoFit/>
          </a:bodyP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spcBef>
                <a:spcPct val="50000"/>
              </a:spcBef>
            </a:pPr>
            <a:r>
              <a:rPr lang="en-US" altLang="en-US" sz="2000" i="1">
                <a:solidFill>
                  <a:schemeClr val="bg1"/>
                </a:solidFill>
                <a:latin typeface="Times New Roman" panose="02020603050405020304" pitchFamily="18" charset="0"/>
              </a:rPr>
              <a:t>P</a:t>
            </a:r>
            <a:endParaRPr lang="en-US" altLang="en-US" sz="2000" i="1" baseline="-25000">
              <a:solidFill>
                <a:schemeClr val="bg1"/>
              </a:solidFill>
              <a:latin typeface="Times New Roman" panose="02020603050405020304" pitchFamily="18" charset="0"/>
            </a:endParaRPr>
          </a:p>
        </p:txBody>
      </p:sp>
      <p:sp>
        <p:nvSpPr>
          <p:cNvPr id="93200" name="Line 43"/>
          <p:cNvSpPr>
            <a:spLocks noChangeShapeType="1"/>
          </p:cNvSpPr>
          <p:nvPr/>
        </p:nvSpPr>
        <p:spPr bwMode="auto">
          <a:xfrm>
            <a:off x="5335589" y="2095500"/>
            <a:ext cx="161925" cy="0"/>
          </a:xfrm>
          <a:prstGeom prst="line">
            <a:avLst/>
          </a:prstGeom>
          <a:noFill/>
          <a:ln w="3810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93201" name="Line 44"/>
          <p:cNvSpPr>
            <a:spLocks noChangeShapeType="1"/>
          </p:cNvSpPr>
          <p:nvPr/>
        </p:nvSpPr>
        <p:spPr bwMode="auto">
          <a:xfrm flipV="1">
            <a:off x="5484814" y="1946276"/>
            <a:ext cx="147637" cy="149225"/>
          </a:xfrm>
          <a:prstGeom prst="line">
            <a:avLst/>
          </a:prstGeom>
          <a:noFill/>
          <a:ln w="3810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93202" name="Line 45"/>
          <p:cNvSpPr>
            <a:spLocks noChangeShapeType="1"/>
          </p:cNvSpPr>
          <p:nvPr/>
        </p:nvSpPr>
        <p:spPr bwMode="auto">
          <a:xfrm flipV="1">
            <a:off x="5632451" y="2095501"/>
            <a:ext cx="149225" cy="149225"/>
          </a:xfrm>
          <a:prstGeom prst="line">
            <a:avLst/>
          </a:prstGeom>
          <a:noFill/>
          <a:ln w="3810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93203" name="Line 46"/>
          <p:cNvSpPr>
            <a:spLocks noChangeShapeType="1"/>
          </p:cNvSpPr>
          <p:nvPr/>
        </p:nvSpPr>
        <p:spPr bwMode="auto">
          <a:xfrm flipV="1">
            <a:off x="5484813" y="1946275"/>
            <a:ext cx="296862" cy="298450"/>
          </a:xfrm>
          <a:prstGeom prst="line">
            <a:avLst/>
          </a:prstGeom>
          <a:noFill/>
          <a:ln w="3810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93204" name="Line 47"/>
          <p:cNvSpPr>
            <a:spLocks noChangeShapeType="1"/>
          </p:cNvSpPr>
          <p:nvPr/>
        </p:nvSpPr>
        <p:spPr bwMode="auto">
          <a:xfrm flipH="1">
            <a:off x="5484814" y="1946275"/>
            <a:ext cx="147637" cy="298450"/>
          </a:xfrm>
          <a:prstGeom prst="line">
            <a:avLst/>
          </a:prstGeom>
          <a:noFill/>
          <a:ln w="3810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93205" name="Line 48"/>
          <p:cNvSpPr>
            <a:spLocks noChangeShapeType="1"/>
          </p:cNvSpPr>
          <p:nvPr/>
        </p:nvSpPr>
        <p:spPr bwMode="auto">
          <a:xfrm flipH="1">
            <a:off x="5632451" y="1946275"/>
            <a:ext cx="149225" cy="298450"/>
          </a:xfrm>
          <a:prstGeom prst="line">
            <a:avLst/>
          </a:prstGeom>
          <a:noFill/>
          <a:ln w="3810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93206" name="Line 49"/>
          <p:cNvSpPr>
            <a:spLocks noChangeShapeType="1"/>
          </p:cNvSpPr>
          <p:nvPr/>
        </p:nvSpPr>
        <p:spPr bwMode="auto">
          <a:xfrm>
            <a:off x="5765801" y="2095500"/>
            <a:ext cx="328613" cy="0"/>
          </a:xfrm>
          <a:prstGeom prst="line">
            <a:avLst/>
          </a:prstGeom>
          <a:noFill/>
          <a:ln w="3810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8" name="Slide Number Placeholder 27"/>
          <p:cNvSpPr>
            <a:spLocks noGrp="1"/>
          </p:cNvSpPr>
          <p:nvPr>
            <p:ph type="sldNum" sz="quarter" idx="11"/>
          </p:nvPr>
        </p:nvSpPr>
        <p:spPr/>
        <p:txBody>
          <a:bodyP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eaLnBrk="1" hangingPunct="1"/>
            <a:fld id="{BB4ABADF-BF82-48C7-9FBB-69D917BA00CC}" type="slidenum">
              <a:rPr lang="en-US" altLang="en-US" sz="1200">
                <a:solidFill>
                  <a:srgbClr val="BCBCBC"/>
                </a:solidFill>
                <a:latin typeface="Times New Roman" panose="02020603050405020304" pitchFamily="18" charset="0"/>
              </a:rPr>
              <a:pPr eaLnBrk="1" hangingPunct="1"/>
              <a:t>88</a:t>
            </a:fld>
            <a:endParaRPr lang="en-US" altLang="en-US" sz="1200">
              <a:solidFill>
                <a:srgbClr val="BCBCBC"/>
              </a:solidFill>
              <a:latin typeface="Times New Roman" panose="02020603050405020304" pitchFamily="18" charset="0"/>
            </a:endParaRPr>
          </a:p>
        </p:txBody>
      </p:sp>
      <p:sp>
        <p:nvSpPr>
          <p:cNvPr id="29" name="Footer Placeholder 28"/>
          <p:cNvSpPr>
            <a:spLocks noGrp="1"/>
          </p:cNvSpPr>
          <p:nvPr>
            <p:ph type="ftr" sz="quarter" idx="10"/>
          </p:nvPr>
        </p:nvSpPr>
        <p:spPr/>
        <p:txBody>
          <a:bodyPr/>
          <a:lstStyle/>
          <a:p>
            <a:pPr>
              <a:defRPr/>
            </a:pPr>
            <a:r>
              <a:rPr lang="en-US"/>
              <a:t>Compression Theory</a:t>
            </a:r>
            <a:endParaRPr lang="en-US" dirty="0"/>
          </a:p>
        </p:txBody>
      </p:sp>
      <p:sp>
        <p:nvSpPr>
          <p:cNvPr id="93209" name="Line 31"/>
          <p:cNvSpPr>
            <a:spLocks noChangeShapeType="1"/>
          </p:cNvSpPr>
          <p:nvPr/>
        </p:nvSpPr>
        <p:spPr bwMode="auto">
          <a:xfrm flipV="1">
            <a:off x="6108700" y="1479551"/>
            <a:ext cx="0" cy="536575"/>
          </a:xfrm>
          <a:prstGeom prst="line">
            <a:avLst/>
          </a:prstGeom>
          <a:noFill/>
          <a:ln w="19050">
            <a:solidFill>
              <a:schemeClr val="accent1"/>
            </a:solidFill>
            <a:round/>
            <a:headEnd/>
            <a:tailEnd/>
          </a:ln>
          <a:extLst>
            <a:ext uri="{909E8E84-426E-40DD-AFC4-6F175D3DCCD1}">
              <a14:hiddenFill xmlns:a14="http://schemas.microsoft.com/office/drawing/2010/main">
                <a:noFill/>
              </a14:hiddenFill>
            </a:ext>
          </a:extLst>
        </p:spPr>
        <p:txBody>
          <a:bodyPr rot="10800000" wrap="none"/>
          <a:lstStyle/>
          <a:p>
            <a:endParaRPr lang="en-US"/>
          </a:p>
        </p:txBody>
      </p:sp>
      <p:sp>
        <p:nvSpPr>
          <p:cNvPr id="93210" name="Line 32"/>
          <p:cNvSpPr>
            <a:spLocks noChangeShapeType="1"/>
          </p:cNvSpPr>
          <p:nvPr/>
        </p:nvSpPr>
        <p:spPr bwMode="auto">
          <a:xfrm>
            <a:off x="6102351" y="1711325"/>
            <a:ext cx="295275" cy="0"/>
          </a:xfrm>
          <a:prstGeom prst="line">
            <a:avLst/>
          </a:prstGeom>
          <a:noFill/>
          <a:ln w="19050">
            <a:solidFill>
              <a:schemeClr val="accent1"/>
            </a:solidFill>
            <a:round/>
            <a:headEnd type="arrow" w="med" len="med"/>
            <a:tailEnd type="arrow" w="med" len="med"/>
          </a:ln>
          <a:extLst>
            <a:ext uri="{909E8E84-426E-40DD-AFC4-6F175D3DCCD1}">
              <a14:hiddenFill xmlns:a14="http://schemas.microsoft.com/office/drawing/2010/main">
                <a:noFill/>
              </a14:hiddenFill>
            </a:ext>
          </a:extLst>
        </p:spPr>
        <p:txBody>
          <a:bodyPr rot="10800000" wrap="none"/>
          <a:lstStyle/>
          <a:p>
            <a:endParaRPr lang="en-US"/>
          </a:p>
        </p:txBody>
      </p:sp>
      <p:sp>
        <p:nvSpPr>
          <p:cNvPr id="93211" name="Line 33"/>
          <p:cNvSpPr>
            <a:spLocks noChangeShapeType="1"/>
          </p:cNvSpPr>
          <p:nvPr/>
        </p:nvSpPr>
        <p:spPr bwMode="auto">
          <a:xfrm flipH="1">
            <a:off x="4911725" y="2095500"/>
            <a:ext cx="425450" cy="0"/>
          </a:xfrm>
          <a:prstGeom prst="line">
            <a:avLst/>
          </a:prstGeom>
          <a:noFill/>
          <a:ln w="38100">
            <a:solidFill>
              <a:schemeClr val="bg1"/>
            </a:solidFill>
            <a:round/>
            <a:headEnd/>
            <a:tailEnd type="triangle" w="med" len="med"/>
          </a:ln>
          <a:extLst>
            <a:ext uri="{909E8E84-426E-40DD-AFC4-6F175D3DCCD1}">
              <a14:hiddenFill xmlns:a14="http://schemas.microsoft.com/office/drawing/2010/main">
                <a:noFill/>
              </a14:hiddenFill>
            </a:ext>
          </a:extLst>
        </p:spPr>
        <p:txBody>
          <a:bodyPr rot="10800000" wrap="none"/>
          <a:lstStyle/>
          <a:p>
            <a:endParaRPr lang="en-US"/>
          </a:p>
        </p:txBody>
      </p:sp>
      <p:sp>
        <p:nvSpPr>
          <p:cNvPr id="93212" name="TextBox 28"/>
          <p:cNvSpPr txBox="1">
            <a:spLocks noChangeArrowheads="1"/>
          </p:cNvSpPr>
          <p:nvPr/>
        </p:nvSpPr>
        <p:spPr bwMode="auto">
          <a:xfrm>
            <a:off x="4129089" y="319088"/>
            <a:ext cx="3671887" cy="603250"/>
          </a:xfrm>
          <a:prstGeom prst="rect">
            <a:avLst/>
          </a:prstGeom>
          <a:solidFill>
            <a:srgbClr val="F2F2F2">
              <a:alpha val="61960"/>
            </a:srgbClr>
          </a:solidFill>
          <a:ln w="38100">
            <a:solidFill>
              <a:schemeClr val="bg1"/>
            </a:solidFill>
            <a:bevel/>
            <a:headEnd/>
            <a:tailEnd/>
          </a:ln>
        </p:spPr>
        <p:txBody>
          <a:bodyPr anchor="ctr" anchorCtr="1"/>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spcBef>
                <a:spcPct val="50000"/>
              </a:spcBef>
            </a:pPr>
            <a:r>
              <a:rPr lang="en-US" altLang="en-US" sz="3600" b="1">
                <a:solidFill>
                  <a:schemeClr val="bg1"/>
                </a:solidFill>
                <a:latin typeface="Times New Roman" panose="02020603050405020304" pitchFamily="18" charset="0"/>
              </a:rPr>
              <a:t>Leaner Columns</a:t>
            </a:r>
          </a:p>
        </p:txBody>
      </p:sp>
    </p:spTree>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 name="TextBox 69"/>
          <p:cNvSpPr txBox="1"/>
          <p:nvPr/>
        </p:nvSpPr>
        <p:spPr>
          <a:xfrm>
            <a:off x="2535238" y="914401"/>
            <a:ext cx="7537450" cy="4619625"/>
          </a:xfrm>
          <a:prstGeom prst="rect">
            <a:avLst/>
          </a:prstGeom>
          <a:solidFill>
            <a:schemeClr val="tx1">
              <a:lumMod val="95000"/>
              <a:alpha val="62000"/>
            </a:schemeClr>
          </a:solidFill>
          <a:ln w="38100" cap="flat">
            <a:solidFill>
              <a:schemeClr val="bg1"/>
            </a:solidFill>
            <a:bevel/>
          </a:ln>
        </p:spPr>
        <p:txBody>
          <a:bodyPr anchor="ctr" anchorCtr="1"/>
          <a:lstStyle/>
          <a:p>
            <a:pPr algn="l">
              <a:defRPr/>
            </a:pPr>
            <a:endParaRPr lang="en-US" sz="2400">
              <a:solidFill>
                <a:schemeClr val="bg1"/>
              </a:solidFill>
              <a:latin typeface="Times New Roman" pitchFamily="18" charset="0"/>
            </a:endParaRPr>
          </a:p>
        </p:txBody>
      </p:sp>
      <p:sp>
        <p:nvSpPr>
          <p:cNvPr id="94211" name="Text Box 91"/>
          <p:cNvSpPr txBox="1">
            <a:spLocks noChangeArrowheads="1"/>
          </p:cNvSpPr>
          <p:nvPr/>
        </p:nvSpPr>
        <p:spPr bwMode="auto">
          <a:xfrm>
            <a:off x="5554663" y="3255963"/>
            <a:ext cx="9271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a:spAutoFit/>
          </a:bodyP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r>
              <a:rPr lang="en-US" altLang="en-US" sz="2400">
                <a:solidFill>
                  <a:schemeClr val="bg1"/>
                </a:solidFill>
                <a:latin typeface="Times New Roman" panose="02020603050405020304" pitchFamily="18" charset="0"/>
              </a:rPr>
              <a:t>leaner</a:t>
            </a:r>
          </a:p>
        </p:txBody>
      </p:sp>
      <p:sp>
        <p:nvSpPr>
          <p:cNvPr id="94212" name="Line 55"/>
          <p:cNvSpPr>
            <a:spLocks noChangeShapeType="1"/>
          </p:cNvSpPr>
          <p:nvPr/>
        </p:nvSpPr>
        <p:spPr bwMode="auto">
          <a:xfrm flipV="1">
            <a:off x="3990975" y="2092325"/>
            <a:ext cx="0" cy="1511300"/>
          </a:xfrm>
          <a:prstGeom prst="line">
            <a:avLst/>
          </a:prstGeom>
          <a:noFill/>
          <a:ln w="3810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94213" name="Line 56"/>
          <p:cNvSpPr>
            <a:spLocks noChangeShapeType="1"/>
          </p:cNvSpPr>
          <p:nvPr/>
        </p:nvSpPr>
        <p:spPr bwMode="auto">
          <a:xfrm flipV="1">
            <a:off x="5321300" y="2092325"/>
            <a:ext cx="0" cy="1511300"/>
          </a:xfrm>
          <a:prstGeom prst="line">
            <a:avLst/>
          </a:prstGeom>
          <a:noFill/>
          <a:ln w="3810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94214" name="Line 57"/>
          <p:cNvSpPr>
            <a:spLocks noChangeShapeType="1"/>
          </p:cNvSpPr>
          <p:nvPr/>
        </p:nvSpPr>
        <p:spPr bwMode="auto">
          <a:xfrm flipV="1">
            <a:off x="6651625" y="2092325"/>
            <a:ext cx="0" cy="1511300"/>
          </a:xfrm>
          <a:prstGeom prst="line">
            <a:avLst/>
          </a:prstGeom>
          <a:noFill/>
          <a:ln w="3810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94215" name="Line 58"/>
          <p:cNvSpPr>
            <a:spLocks noChangeShapeType="1"/>
          </p:cNvSpPr>
          <p:nvPr/>
        </p:nvSpPr>
        <p:spPr bwMode="auto">
          <a:xfrm>
            <a:off x="3990976" y="2092325"/>
            <a:ext cx="3992563" cy="0"/>
          </a:xfrm>
          <a:prstGeom prst="line">
            <a:avLst/>
          </a:prstGeom>
          <a:noFill/>
          <a:ln w="3810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94216" name="Oval 60"/>
          <p:cNvSpPr>
            <a:spLocks noChangeArrowheads="1"/>
          </p:cNvSpPr>
          <p:nvPr/>
        </p:nvSpPr>
        <p:spPr bwMode="auto">
          <a:xfrm>
            <a:off x="6542088" y="1965326"/>
            <a:ext cx="220662" cy="252413"/>
          </a:xfrm>
          <a:prstGeom prst="ellipse">
            <a:avLst/>
          </a:prstGeom>
          <a:solidFill>
            <a:schemeClr val="accent1"/>
          </a:solidFill>
          <a:ln w="38100">
            <a:solidFill>
              <a:schemeClr val="bg1"/>
            </a:solidFill>
            <a:round/>
            <a:headEnd/>
            <a:tailEnd/>
          </a:ln>
        </p:spPr>
        <p:txBody>
          <a:bodyPr wrap="none" anchor="ct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endParaRPr lang="en-US" altLang="en-US" sz="2400">
              <a:latin typeface="Times New Roman" panose="02020603050405020304" pitchFamily="18" charset="0"/>
            </a:endParaRPr>
          </a:p>
        </p:txBody>
      </p:sp>
      <p:sp>
        <p:nvSpPr>
          <p:cNvPr id="94217" name="Oval 61"/>
          <p:cNvSpPr>
            <a:spLocks noChangeArrowheads="1"/>
          </p:cNvSpPr>
          <p:nvPr/>
        </p:nvSpPr>
        <p:spPr bwMode="auto">
          <a:xfrm>
            <a:off x="5210175" y="1965326"/>
            <a:ext cx="222250" cy="252413"/>
          </a:xfrm>
          <a:prstGeom prst="ellipse">
            <a:avLst/>
          </a:prstGeom>
          <a:solidFill>
            <a:schemeClr val="accent1"/>
          </a:solidFill>
          <a:ln w="38100">
            <a:solidFill>
              <a:schemeClr val="bg1"/>
            </a:solidFill>
            <a:round/>
            <a:headEnd/>
            <a:tailEnd/>
          </a:ln>
        </p:spPr>
        <p:txBody>
          <a:bodyPr wrap="none" anchor="ct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endParaRPr lang="en-US" altLang="en-US" sz="2400">
              <a:latin typeface="Times New Roman" panose="02020603050405020304" pitchFamily="18" charset="0"/>
            </a:endParaRPr>
          </a:p>
        </p:txBody>
      </p:sp>
      <p:sp>
        <p:nvSpPr>
          <p:cNvPr id="94218" name="AutoShape 63"/>
          <p:cNvSpPr>
            <a:spLocks noChangeArrowheads="1"/>
          </p:cNvSpPr>
          <p:nvPr/>
        </p:nvSpPr>
        <p:spPr bwMode="auto">
          <a:xfrm>
            <a:off x="5210175" y="3603626"/>
            <a:ext cx="222250" cy="252413"/>
          </a:xfrm>
          <a:prstGeom prst="triangle">
            <a:avLst>
              <a:gd name="adj" fmla="val 50000"/>
            </a:avLst>
          </a:prstGeom>
          <a:solidFill>
            <a:schemeClr val="accent1"/>
          </a:solidFill>
          <a:ln w="38100">
            <a:solidFill>
              <a:schemeClr val="bg1"/>
            </a:solidFill>
            <a:miter lim="800000"/>
            <a:headEnd/>
            <a:tailEnd/>
          </a:ln>
        </p:spPr>
        <p:txBody>
          <a:bodyPr wrap="none" anchor="ct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endParaRPr lang="en-US" altLang="en-US" sz="2400">
              <a:latin typeface="Times New Roman" panose="02020603050405020304" pitchFamily="18" charset="0"/>
            </a:endParaRPr>
          </a:p>
        </p:txBody>
      </p:sp>
      <p:sp>
        <p:nvSpPr>
          <p:cNvPr id="94219" name="AutoShape 64"/>
          <p:cNvSpPr>
            <a:spLocks noChangeArrowheads="1"/>
          </p:cNvSpPr>
          <p:nvPr/>
        </p:nvSpPr>
        <p:spPr bwMode="auto">
          <a:xfrm>
            <a:off x="6542088" y="3603626"/>
            <a:ext cx="220662" cy="252413"/>
          </a:xfrm>
          <a:prstGeom prst="triangle">
            <a:avLst>
              <a:gd name="adj" fmla="val 50000"/>
            </a:avLst>
          </a:prstGeom>
          <a:solidFill>
            <a:schemeClr val="accent1"/>
          </a:solidFill>
          <a:ln w="38100">
            <a:solidFill>
              <a:schemeClr val="bg1"/>
            </a:solidFill>
            <a:miter lim="800000"/>
            <a:headEnd/>
            <a:tailEnd/>
          </a:ln>
        </p:spPr>
        <p:txBody>
          <a:bodyPr wrap="none" anchor="ct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endParaRPr lang="en-US" altLang="en-US" sz="2400">
              <a:latin typeface="Times New Roman" panose="02020603050405020304" pitchFamily="18" charset="0"/>
            </a:endParaRPr>
          </a:p>
        </p:txBody>
      </p:sp>
      <p:sp>
        <p:nvSpPr>
          <p:cNvPr id="94220" name="Line 67"/>
          <p:cNvSpPr>
            <a:spLocks noChangeShapeType="1"/>
          </p:cNvSpPr>
          <p:nvPr/>
        </p:nvSpPr>
        <p:spPr bwMode="auto">
          <a:xfrm>
            <a:off x="3657601" y="3856038"/>
            <a:ext cx="4657725" cy="0"/>
          </a:xfrm>
          <a:prstGeom prst="line">
            <a:avLst/>
          </a:prstGeom>
          <a:noFill/>
          <a:ln w="3810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94221" name="Line 75"/>
          <p:cNvSpPr>
            <a:spLocks noChangeShapeType="1"/>
          </p:cNvSpPr>
          <p:nvPr/>
        </p:nvSpPr>
        <p:spPr bwMode="auto">
          <a:xfrm flipV="1">
            <a:off x="7983538" y="2092325"/>
            <a:ext cx="0" cy="1511300"/>
          </a:xfrm>
          <a:prstGeom prst="line">
            <a:avLst/>
          </a:prstGeom>
          <a:noFill/>
          <a:ln w="3810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94222" name="Rectangle 77"/>
          <p:cNvSpPr>
            <a:spLocks noChangeArrowheads="1"/>
          </p:cNvSpPr>
          <p:nvPr/>
        </p:nvSpPr>
        <p:spPr bwMode="auto">
          <a:xfrm>
            <a:off x="7761289" y="3603626"/>
            <a:ext cx="554037" cy="252413"/>
          </a:xfrm>
          <a:prstGeom prst="rect">
            <a:avLst/>
          </a:prstGeom>
          <a:solidFill>
            <a:schemeClr val="accent1"/>
          </a:solidFill>
          <a:ln w="38100">
            <a:solidFill>
              <a:schemeClr val="bg1"/>
            </a:solidFill>
            <a:miter lim="800000"/>
            <a:headEnd/>
            <a:tailEnd/>
          </a:ln>
        </p:spPr>
        <p:txBody>
          <a:bodyPr wrap="none" anchor="ct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endParaRPr lang="en-US" altLang="en-US" sz="2400">
              <a:latin typeface="Times New Roman" panose="02020603050405020304" pitchFamily="18" charset="0"/>
            </a:endParaRPr>
          </a:p>
        </p:txBody>
      </p:sp>
      <p:sp>
        <p:nvSpPr>
          <p:cNvPr id="94223" name="Rectangle 78"/>
          <p:cNvSpPr>
            <a:spLocks noChangeArrowheads="1"/>
          </p:cNvSpPr>
          <p:nvPr/>
        </p:nvSpPr>
        <p:spPr bwMode="auto">
          <a:xfrm>
            <a:off x="3657600" y="3603626"/>
            <a:ext cx="554038" cy="252413"/>
          </a:xfrm>
          <a:prstGeom prst="rect">
            <a:avLst/>
          </a:prstGeom>
          <a:solidFill>
            <a:schemeClr val="accent1"/>
          </a:solidFill>
          <a:ln w="38100">
            <a:solidFill>
              <a:schemeClr val="bg1"/>
            </a:solidFill>
            <a:miter lim="800000"/>
            <a:headEnd/>
            <a:tailEnd/>
          </a:ln>
        </p:spPr>
        <p:txBody>
          <a:bodyPr wrap="none" anchor="ct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endParaRPr lang="en-US" altLang="en-US" sz="2400">
              <a:latin typeface="Times New Roman" panose="02020603050405020304" pitchFamily="18" charset="0"/>
            </a:endParaRPr>
          </a:p>
        </p:txBody>
      </p:sp>
      <p:sp>
        <p:nvSpPr>
          <p:cNvPr id="94224" name="Text Box 79"/>
          <p:cNvSpPr txBox="1">
            <a:spLocks noChangeArrowheads="1"/>
          </p:cNvSpPr>
          <p:nvPr/>
        </p:nvSpPr>
        <p:spPr bwMode="auto">
          <a:xfrm>
            <a:off x="3990975" y="2722563"/>
            <a:ext cx="554038"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a:spAutoFit/>
          </a:bodyP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spcBef>
                <a:spcPct val="50000"/>
              </a:spcBef>
            </a:pPr>
            <a:r>
              <a:rPr lang="en-US" altLang="en-US" sz="1800">
                <a:solidFill>
                  <a:schemeClr val="bg1"/>
                </a:solidFill>
                <a:latin typeface="Times New Roman" panose="02020603050405020304" pitchFamily="18" charset="0"/>
              </a:rPr>
              <a:t>1</a:t>
            </a:r>
          </a:p>
        </p:txBody>
      </p:sp>
      <p:sp>
        <p:nvSpPr>
          <p:cNvPr id="94225" name="Text Box 80"/>
          <p:cNvSpPr txBox="1">
            <a:spLocks noChangeArrowheads="1"/>
          </p:cNvSpPr>
          <p:nvPr/>
        </p:nvSpPr>
        <p:spPr bwMode="auto">
          <a:xfrm>
            <a:off x="5337176" y="2690813"/>
            <a:ext cx="555625"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a:spAutoFit/>
          </a:bodyP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spcBef>
                <a:spcPct val="50000"/>
              </a:spcBef>
            </a:pPr>
            <a:r>
              <a:rPr lang="en-US" altLang="en-US" sz="1800">
                <a:solidFill>
                  <a:schemeClr val="bg1"/>
                </a:solidFill>
                <a:latin typeface="Times New Roman" panose="02020603050405020304" pitchFamily="18" charset="0"/>
              </a:rPr>
              <a:t>2</a:t>
            </a:r>
          </a:p>
        </p:txBody>
      </p:sp>
      <p:sp>
        <p:nvSpPr>
          <p:cNvPr id="94226" name="Text Box 81"/>
          <p:cNvSpPr txBox="1">
            <a:spLocks noChangeArrowheads="1"/>
          </p:cNvSpPr>
          <p:nvPr/>
        </p:nvSpPr>
        <p:spPr bwMode="auto">
          <a:xfrm>
            <a:off x="6619875" y="2690813"/>
            <a:ext cx="554038"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a:spAutoFit/>
          </a:bodyP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spcBef>
                <a:spcPct val="50000"/>
              </a:spcBef>
            </a:pPr>
            <a:r>
              <a:rPr lang="en-US" altLang="en-US" sz="1800">
                <a:solidFill>
                  <a:schemeClr val="bg1"/>
                </a:solidFill>
                <a:latin typeface="Times New Roman" panose="02020603050405020304" pitchFamily="18" charset="0"/>
              </a:rPr>
              <a:t>3</a:t>
            </a:r>
          </a:p>
        </p:txBody>
      </p:sp>
      <p:sp>
        <p:nvSpPr>
          <p:cNvPr id="94227" name="Text Box 82"/>
          <p:cNvSpPr txBox="1">
            <a:spLocks noChangeArrowheads="1"/>
          </p:cNvSpPr>
          <p:nvPr/>
        </p:nvSpPr>
        <p:spPr bwMode="auto">
          <a:xfrm>
            <a:off x="7967664" y="2722563"/>
            <a:ext cx="554037"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a:spAutoFit/>
          </a:bodyP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spcBef>
                <a:spcPct val="50000"/>
              </a:spcBef>
            </a:pPr>
            <a:r>
              <a:rPr lang="en-US" altLang="en-US" sz="1800">
                <a:solidFill>
                  <a:schemeClr val="bg1"/>
                </a:solidFill>
                <a:latin typeface="Times New Roman" panose="02020603050405020304" pitchFamily="18" charset="0"/>
              </a:rPr>
              <a:t>4</a:t>
            </a:r>
          </a:p>
        </p:txBody>
      </p:sp>
      <p:sp>
        <p:nvSpPr>
          <p:cNvPr id="94228" name="Line 83"/>
          <p:cNvSpPr>
            <a:spLocks noChangeShapeType="1"/>
          </p:cNvSpPr>
          <p:nvPr/>
        </p:nvSpPr>
        <p:spPr bwMode="auto">
          <a:xfrm>
            <a:off x="3990975" y="1462089"/>
            <a:ext cx="0" cy="630237"/>
          </a:xfrm>
          <a:prstGeom prst="line">
            <a:avLst/>
          </a:prstGeom>
          <a:noFill/>
          <a:ln w="38100">
            <a:solidFill>
              <a:schemeClr val="bg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94229" name="Line 84"/>
          <p:cNvSpPr>
            <a:spLocks noChangeShapeType="1"/>
          </p:cNvSpPr>
          <p:nvPr/>
        </p:nvSpPr>
        <p:spPr bwMode="auto">
          <a:xfrm>
            <a:off x="5321300" y="1336675"/>
            <a:ext cx="0" cy="628650"/>
          </a:xfrm>
          <a:prstGeom prst="line">
            <a:avLst/>
          </a:prstGeom>
          <a:noFill/>
          <a:ln w="38100">
            <a:solidFill>
              <a:schemeClr val="bg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94230" name="Line 85"/>
          <p:cNvSpPr>
            <a:spLocks noChangeShapeType="1"/>
          </p:cNvSpPr>
          <p:nvPr/>
        </p:nvSpPr>
        <p:spPr bwMode="auto">
          <a:xfrm>
            <a:off x="6651625" y="1336675"/>
            <a:ext cx="0" cy="628650"/>
          </a:xfrm>
          <a:prstGeom prst="line">
            <a:avLst/>
          </a:prstGeom>
          <a:noFill/>
          <a:ln w="38100">
            <a:solidFill>
              <a:schemeClr val="bg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94231" name="Line 86"/>
          <p:cNvSpPr>
            <a:spLocks noChangeShapeType="1"/>
          </p:cNvSpPr>
          <p:nvPr/>
        </p:nvSpPr>
        <p:spPr bwMode="auto">
          <a:xfrm>
            <a:off x="7983538" y="1462089"/>
            <a:ext cx="0" cy="630237"/>
          </a:xfrm>
          <a:prstGeom prst="line">
            <a:avLst/>
          </a:prstGeom>
          <a:noFill/>
          <a:ln w="38100">
            <a:solidFill>
              <a:schemeClr val="bg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94232" name="Text Box 87"/>
          <p:cNvSpPr txBox="1">
            <a:spLocks noChangeArrowheads="1"/>
          </p:cNvSpPr>
          <p:nvPr/>
        </p:nvSpPr>
        <p:spPr bwMode="auto">
          <a:xfrm>
            <a:off x="3768725" y="1063625"/>
            <a:ext cx="776288"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a:spAutoFit/>
          </a:bodyP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spcBef>
                <a:spcPct val="50000"/>
              </a:spcBef>
            </a:pPr>
            <a:r>
              <a:rPr lang="en-US" altLang="en-US" sz="1800" i="1">
                <a:solidFill>
                  <a:schemeClr val="bg1"/>
                </a:solidFill>
                <a:latin typeface="Times New Roman" panose="02020603050405020304" pitchFamily="18" charset="0"/>
              </a:rPr>
              <a:t>P</a:t>
            </a:r>
            <a:r>
              <a:rPr lang="en-US" altLang="en-US" sz="1800" i="1" baseline="-25000">
                <a:solidFill>
                  <a:schemeClr val="bg1"/>
                </a:solidFill>
                <a:latin typeface="Times New Roman" panose="02020603050405020304" pitchFamily="18" charset="0"/>
              </a:rPr>
              <a:t>1</a:t>
            </a:r>
          </a:p>
        </p:txBody>
      </p:sp>
      <p:sp>
        <p:nvSpPr>
          <p:cNvPr id="94233" name="Text Box 88"/>
          <p:cNvSpPr txBox="1">
            <a:spLocks noChangeArrowheads="1"/>
          </p:cNvSpPr>
          <p:nvPr/>
        </p:nvSpPr>
        <p:spPr bwMode="auto">
          <a:xfrm>
            <a:off x="5099050" y="958850"/>
            <a:ext cx="776288"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a:spAutoFit/>
          </a:bodyP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spcBef>
                <a:spcPct val="50000"/>
              </a:spcBef>
            </a:pPr>
            <a:r>
              <a:rPr lang="en-US" altLang="en-US" sz="1800" i="1">
                <a:solidFill>
                  <a:schemeClr val="bg1"/>
                </a:solidFill>
                <a:latin typeface="Times New Roman" panose="02020603050405020304" pitchFamily="18" charset="0"/>
              </a:rPr>
              <a:t>P</a:t>
            </a:r>
            <a:r>
              <a:rPr lang="en-US" altLang="en-US" sz="1800" i="1" baseline="-25000">
                <a:solidFill>
                  <a:schemeClr val="bg1"/>
                </a:solidFill>
                <a:latin typeface="Times New Roman" panose="02020603050405020304" pitchFamily="18" charset="0"/>
              </a:rPr>
              <a:t>2</a:t>
            </a:r>
          </a:p>
        </p:txBody>
      </p:sp>
      <p:sp>
        <p:nvSpPr>
          <p:cNvPr id="94234" name="Text Box 89"/>
          <p:cNvSpPr txBox="1">
            <a:spLocks noChangeArrowheads="1"/>
          </p:cNvSpPr>
          <p:nvPr/>
        </p:nvSpPr>
        <p:spPr bwMode="auto">
          <a:xfrm>
            <a:off x="6381750" y="931863"/>
            <a:ext cx="776288"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a:spAutoFit/>
          </a:bodyP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spcBef>
                <a:spcPct val="50000"/>
              </a:spcBef>
            </a:pPr>
            <a:r>
              <a:rPr lang="en-US" altLang="en-US" sz="1800" i="1">
                <a:solidFill>
                  <a:schemeClr val="bg1"/>
                </a:solidFill>
                <a:latin typeface="Times New Roman" panose="02020603050405020304" pitchFamily="18" charset="0"/>
              </a:rPr>
              <a:t>P</a:t>
            </a:r>
            <a:r>
              <a:rPr lang="en-US" altLang="en-US" sz="1800" i="1" baseline="-25000">
                <a:solidFill>
                  <a:schemeClr val="bg1"/>
                </a:solidFill>
                <a:latin typeface="Times New Roman" panose="02020603050405020304" pitchFamily="18" charset="0"/>
              </a:rPr>
              <a:t>3</a:t>
            </a:r>
          </a:p>
        </p:txBody>
      </p:sp>
      <p:sp>
        <p:nvSpPr>
          <p:cNvPr id="94235" name="Text Box 90"/>
          <p:cNvSpPr txBox="1">
            <a:spLocks noChangeArrowheads="1"/>
          </p:cNvSpPr>
          <p:nvPr/>
        </p:nvSpPr>
        <p:spPr bwMode="auto">
          <a:xfrm>
            <a:off x="7729539" y="1036638"/>
            <a:ext cx="776287"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a:spAutoFit/>
          </a:bodyP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spcBef>
                <a:spcPct val="50000"/>
              </a:spcBef>
            </a:pPr>
            <a:r>
              <a:rPr lang="en-US" altLang="en-US" sz="1800" i="1">
                <a:solidFill>
                  <a:schemeClr val="bg1"/>
                </a:solidFill>
                <a:latin typeface="Times New Roman" panose="02020603050405020304" pitchFamily="18" charset="0"/>
              </a:rPr>
              <a:t>P</a:t>
            </a:r>
            <a:r>
              <a:rPr lang="en-US" altLang="en-US" sz="1800" i="1" baseline="-25000">
                <a:solidFill>
                  <a:schemeClr val="bg1"/>
                </a:solidFill>
                <a:latin typeface="Times New Roman" panose="02020603050405020304" pitchFamily="18" charset="0"/>
              </a:rPr>
              <a:t>4</a:t>
            </a:r>
          </a:p>
        </p:txBody>
      </p:sp>
      <p:sp>
        <p:nvSpPr>
          <p:cNvPr id="94236" name="Text Box 94"/>
          <p:cNvSpPr txBox="1">
            <a:spLocks noChangeArrowheads="1"/>
          </p:cNvSpPr>
          <p:nvPr/>
        </p:nvSpPr>
        <p:spPr bwMode="auto">
          <a:xfrm>
            <a:off x="4779963" y="3917950"/>
            <a:ext cx="4189412"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a:spAutoFit/>
          </a:bodyPr>
          <a:lstStyle>
            <a:lvl1pPr eaLnBrk="0" hangingPunct="0">
              <a:tabLst>
                <a:tab pos="514350" algn="l"/>
                <a:tab pos="742950" algn="l"/>
              </a:tabLst>
              <a:defRPr sz="1400">
                <a:solidFill>
                  <a:schemeClr val="tx1"/>
                </a:solidFill>
                <a:latin typeface="Tahoma" panose="020B0604030504040204" pitchFamily="34" charset="0"/>
                <a:cs typeface="Arial" panose="020B0604020202020204" pitchFamily="34" charset="0"/>
              </a:defRPr>
            </a:lvl1pPr>
            <a:lvl2pPr marL="742950" indent="-285750" eaLnBrk="0" hangingPunct="0">
              <a:tabLst>
                <a:tab pos="514350" algn="l"/>
                <a:tab pos="742950" algn="l"/>
              </a:tabLst>
              <a:defRPr sz="1400">
                <a:solidFill>
                  <a:schemeClr val="tx1"/>
                </a:solidFill>
                <a:latin typeface="Tahoma" panose="020B0604030504040204" pitchFamily="34" charset="0"/>
                <a:cs typeface="Arial" panose="020B0604020202020204" pitchFamily="34" charset="0"/>
              </a:defRPr>
            </a:lvl2pPr>
            <a:lvl3pPr marL="1143000" indent="-228600" eaLnBrk="0" hangingPunct="0">
              <a:tabLst>
                <a:tab pos="514350" algn="l"/>
                <a:tab pos="742950" algn="l"/>
              </a:tabLst>
              <a:defRPr sz="1400">
                <a:solidFill>
                  <a:schemeClr val="tx1"/>
                </a:solidFill>
                <a:latin typeface="Tahoma" panose="020B0604030504040204" pitchFamily="34" charset="0"/>
                <a:cs typeface="Arial" panose="020B0604020202020204" pitchFamily="34" charset="0"/>
              </a:defRPr>
            </a:lvl3pPr>
            <a:lvl4pPr marL="1600200" indent="-228600" eaLnBrk="0" hangingPunct="0">
              <a:tabLst>
                <a:tab pos="514350" algn="l"/>
                <a:tab pos="742950" algn="l"/>
              </a:tabLst>
              <a:defRPr sz="1400">
                <a:solidFill>
                  <a:schemeClr val="tx1"/>
                </a:solidFill>
                <a:latin typeface="Tahoma" panose="020B0604030504040204" pitchFamily="34" charset="0"/>
                <a:cs typeface="Arial" panose="020B0604020202020204" pitchFamily="34" charset="0"/>
              </a:defRPr>
            </a:lvl4pPr>
            <a:lvl5pPr marL="2057400" indent="-228600" eaLnBrk="0" hangingPunct="0">
              <a:tabLst>
                <a:tab pos="514350" algn="l"/>
                <a:tab pos="742950" algn="l"/>
              </a:tabLst>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tabLst>
                <a:tab pos="514350" algn="l"/>
                <a:tab pos="742950" algn="l"/>
              </a:tabLs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tabLst>
                <a:tab pos="514350" algn="l"/>
                <a:tab pos="742950" algn="l"/>
              </a:tabLs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tabLst>
                <a:tab pos="514350" algn="l"/>
                <a:tab pos="742950" algn="l"/>
              </a:tabLs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tabLst>
                <a:tab pos="514350" algn="l"/>
                <a:tab pos="742950" algn="l"/>
              </a:tabLst>
              <a:defRPr sz="1400">
                <a:solidFill>
                  <a:schemeClr val="tx1"/>
                </a:solidFill>
                <a:latin typeface="Tahoma" panose="020B0604030504040204" pitchFamily="34" charset="0"/>
                <a:cs typeface="Arial" panose="020B0604020202020204" pitchFamily="34" charset="0"/>
              </a:defRPr>
            </a:lvl9pPr>
          </a:lstStyle>
          <a:p>
            <a:pPr algn="l" eaLnBrk="1" hangingPunct="1">
              <a:spcBef>
                <a:spcPct val="50000"/>
              </a:spcBef>
            </a:pPr>
            <a:r>
              <a:rPr lang="el-GR" altLang="en-US" sz="2400">
                <a:solidFill>
                  <a:schemeClr val="bg1"/>
                </a:solidFill>
                <a:latin typeface="Times New Roman" panose="02020603050405020304" pitchFamily="18" charset="0"/>
              </a:rPr>
              <a:t>Σ</a:t>
            </a:r>
            <a:r>
              <a:rPr lang="en-US" altLang="en-US" sz="2400" i="1">
                <a:solidFill>
                  <a:schemeClr val="bg1"/>
                </a:solidFill>
                <a:latin typeface="Times New Roman" panose="02020603050405020304" pitchFamily="18" charset="0"/>
              </a:rPr>
              <a:t>P 	</a:t>
            </a:r>
            <a:r>
              <a:rPr lang="en-US" altLang="en-US" sz="2400">
                <a:solidFill>
                  <a:schemeClr val="bg1"/>
                </a:solidFill>
                <a:latin typeface="Times New Roman" panose="02020603050405020304" pitchFamily="18" charset="0"/>
              </a:rPr>
              <a:t>= </a:t>
            </a:r>
            <a:r>
              <a:rPr lang="el-GR" altLang="en-US" sz="2400">
                <a:solidFill>
                  <a:schemeClr val="bg1"/>
                </a:solidFill>
                <a:latin typeface="Times New Roman" panose="02020603050405020304" pitchFamily="18" charset="0"/>
              </a:rPr>
              <a:t>Σ</a:t>
            </a:r>
            <a:r>
              <a:rPr lang="en-US" altLang="en-US" sz="2400" i="1">
                <a:solidFill>
                  <a:schemeClr val="bg1"/>
                </a:solidFill>
                <a:latin typeface="Times New Roman" panose="02020603050405020304" pitchFamily="18" charset="0"/>
              </a:rPr>
              <a:t>P</a:t>
            </a:r>
            <a:r>
              <a:rPr lang="en-US" altLang="en-US" sz="2400" i="1" baseline="-25000">
                <a:solidFill>
                  <a:schemeClr val="bg1"/>
                </a:solidFill>
                <a:latin typeface="Times New Roman" panose="02020603050405020304" pitchFamily="18" charset="0"/>
              </a:rPr>
              <a:t>e</a:t>
            </a:r>
          </a:p>
          <a:p>
            <a:pPr algn="l" eaLnBrk="1" hangingPunct="1">
              <a:spcBef>
                <a:spcPct val="50000"/>
              </a:spcBef>
            </a:pPr>
            <a:r>
              <a:rPr lang="el-GR" altLang="en-US" sz="2400">
                <a:solidFill>
                  <a:schemeClr val="bg1"/>
                </a:solidFill>
                <a:latin typeface="Times New Roman" panose="02020603050405020304" pitchFamily="18" charset="0"/>
              </a:rPr>
              <a:t>Σ</a:t>
            </a:r>
            <a:r>
              <a:rPr lang="en-US" altLang="en-US" sz="2400" i="1">
                <a:solidFill>
                  <a:schemeClr val="bg1"/>
                </a:solidFill>
                <a:latin typeface="Times New Roman" panose="02020603050405020304" pitchFamily="18" charset="0"/>
              </a:rPr>
              <a:t>P	</a:t>
            </a:r>
            <a:r>
              <a:rPr lang="en-US" altLang="en-US" sz="2400">
                <a:solidFill>
                  <a:schemeClr val="bg1"/>
                </a:solidFill>
                <a:latin typeface="Times New Roman" panose="02020603050405020304" pitchFamily="18" charset="0"/>
              </a:rPr>
              <a:t>=	</a:t>
            </a:r>
            <a:r>
              <a:rPr lang="en-US" altLang="en-US" sz="2400" i="1">
                <a:solidFill>
                  <a:schemeClr val="bg1"/>
                </a:solidFill>
                <a:latin typeface="Times New Roman" panose="02020603050405020304" pitchFamily="18" charset="0"/>
              </a:rPr>
              <a:t>P</a:t>
            </a:r>
            <a:r>
              <a:rPr lang="en-US" altLang="en-US" sz="2400" i="1" baseline="-25000">
                <a:solidFill>
                  <a:schemeClr val="bg1"/>
                </a:solidFill>
                <a:latin typeface="Times New Roman" panose="02020603050405020304" pitchFamily="18" charset="0"/>
              </a:rPr>
              <a:t>1</a:t>
            </a:r>
            <a:r>
              <a:rPr lang="en-US" altLang="en-US" sz="2400">
                <a:solidFill>
                  <a:schemeClr val="bg1"/>
                </a:solidFill>
                <a:latin typeface="Times New Roman" panose="02020603050405020304" pitchFamily="18" charset="0"/>
              </a:rPr>
              <a:t>+</a:t>
            </a:r>
            <a:r>
              <a:rPr lang="en-US" altLang="en-US" sz="2400" i="1">
                <a:solidFill>
                  <a:schemeClr val="bg1"/>
                </a:solidFill>
                <a:latin typeface="Times New Roman" panose="02020603050405020304" pitchFamily="18" charset="0"/>
              </a:rPr>
              <a:t>P</a:t>
            </a:r>
            <a:r>
              <a:rPr lang="en-US" altLang="en-US" sz="2400" i="1" baseline="-25000">
                <a:solidFill>
                  <a:schemeClr val="bg1"/>
                </a:solidFill>
                <a:latin typeface="Times New Roman" panose="02020603050405020304" pitchFamily="18" charset="0"/>
              </a:rPr>
              <a:t>2</a:t>
            </a:r>
            <a:r>
              <a:rPr lang="en-US" altLang="en-US" sz="2400">
                <a:solidFill>
                  <a:schemeClr val="bg1"/>
                </a:solidFill>
                <a:latin typeface="Times New Roman" panose="02020603050405020304" pitchFamily="18" charset="0"/>
              </a:rPr>
              <a:t>+</a:t>
            </a:r>
            <a:r>
              <a:rPr lang="en-US" altLang="en-US" sz="2400" i="1">
                <a:solidFill>
                  <a:schemeClr val="bg1"/>
                </a:solidFill>
                <a:latin typeface="Times New Roman" panose="02020603050405020304" pitchFamily="18" charset="0"/>
              </a:rPr>
              <a:t>P</a:t>
            </a:r>
            <a:r>
              <a:rPr lang="en-US" altLang="en-US" sz="2400" i="1" baseline="-25000">
                <a:solidFill>
                  <a:schemeClr val="bg1"/>
                </a:solidFill>
                <a:latin typeface="Times New Roman" panose="02020603050405020304" pitchFamily="18" charset="0"/>
              </a:rPr>
              <a:t>3</a:t>
            </a:r>
            <a:r>
              <a:rPr lang="en-US" altLang="en-US" sz="2400">
                <a:solidFill>
                  <a:schemeClr val="bg1"/>
                </a:solidFill>
                <a:latin typeface="Times New Roman" panose="02020603050405020304" pitchFamily="18" charset="0"/>
              </a:rPr>
              <a:t>+</a:t>
            </a:r>
            <a:r>
              <a:rPr lang="en-US" altLang="en-US" sz="2400" i="1">
                <a:solidFill>
                  <a:schemeClr val="bg1"/>
                </a:solidFill>
                <a:latin typeface="Times New Roman" panose="02020603050405020304" pitchFamily="18" charset="0"/>
              </a:rPr>
              <a:t>P</a:t>
            </a:r>
            <a:r>
              <a:rPr lang="en-US" altLang="en-US" sz="2400" i="1" baseline="-25000">
                <a:solidFill>
                  <a:schemeClr val="bg1"/>
                </a:solidFill>
                <a:latin typeface="Times New Roman" panose="02020603050405020304" pitchFamily="18" charset="0"/>
              </a:rPr>
              <a:t>4</a:t>
            </a:r>
          </a:p>
          <a:p>
            <a:pPr algn="l" eaLnBrk="1" hangingPunct="1">
              <a:spcBef>
                <a:spcPct val="50000"/>
              </a:spcBef>
            </a:pPr>
            <a:r>
              <a:rPr lang="el-GR" altLang="en-US" sz="2400">
                <a:solidFill>
                  <a:schemeClr val="bg1"/>
                </a:solidFill>
                <a:latin typeface="Times New Roman" panose="02020603050405020304" pitchFamily="18" charset="0"/>
              </a:rPr>
              <a:t>Σ</a:t>
            </a:r>
            <a:r>
              <a:rPr lang="en-US" altLang="en-US" sz="2400" i="1">
                <a:solidFill>
                  <a:schemeClr val="bg1"/>
                </a:solidFill>
                <a:latin typeface="Times New Roman" panose="02020603050405020304" pitchFamily="18" charset="0"/>
              </a:rPr>
              <a:t>P</a:t>
            </a:r>
            <a:r>
              <a:rPr lang="en-US" altLang="en-US" sz="2400" i="1" baseline="-25000">
                <a:solidFill>
                  <a:schemeClr val="bg1"/>
                </a:solidFill>
                <a:latin typeface="Times New Roman" panose="02020603050405020304" pitchFamily="18" charset="0"/>
              </a:rPr>
              <a:t>e	</a:t>
            </a:r>
            <a:r>
              <a:rPr lang="en-US" altLang="en-US" sz="2400">
                <a:solidFill>
                  <a:schemeClr val="bg1"/>
                </a:solidFill>
                <a:latin typeface="Times New Roman" panose="02020603050405020304" pitchFamily="18" charset="0"/>
              </a:rPr>
              <a:t>=	</a:t>
            </a:r>
            <a:r>
              <a:rPr lang="en-US" altLang="en-US" sz="2400" i="1">
                <a:solidFill>
                  <a:schemeClr val="bg1"/>
                </a:solidFill>
                <a:latin typeface="Times New Roman" panose="02020603050405020304" pitchFamily="18" charset="0"/>
              </a:rPr>
              <a:t>P</a:t>
            </a:r>
            <a:r>
              <a:rPr lang="en-US" altLang="en-US" sz="2400" i="1" baseline="-25000">
                <a:solidFill>
                  <a:schemeClr val="bg1"/>
                </a:solidFill>
                <a:latin typeface="Times New Roman" panose="02020603050405020304" pitchFamily="18" charset="0"/>
              </a:rPr>
              <a:t>1e</a:t>
            </a:r>
            <a:r>
              <a:rPr lang="en-US" altLang="en-US" sz="2400">
                <a:solidFill>
                  <a:schemeClr val="bg1"/>
                </a:solidFill>
                <a:latin typeface="Times New Roman" panose="02020603050405020304" pitchFamily="18" charset="0"/>
              </a:rPr>
              <a:t>+</a:t>
            </a:r>
            <a:r>
              <a:rPr lang="en-US" altLang="en-US" sz="2400" i="1">
                <a:solidFill>
                  <a:schemeClr val="bg1"/>
                </a:solidFill>
                <a:latin typeface="Times New Roman" panose="02020603050405020304" pitchFamily="18" charset="0"/>
              </a:rPr>
              <a:t>P</a:t>
            </a:r>
            <a:r>
              <a:rPr lang="en-US" altLang="en-US" sz="2400" i="1" baseline="-25000">
                <a:solidFill>
                  <a:schemeClr val="bg1"/>
                </a:solidFill>
                <a:latin typeface="Times New Roman" panose="02020603050405020304" pitchFamily="18" charset="0"/>
              </a:rPr>
              <a:t>2e</a:t>
            </a:r>
            <a:r>
              <a:rPr lang="en-US" altLang="en-US" sz="2400">
                <a:solidFill>
                  <a:schemeClr val="bg1"/>
                </a:solidFill>
                <a:latin typeface="Times New Roman" panose="02020603050405020304" pitchFamily="18" charset="0"/>
              </a:rPr>
              <a:t>+</a:t>
            </a:r>
            <a:r>
              <a:rPr lang="en-US" altLang="en-US" sz="2400" i="1">
                <a:solidFill>
                  <a:schemeClr val="bg1"/>
                </a:solidFill>
                <a:latin typeface="Times New Roman" panose="02020603050405020304" pitchFamily="18" charset="0"/>
              </a:rPr>
              <a:t>P</a:t>
            </a:r>
            <a:r>
              <a:rPr lang="en-US" altLang="en-US" sz="2400" i="1" baseline="-25000">
                <a:solidFill>
                  <a:schemeClr val="bg1"/>
                </a:solidFill>
                <a:latin typeface="Times New Roman" panose="02020603050405020304" pitchFamily="18" charset="0"/>
              </a:rPr>
              <a:t>3e</a:t>
            </a:r>
            <a:r>
              <a:rPr lang="en-US" altLang="en-US" sz="2400">
                <a:solidFill>
                  <a:schemeClr val="bg1"/>
                </a:solidFill>
                <a:latin typeface="Times New Roman" panose="02020603050405020304" pitchFamily="18" charset="0"/>
              </a:rPr>
              <a:t>+</a:t>
            </a:r>
            <a:r>
              <a:rPr lang="en-US" altLang="en-US" sz="2400" i="1">
                <a:solidFill>
                  <a:schemeClr val="bg1"/>
                </a:solidFill>
                <a:latin typeface="Times New Roman" panose="02020603050405020304" pitchFamily="18" charset="0"/>
              </a:rPr>
              <a:t>P</a:t>
            </a:r>
            <a:r>
              <a:rPr lang="en-US" altLang="en-US" sz="2400" i="1" baseline="-25000">
                <a:solidFill>
                  <a:schemeClr val="bg1"/>
                </a:solidFill>
                <a:latin typeface="Times New Roman" panose="02020603050405020304" pitchFamily="18" charset="0"/>
              </a:rPr>
              <a:t>4e</a:t>
            </a:r>
            <a:r>
              <a:rPr lang="en-US" altLang="en-US" sz="2400">
                <a:solidFill>
                  <a:schemeClr val="bg1"/>
                </a:solidFill>
                <a:latin typeface="Times New Roman" panose="02020603050405020304" pitchFamily="18" charset="0"/>
              </a:rPr>
              <a:t>=</a:t>
            </a:r>
            <a:r>
              <a:rPr lang="en-US" altLang="en-US" sz="2400" i="1">
                <a:solidFill>
                  <a:schemeClr val="bg1"/>
                </a:solidFill>
                <a:latin typeface="Times New Roman" panose="02020603050405020304" pitchFamily="18" charset="0"/>
              </a:rPr>
              <a:t>P</a:t>
            </a:r>
            <a:r>
              <a:rPr lang="en-US" altLang="en-US" sz="2400" i="1" baseline="-25000">
                <a:solidFill>
                  <a:schemeClr val="bg1"/>
                </a:solidFill>
                <a:latin typeface="Times New Roman" panose="02020603050405020304" pitchFamily="18" charset="0"/>
              </a:rPr>
              <a:t>1e</a:t>
            </a:r>
            <a:r>
              <a:rPr lang="en-US" altLang="en-US" sz="2400">
                <a:solidFill>
                  <a:schemeClr val="bg1"/>
                </a:solidFill>
                <a:latin typeface="Times New Roman" panose="02020603050405020304" pitchFamily="18" charset="0"/>
              </a:rPr>
              <a:t>+</a:t>
            </a:r>
            <a:r>
              <a:rPr lang="en-US" altLang="en-US" sz="2400" i="1">
                <a:solidFill>
                  <a:schemeClr val="bg1"/>
                </a:solidFill>
                <a:latin typeface="Times New Roman" panose="02020603050405020304" pitchFamily="18" charset="0"/>
              </a:rPr>
              <a:t>P</a:t>
            </a:r>
            <a:r>
              <a:rPr lang="en-US" altLang="en-US" sz="2400" i="1" baseline="-25000">
                <a:solidFill>
                  <a:schemeClr val="bg1"/>
                </a:solidFill>
                <a:latin typeface="Times New Roman" panose="02020603050405020304" pitchFamily="18" charset="0"/>
              </a:rPr>
              <a:t>4</a:t>
            </a:r>
            <a:r>
              <a:rPr lang="en-US" altLang="en-US" sz="2400" baseline="-25000">
                <a:solidFill>
                  <a:schemeClr val="bg1"/>
                </a:solidFill>
                <a:latin typeface="Times New Roman" panose="02020603050405020304" pitchFamily="18" charset="0"/>
              </a:rPr>
              <a:t>e</a:t>
            </a:r>
            <a:endParaRPr lang="el-GR" altLang="en-US" sz="2400">
              <a:solidFill>
                <a:schemeClr val="bg1"/>
              </a:solidFill>
              <a:latin typeface="Times New Roman" panose="02020603050405020304" pitchFamily="18" charset="0"/>
            </a:endParaRPr>
          </a:p>
        </p:txBody>
      </p:sp>
      <p:sp>
        <p:nvSpPr>
          <p:cNvPr id="94237" name="TextBox 28"/>
          <p:cNvSpPr txBox="1">
            <a:spLocks noChangeArrowheads="1"/>
          </p:cNvSpPr>
          <p:nvPr/>
        </p:nvSpPr>
        <p:spPr bwMode="auto">
          <a:xfrm>
            <a:off x="2543176" y="5514976"/>
            <a:ext cx="7529513" cy="860425"/>
          </a:xfrm>
          <a:prstGeom prst="rect">
            <a:avLst/>
          </a:prstGeom>
          <a:solidFill>
            <a:srgbClr val="F2F2F2">
              <a:alpha val="61960"/>
            </a:srgbClr>
          </a:solidFill>
          <a:ln w="38100">
            <a:solidFill>
              <a:schemeClr val="bg1"/>
            </a:solidFill>
            <a:bevel/>
            <a:headEnd/>
            <a:tailEnd/>
          </a:ln>
        </p:spPr>
        <p:txBody>
          <a:bodyPr anchor="ctr">
            <a:spAutoFit/>
          </a:bodyP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r>
              <a:rPr lang="en-US" altLang="en-US" sz="2400">
                <a:solidFill>
                  <a:schemeClr val="bg1"/>
                </a:solidFill>
                <a:latin typeface="Times New Roman" panose="02020603050405020304" pitchFamily="18" charset="0"/>
              </a:rPr>
              <a:t>In the </a:t>
            </a:r>
            <a:r>
              <a:rPr lang="en-US" altLang="en-US" sz="2400" b="1" i="1">
                <a:solidFill>
                  <a:schemeClr val="bg1"/>
                </a:solidFill>
                <a:latin typeface="Times New Roman" panose="02020603050405020304" pitchFamily="18" charset="0"/>
              </a:rPr>
              <a:t>elastic range</a:t>
            </a:r>
            <a:r>
              <a:rPr lang="en-US" altLang="en-US" sz="2400">
                <a:solidFill>
                  <a:schemeClr val="bg1"/>
                </a:solidFill>
                <a:latin typeface="Times New Roman" panose="02020603050405020304" pitchFamily="18" charset="0"/>
              </a:rPr>
              <a:t>, the “Sum of Forces” concept states that the total column capacities can be re-distributed </a:t>
            </a:r>
          </a:p>
        </p:txBody>
      </p:sp>
      <p:grpSp>
        <p:nvGrpSpPr>
          <p:cNvPr id="94238" name="Group 64"/>
          <p:cNvGrpSpPr>
            <a:grpSpLocks/>
          </p:cNvGrpSpPr>
          <p:nvPr/>
        </p:nvGrpSpPr>
        <p:grpSpPr bwMode="auto">
          <a:xfrm>
            <a:off x="4006851" y="1935163"/>
            <a:ext cx="4416425" cy="1695450"/>
            <a:chOff x="2482773" y="2207980"/>
            <a:chExt cx="4416536" cy="1696466"/>
          </a:xfrm>
        </p:grpSpPr>
        <p:grpSp>
          <p:nvGrpSpPr>
            <p:cNvPr id="94244" name="Group 62"/>
            <p:cNvGrpSpPr>
              <a:grpSpLocks/>
            </p:cNvGrpSpPr>
            <p:nvPr/>
          </p:nvGrpSpPr>
          <p:grpSpPr bwMode="auto">
            <a:xfrm>
              <a:off x="2482773" y="2207980"/>
              <a:ext cx="4416536" cy="1696466"/>
              <a:chOff x="2482773" y="2207980"/>
              <a:chExt cx="4416536" cy="1696466"/>
            </a:xfrm>
          </p:grpSpPr>
          <p:sp>
            <p:nvSpPr>
              <p:cNvPr id="94246" name="Freeform 139"/>
              <p:cNvSpPr>
                <a:spLocks/>
              </p:cNvSpPr>
              <p:nvPr/>
            </p:nvSpPr>
            <p:spPr bwMode="auto">
              <a:xfrm>
                <a:off x="2482773" y="2318033"/>
                <a:ext cx="440282" cy="1545856"/>
              </a:xfrm>
              <a:custGeom>
                <a:avLst/>
                <a:gdLst>
                  <a:gd name="T0" fmla="*/ 0 w 173"/>
                  <a:gd name="T1" fmla="*/ 2147483647 h 566"/>
                  <a:gd name="T2" fmla="*/ 2147483647 w 173"/>
                  <a:gd name="T3" fmla="*/ 2147483647 h 566"/>
                  <a:gd name="T4" fmla="*/ 2147483647 w 173"/>
                  <a:gd name="T5" fmla="*/ 2147483647 h 566"/>
                  <a:gd name="T6" fmla="*/ 2147483647 w 173"/>
                  <a:gd name="T7" fmla="*/ 0 h 566"/>
                  <a:gd name="T8" fmla="*/ 0 60000 65536"/>
                  <a:gd name="T9" fmla="*/ 0 60000 65536"/>
                  <a:gd name="T10" fmla="*/ 0 60000 65536"/>
                  <a:gd name="T11" fmla="*/ 0 60000 65536"/>
                  <a:gd name="T12" fmla="*/ 0 w 173"/>
                  <a:gd name="T13" fmla="*/ 0 h 566"/>
                  <a:gd name="T14" fmla="*/ 173 w 173"/>
                  <a:gd name="T15" fmla="*/ 566 h 566"/>
                </a:gdLst>
                <a:ahLst/>
                <a:cxnLst>
                  <a:cxn ang="T8">
                    <a:pos x="T0" y="T1"/>
                  </a:cxn>
                  <a:cxn ang="T9">
                    <a:pos x="T2" y="T3"/>
                  </a:cxn>
                  <a:cxn ang="T10">
                    <a:pos x="T4" y="T5"/>
                  </a:cxn>
                  <a:cxn ang="T11">
                    <a:pos x="T6" y="T7"/>
                  </a:cxn>
                </a:cxnLst>
                <a:rect l="T12" t="T13" r="T14" b="T15"/>
                <a:pathLst>
                  <a:path w="173" h="566">
                    <a:moveTo>
                      <a:pt x="0" y="566"/>
                    </a:moveTo>
                    <a:cubicBezTo>
                      <a:pt x="5" y="537"/>
                      <a:pt x="10" y="466"/>
                      <a:pt x="29" y="394"/>
                    </a:cubicBezTo>
                    <a:cubicBezTo>
                      <a:pt x="48" y="322"/>
                      <a:pt x="91" y="200"/>
                      <a:pt x="115" y="134"/>
                    </a:cubicBezTo>
                    <a:cubicBezTo>
                      <a:pt x="139" y="68"/>
                      <a:pt x="161" y="28"/>
                      <a:pt x="173" y="0"/>
                    </a:cubicBezTo>
                  </a:path>
                </a:pathLst>
              </a:custGeom>
              <a:noFill/>
              <a:ln w="38100">
                <a:solidFill>
                  <a:srgbClr val="FF0000"/>
                </a:solidFill>
                <a:prstDash val="dash"/>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94247" name="Freeform 30"/>
              <p:cNvSpPr>
                <a:spLocks/>
              </p:cNvSpPr>
              <p:nvPr/>
            </p:nvSpPr>
            <p:spPr bwMode="auto">
              <a:xfrm>
                <a:off x="2960447" y="2360381"/>
                <a:ext cx="1320608" cy="161146"/>
              </a:xfrm>
              <a:custGeom>
                <a:avLst/>
                <a:gdLst>
                  <a:gd name="T0" fmla="*/ 0 w 548"/>
                  <a:gd name="T1" fmla="*/ 2147483647 h 64"/>
                  <a:gd name="T2" fmla="*/ 2147483647 w 548"/>
                  <a:gd name="T3" fmla="*/ 2147483647 h 64"/>
                  <a:gd name="T4" fmla="*/ 2147483647 w 548"/>
                  <a:gd name="T5" fmla="*/ 2147483647 h 64"/>
                  <a:gd name="T6" fmla="*/ 2147483647 w 548"/>
                  <a:gd name="T7" fmla="*/ 2147483647 h 64"/>
                  <a:gd name="T8" fmla="*/ 2147483647 w 548"/>
                  <a:gd name="T9" fmla="*/ 0 h 64"/>
                  <a:gd name="T10" fmla="*/ 0 60000 65536"/>
                  <a:gd name="T11" fmla="*/ 0 60000 65536"/>
                  <a:gd name="T12" fmla="*/ 0 60000 65536"/>
                  <a:gd name="T13" fmla="*/ 0 60000 65536"/>
                  <a:gd name="T14" fmla="*/ 0 60000 65536"/>
                  <a:gd name="T15" fmla="*/ 0 w 548"/>
                  <a:gd name="T16" fmla="*/ 0 h 64"/>
                  <a:gd name="T17" fmla="*/ 548 w 548"/>
                  <a:gd name="T18" fmla="*/ 64 h 64"/>
                </a:gdLst>
                <a:ahLst/>
                <a:cxnLst>
                  <a:cxn ang="T10">
                    <a:pos x="T0" y="T1"/>
                  </a:cxn>
                  <a:cxn ang="T11">
                    <a:pos x="T2" y="T3"/>
                  </a:cxn>
                  <a:cxn ang="T12">
                    <a:pos x="T4" y="T5"/>
                  </a:cxn>
                  <a:cxn ang="T13">
                    <a:pos x="T6" y="T7"/>
                  </a:cxn>
                  <a:cxn ang="T14">
                    <a:pos x="T8" y="T9"/>
                  </a:cxn>
                </a:cxnLst>
                <a:rect l="T15" t="T16" r="T17" b="T18"/>
                <a:pathLst>
                  <a:path w="548" h="64">
                    <a:moveTo>
                      <a:pt x="0" y="9"/>
                    </a:moveTo>
                    <a:cubicBezTo>
                      <a:pt x="24" y="17"/>
                      <a:pt x="90" y="48"/>
                      <a:pt x="142" y="56"/>
                    </a:cubicBezTo>
                    <a:cubicBezTo>
                      <a:pt x="194" y="64"/>
                      <a:pt x="259" y="61"/>
                      <a:pt x="312" y="55"/>
                    </a:cubicBezTo>
                    <a:cubicBezTo>
                      <a:pt x="365" y="49"/>
                      <a:pt x="424" y="26"/>
                      <a:pt x="463" y="17"/>
                    </a:cubicBezTo>
                    <a:cubicBezTo>
                      <a:pt x="502" y="8"/>
                      <a:pt x="530" y="4"/>
                      <a:pt x="548" y="0"/>
                    </a:cubicBezTo>
                  </a:path>
                </a:pathLst>
              </a:custGeom>
              <a:noFill/>
              <a:ln w="38100">
                <a:solidFill>
                  <a:srgbClr val="FF0000"/>
                </a:solidFill>
                <a:prstDash val="dash"/>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94248" name="Freeform 139"/>
              <p:cNvSpPr>
                <a:spLocks/>
              </p:cNvSpPr>
              <p:nvPr/>
            </p:nvSpPr>
            <p:spPr bwMode="auto">
              <a:xfrm>
                <a:off x="6459027" y="2318033"/>
                <a:ext cx="440282" cy="1545856"/>
              </a:xfrm>
              <a:custGeom>
                <a:avLst/>
                <a:gdLst>
                  <a:gd name="T0" fmla="*/ 0 w 173"/>
                  <a:gd name="T1" fmla="*/ 2147483647 h 566"/>
                  <a:gd name="T2" fmla="*/ 2147483647 w 173"/>
                  <a:gd name="T3" fmla="*/ 2147483647 h 566"/>
                  <a:gd name="T4" fmla="*/ 2147483647 w 173"/>
                  <a:gd name="T5" fmla="*/ 2147483647 h 566"/>
                  <a:gd name="T6" fmla="*/ 2147483647 w 173"/>
                  <a:gd name="T7" fmla="*/ 0 h 566"/>
                  <a:gd name="T8" fmla="*/ 0 60000 65536"/>
                  <a:gd name="T9" fmla="*/ 0 60000 65536"/>
                  <a:gd name="T10" fmla="*/ 0 60000 65536"/>
                  <a:gd name="T11" fmla="*/ 0 60000 65536"/>
                  <a:gd name="T12" fmla="*/ 0 w 173"/>
                  <a:gd name="T13" fmla="*/ 0 h 566"/>
                  <a:gd name="T14" fmla="*/ 173 w 173"/>
                  <a:gd name="T15" fmla="*/ 566 h 566"/>
                </a:gdLst>
                <a:ahLst/>
                <a:cxnLst>
                  <a:cxn ang="T8">
                    <a:pos x="T0" y="T1"/>
                  </a:cxn>
                  <a:cxn ang="T9">
                    <a:pos x="T2" y="T3"/>
                  </a:cxn>
                  <a:cxn ang="T10">
                    <a:pos x="T4" y="T5"/>
                  </a:cxn>
                  <a:cxn ang="T11">
                    <a:pos x="T6" y="T7"/>
                  </a:cxn>
                </a:cxnLst>
                <a:rect l="T12" t="T13" r="T14" b="T15"/>
                <a:pathLst>
                  <a:path w="173" h="566">
                    <a:moveTo>
                      <a:pt x="0" y="566"/>
                    </a:moveTo>
                    <a:cubicBezTo>
                      <a:pt x="5" y="537"/>
                      <a:pt x="10" y="466"/>
                      <a:pt x="29" y="394"/>
                    </a:cubicBezTo>
                    <a:cubicBezTo>
                      <a:pt x="48" y="322"/>
                      <a:pt x="91" y="200"/>
                      <a:pt x="115" y="134"/>
                    </a:cubicBezTo>
                    <a:cubicBezTo>
                      <a:pt x="139" y="68"/>
                      <a:pt x="161" y="28"/>
                      <a:pt x="173" y="0"/>
                    </a:cubicBezTo>
                  </a:path>
                </a:pathLst>
              </a:custGeom>
              <a:noFill/>
              <a:ln w="38100">
                <a:solidFill>
                  <a:srgbClr val="FF0000"/>
                </a:solidFill>
                <a:prstDash val="dash"/>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94249" name="Freeform 30"/>
              <p:cNvSpPr>
                <a:spLocks/>
              </p:cNvSpPr>
              <p:nvPr/>
            </p:nvSpPr>
            <p:spPr bwMode="auto">
              <a:xfrm flipH="1" flipV="1">
                <a:off x="5551247" y="2207980"/>
                <a:ext cx="1320608" cy="161146"/>
              </a:xfrm>
              <a:custGeom>
                <a:avLst/>
                <a:gdLst>
                  <a:gd name="T0" fmla="*/ 0 w 548"/>
                  <a:gd name="T1" fmla="*/ 2147483647 h 64"/>
                  <a:gd name="T2" fmla="*/ 2147483647 w 548"/>
                  <a:gd name="T3" fmla="*/ 2147483647 h 64"/>
                  <a:gd name="T4" fmla="*/ 2147483647 w 548"/>
                  <a:gd name="T5" fmla="*/ 2147483647 h 64"/>
                  <a:gd name="T6" fmla="*/ 2147483647 w 548"/>
                  <a:gd name="T7" fmla="*/ 2147483647 h 64"/>
                  <a:gd name="T8" fmla="*/ 2147483647 w 548"/>
                  <a:gd name="T9" fmla="*/ 0 h 64"/>
                  <a:gd name="T10" fmla="*/ 0 60000 65536"/>
                  <a:gd name="T11" fmla="*/ 0 60000 65536"/>
                  <a:gd name="T12" fmla="*/ 0 60000 65536"/>
                  <a:gd name="T13" fmla="*/ 0 60000 65536"/>
                  <a:gd name="T14" fmla="*/ 0 60000 65536"/>
                  <a:gd name="T15" fmla="*/ 0 w 548"/>
                  <a:gd name="T16" fmla="*/ 0 h 64"/>
                  <a:gd name="T17" fmla="*/ 548 w 548"/>
                  <a:gd name="T18" fmla="*/ 64 h 64"/>
                </a:gdLst>
                <a:ahLst/>
                <a:cxnLst>
                  <a:cxn ang="T10">
                    <a:pos x="T0" y="T1"/>
                  </a:cxn>
                  <a:cxn ang="T11">
                    <a:pos x="T2" y="T3"/>
                  </a:cxn>
                  <a:cxn ang="T12">
                    <a:pos x="T4" y="T5"/>
                  </a:cxn>
                  <a:cxn ang="T13">
                    <a:pos x="T6" y="T7"/>
                  </a:cxn>
                  <a:cxn ang="T14">
                    <a:pos x="T8" y="T9"/>
                  </a:cxn>
                </a:cxnLst>
                <a:rect l="T15" t="T16" r="T17" b="T18"/>
                <a:pathLst>
                  <a:path w="548" h="64">
                    <a:moveTo>
                      <a:pt x="0" y="9"/>
                    </a:moveTo>
                    <a:cubicBezTo>
                      <a:pt x="24" y="17"/>
                      <a:pt x="90" y="48"/>
                      <a:pt x="142" y="56"/>
                    </a:cubicBezTo>
                    <a:cubicBezTo>
                      <a:pt x="194" y="64"/>
                      <a:pt x="259" y="61"/>
                      <a:pt x="312" y="55"/>
                    </a:cubicBezTo>
                    <a:cubicBezTo>
                      <a:pt x="365" y="49"/>
                      <a:pt x="424" y="26"/>
                      <a:pt x="463" y="17"/>
                    </a:cubicBezTo>
                    <a:cubicBezTo>
                      <a:pt x="502" y="8"/>
                      <a:pt x="530" y="4"/>
                      <a:pt x="548" y="0"/>
                    </a:cubicBezTo>
                  </a:path>
                </a:pathLst>
              </a:custGeom>
              <a:noFill/>
              <a:ln w="38100">
                <a:solidFill>
                  <a:srgbClr val="FF0000"/>
                </a:solidFill>
                <a:prstDash val="dash"/>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94250" name="Oval 60"/>
              <p:cNvSpPr>
                <a:spLocks noChangeArrowheads="1"/>
              </p:cNvSpPr>
              <p:nvPr/>
            </p:nvSpPr>
            <p:spPr bwMode="auto">
              <a:xfrm>
                <a:off x="5488810" y="2266972"/>
                <a:ext cx="221858" cy="251919"/>
              </a:xfrm>
              <a:prstGeom prst="ellipse">
                <a:avLst/>
              </a:prstGeom>
              <a:noFill/>
              <a:ln w="38100">
                <a:solidFill>
                  <a:srgbClr val="FF0000"/>
                </a:solidFill>
                <a:prstDash val="sysDash"/>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endParaRPr lang="en-US" altLang="en-US" sz="2400">
                  <a:latin typeface="Times New Roman" panose="02020603050405020304" pitchFamily="18" charset="0"/>
                </a:endParaRPr>
              </a:p>
            </p:txBody>
          </p:sp>
          <p:sp>
            <p:nvSpPr>
              <p:cNvPr id="94251" name="Oval 60"/>
              <p:cNvSpPr>
                <a:spLocks noChangeArrowheads="1"/>
              </p:cNvSpPr>
              <p:nvPr/>
            </p:nvSpPr>
            <p:spPr bwMode="auto">
              <a:xfrm>
                <a:off x="4158773" y="2253118"/>
                <a:ext cx="221858" cy="251919"/>
              </a:xfrm>
              <a:prstGeom prst="ellipse">
                <a:avLst/>
              </a:prstGeom>
              <a:noFill/>
              <a:ln w="38100">
                <a:solidFill>
                  <a:srgbClr val="FF0000"/>
                </a:solidFill>
                <a:prstDash val="sysDash"/>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endParaRPr lang="en-US" altLang="en-US" sz="2400">
                  <a:latin typeface="Times New Roman" panose="02020603050405020304" pitchFamily="18" charset="0"/>
                </a:endParaRPr>
              </a:p>
            </p:txBody>
          </p:sp>
          <p:sp>
            <p:nvSpPr>
              <p:cNvPr id="94252" name="Line 57"/>
              <p:cNvSpPr>
                <a:spLocks noChangeShapeType="1"/>
              </p:cNvSpPr>
              <p:nvPr/>
            </p:nvSpPr>
            <p:spPr bwMode="auto">
              <a:xfrm flipV="1">
                <a:off x="5142539" y="2521527"/>
                <a:ext cx="413133" cy="1382919"/>
              </a:xfrm>
              <a:prstGeom prst="line">
                <a:avLst/>
              </a:prstGeom>
              <a:noFill/>
              <a:ln w="38100">
                <a:solidFill>
                  <a:srgbClr val="FF0000"/>
                </a:solidFill>
                <a:prstDash val="dash"/>
                <a:round/>
                <a:headEnd/>
                <a:tailEnd/>
              </a:ln>
              <a:extLst>
                <a:ext uri="{909E8E84-426E-40DD-AFC4-6F175D3DCCD1}">
                  <a14:hiddenFill xmlns:a14="http://schemas.microsoft.com/office/drawing/2010/main">
                    <a:noFill/>
                  </a14:hiddenFill>
                </a:ext>
              </a:extLst>
            </p:spPr>
            <p:txBody>
              <a:bodyPr/>
              <a:lstStyle/>
              <a:p>
                <a:endParaRPr lang="en-US"/>
              </a:p>
            </p:txBody>
          </p:sp>
          <p:sp>
            <p:nvSpPr>
              <p:cNvPr id="94253" name="Line 57"/>
              <p:cNvSpPr>
                <a:spLocks noChangeShapeType="1"/>
              </p:cNvSpPr>
              <p:nvPr/>
            </p:nvSpPr>
            <p:spPr bwMode="auto">
              <a:xfrm flipV="1">
                <a:off x="3812502" y="2479963"/>
                <a:ext cx="413133" cy="1382919"/>
              </a:xfrm>
              <a:prstGeom prst="line">
                <a:avLst/>
              </a:prstGeom>
              <a:noFill/>
              <a:ln w="38100">
                <a:solidFill>
                  <a:srgbClr val="FF0000"/>
                </a:solidFill>
                <a:prstDash val="dash"/>
                <a:round/>
                <a:headEnd/>
                <a:tailEnd/>
              </a:ln>
              <a:extLst>
                <a:ext uri="{909E8E84-426E-40DD-AFC4-6F175D3DCCD1}">
                  <a14:hiddenFill xmlns:a14="http://schemas.microsoft.com/office/drawing/2010/main">
                    <a:noFill/>
                  </a14:hiddenFill>
                </a:ext>
              </a:extLst>
            </p:spPr>
            <p:txBody>
              <a:bodyPr/>
              <a:lstStyle/>
              <a:p>
                <a:endParaRPr lang="en-US"/>
              </a:p>
            </p:txBody>
          </p:sp>
        </p:grpSp>
        <p:sp>
          <p:nvSpPr>
            <p:cNvPr id="94245" name="Line 57"/>
            <p:cNvSpPr>
              <a:spLocks noChangeShapeType="1"/>
            </p:cNvSpPr>
            <p:nvPr/>
          </p:nvSpPr>
          <p:spPr bwMode="auto">
            <a:xfrm>
              <a:off x="4419601" y="2355272"/>
              <a:ext cx="1025235" cy="45719"/>
            </a:xfrm>
            <a:prstGeom prst="line">
              <a:avLst/>
            </a:prstGeom>
            <a:noFill/>
            <a:ln w="38100">
              <a:solidFill>
                <a:srgbClr val="FF0000"/>
              </a:solidFill>
              <a:prstDash val="dash"/>
              <a:round/>
              <a:headEnd/>
              <a:tailEnd/>
            </a:ln>
            <a:extLst>
              <a:ext uri="{909E8E84-426E-40DD-AFC4-6F175D3DCCD1}">
                <a14:hiddenFill xmlns:a14="http://schemas.microsoft.com/office/drawing/2010/main">
                  <a:noFill/>
                </a14:hiddenFill>
              </a:ext>
            </a:extLst>
          </p:spPr>
          <p:txBody>
            <a:bodyPr/>
            <a:lstStyle/>
            <a:p>
              <a:endParaRPr lang="en-US"/>
            </a:p>
          </p:txBody>
        </p:sp>
      </p:grpSp>
      <p:sp>
        <p:nvSpPr>
          <p:cNvPr id="45" name="Slide Number Placeholder 44"/>
          <p:cNvSpPr>
            <a:spLocks noGrp="1"/>
          </p:cNvSpPr>
          <p:nvPr>
            <p:ph type="sldNum" sz="quarter" idx="11"/>
          </p:nvPr>
        </p:nvSpPr>
        <p:spPr/>
        <p:txBody>
          <a:bodyP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eaLnBrk="1" hangingPunct="1"/>
            <a:fld id="{D86BEB79-88A6-4B9A-863C-36EB4C711D63}" type="slidenum">
              <a:rPr lang="en-US" altLang="en-US" sz="1200">
                <a:solidFill>
                  <a:srgbClr val="BCBCBC"/>
                </a:solidFill>
                <a:latin typeface="Times New Roman" panose="02020603050405020304" pitchFamily="18" charset="0"/>
              </a:rPr>
              <a:pPr eaLnBrk="1" hangingPunct="1"/>
              <a:t>89</a:t>
            </a:fld>
            <a:endParaRPr lang="en-US" altLang="en-US" sz="1200">
              <a:solidFill>
                <a:srgbClr val="BCBCBC"/>
              </a:solidFill>
              <a:latin typeface="Times New Roman" panose="02020603050405020304" pitchFamily="18" charset="0"/>
            </a:endParaRPr>
          </a:p>
        </p:txBody>
      </p:sp>
      <p:sp>
        <p:nvSpPr>
          <p:cNvPr id="46" name="Footer Placeholder 45"/>
          <p:cNvSpPr>
            <a:spLocks noGrp="1"/>
          </p:cNvSpPr>
          <p:nvPr>
            <p:ph type="ftr" sz="quarter" idx="10"/>
          </p:nvPr>
        </p:nvSpPr>
        <p:spPr/>
        <p:txBody>
          <a:bodyPr/>
          <a:lstStyle/>
          <a:p>
            <a:pPr>
              <a:defRPr/>
            </a:pPr>
            <a:r>
              <a:rPr lang="en-US"/>
              <a:t>Compression Theory</a:t>
            </a:r>
            <a:endParaRPr lang="en-US" dirty="0"/>
          </a:p>
        </p:txBody>
      </p:sp>
      <p:sp>
        <p:nvSpPr>
          <p:cNvPr id="94241" name="Freeform 49"/>
          <p:cNvSpPr>
            <a:spLocks/>
          </p:cNvSpPr>
          <p:nvPr/>
        </p:nvSpPr>
        <p:spPr bwMode="auto">
          <a:xfrm>
            <a:off x="6400800" y="3178175"/>
            <a:ext cx="234950" cy="349250"/>
          </a:xfrm>
          <a:custGeom>
            <a:avLst/>
            <a:gdLst>
              <a:gd name="T0" fmla="*/ 0 w 148"/>
              <a:gd name="T1" fmla="*/ 554434375 h 220"/>
              <a:gd name="T2" fmla="*/ 206652813 w 148"/>
              <a:gd name="T3" fmla="*/ 478829688 h 220"/>
              <a:gd name="T4" fmla="*/ 110886875 w 148"/>
              <a:gd name="T5" fmla="*/ 342741250 h 220"/>
              <a:gd name="T6" fmla="*/ 372983125 w 148"/>
              <a:gd name="T7" fmla="*/ 0 h 220"/>
              <a:gd name="T8" fmla="*/ 0 60000 65536"/>
              <a:gd name="T9" fmla="*/ 0 60000 65536"/>
              <a:gd name="T10" fmla="*/ 0 60000 65536"/>
              <a:gd name="T11" fmla="*/ 0 60000 65536"/>
              <a:gd name="T12" fmla="*/ 0 w 148"/>
              <a:gd name="T13" fmla="*/ 0 h 220"/>
              <a:gd name="T14" fmla="*/ 148 w 148"/>
              <a:gd name="T15" fmla="*/ 220 h 220"/>
            </a:gdLst>
            <a:ahLst/>
            <a:cxnLst>
              <a:cxn ang="T8">
                <a:pos x="T0" y="T1"/>
              </a:cxn>
              <a:cxn ang="T9">
                <a:pos x="T2" y="T3"/>
              </a:cxn>
              <a:cxn ang="T10">
                <a:pos x="T4" y="T5"/>
              </a:cxn>
              <a:cxn ang="T11">
                <a:pos x="T6" y="T7"/>
              </a:cxn>
            </a:cxnLst>
            <a:rect l="T12" t="T13" r="T14" b="T15"/>
            <a:pathLst>
              <a:path w="148" h="220">
                <a:moveTo>
                  <a:pt x="0" y="220"/>
                </a:moveTo>
                <a:cubicBezTo>
                  <a:pt x="37" y="212"/>
                  <a:pt x="75" y="204"/>
                  <a:pt x="82" y="190"/>
                </a:cubicBezTo>
                <a:cubicBezTo>
                  <a:pt x="89" y="176"/>
                  <a:pt x="33" y="168"/>
                  <a:pt x="44" y="136"/>
                </a:cubicBezTo>
                <a:cubicBezTo>
                  <a:pt x="55" y="104"/>
                  <a:pt x="101" y="52"/>
                  <a:pt x="148" y="0"/>
                </a:cubicBezTo>
              </a:path>
            </a:pathLst>
          </a:custGeom>
          <a:noFill/>
          <a:ln w="19050" cap="flat" cmpd="sng">
            <a:solidFill>
              <a:schemeClr val="bg1"/>
            </a:solidFill>
            <a:prstDash val="solid"/>
            <a:round/>
            <a:headEnd type="none" w="med" len="med"/>
            <a:tailEnd type="arrow" w="med" len="med"/>
          </a:ln>
          <a:extLst>
            <a:ext uri="{909E8E84-426E-40DD-AFC4-6F175D3DCCD1}">
              <a14:hiddenFill xmlns:a14="http://schemas.microsoft.com/office/drawing/2010/main">
                <a:solidFill>
                  <a:srgbClr val="FFFFFF"/>
                </a:solidFill>
              </a14:hiddenFill>
            </a:ext>
          </a:extLst>
        </p:spPr>
        <p:txBody>
          <a:bodyPr rot="10800000" wrap="none"/>
          <a:lstStyle/>
          <a:p>
            <a:endParaRPr lang="en-US"/>
          </a:p>
        </p:txBody>
      </p:sp>
      <p:sp>
        <p:nvSpPr>
          <p:cNvPr id="94242" name="Freeform 50"/>
          <p:cNvSpPr>
            <a:spLocks/>
          </p:cNvSpPr>
          <p:nvPr/>
        </p:nvSpPr>
        <p:spPr bwMode="auto">
          <a:xfrm>
            <a:off x="5327651" y="3101975"/>
            <a:ext cx="314325" cy="438150"/>
          </a:xfrm>
          <a:custGeom>
            <a:avLst/>
            <a:gdLst>
              <a:gd name="T0" fmla="*/ 498990938 w 198"/>
              <a:gd name="T1" fmla="*/ 665321250 h 276"/>
              <a:gd name="T2" fmla="*/ 241935000 w 198"/>
              <a:gd name="T3" fmla="*/ 635079375 h 276"/>
              <a:gd name="T4" fmla="*/ 408265313 w 198"/>
              <a:gd name="T5" fmla="*/ 297378438 h 276"/>
              <a:gd name="T6" fmla="*/ 0 w 198"/>
              <a:gd name="T7" fmla="*/ 0 h 276"/>
              <a:gd name="T8" fmla="*/ 0 60000 65536"/>
              <a:gd name="T9" fmla="*/ 0 60000 65536"/>
              <a:gd name="T10" fmla="*/ 0 60000 65536"/>
              <a:gd name="T11" fmla="*/ 0 60000 65536"/>
              <a:gd name="T12" fmla="*/ 0 w 198"/>
              <a:gd name="T13" fmla="*/ 0 h 276"/>
              <a:gd name="T14" fmla="*/ 198 w 198"/>
              <a:gd name="T15" fmla="*/ 276 h 276"/>
            </a:gdLst>
            <a:ahLst/>
            <a:cxnLst>
              <a:cxn ang="T8">
                <a:pos x="T0" y="T1"/>
              </a:cxn>
              <a:cxn ang="T9">
                <a:pos x="T2" y="T3"/>
              </a:cxn>
              <a:cxn ang="T10">
                <a:pos x="T4" y="T5"/>
              </a:cxn>
              <a:cxn ang="T11">
                <a:pos x="T6" y="T7"/>
              </a:cxn>
            </a:cxnLst>
            <a:rect l="T12" t="T13" r="T14" b="T15"/>
            <a:pathLst>
              <a:path w="198" h="276">
                <a:moveTo>
                  <a:pt x="198" y="264"/>
                </a:moveTo>
                <a:cubicBezTo>
                  <a:pt x="150" y="270"/>
                  <a:pt x="102" y="276"/>
                  <a:pt x="96" y="252"/>
                </a:cubicBezTo>
                <a:cubicBezTo>
                  <a:pt x="90" y="228"/>
                  <a:pt x="178" y="160"/>
                  <a:pt x="162" y="118"/>
                </a:cubicBezTo>
                <a:cubicBezTo>
                  <a:pt x="146" y="76"/>
                  <a:pt x="73" y="38"/>
                  <a:pt x="0" y="0"/>
                </a:cubicBezTo>
              </a:path>
            </a:pathLst>
          </a:custGeom>
          <a:noFill/>
          <a:ln w="19050" cap="flat" cmpd="sng">
            <a:solidFill>
              <a:schemeClr val="bg1"/>
            </a:solidFill>
            <a:prstDash val="solid"/>
            <a:round/>
            <a:headEnd type="none" w="med" len="med"/>
            <a:tailEnd type="arrow" w="med" len="med"/>
          </a:ln>
          <a:extLst>
            <a:ext uri="{909E8E84-426E-40DD-AFC4-6F175D3DCCD1}">
              <a14:hiddenFill xmlns:a14="http://schemas.microsoft.com/office/drawing/2010/main">
                <a:solidFill>
                  <a:srgbClr val="FFFFFF"/>
                </a:solidFill>
              </a14:hiddenFill>
            </a:ext>
          </a:extLst>
        </p:spPr>
        <p:txBody>
          <a:bodyPr rot="10800000" wrap="none"/>
          <a:lstStyle/>
          <a:p>
            <a:endParaRPr lang="en-US"/>
          </a:p>
        </p:txBody>
      </p:sp>
      <p:sp>
        <p:nvSpPr>
          <p:cNvPr id="94243" name="TextBox 28"/>
          <p:cNvSpPr txBox="1">
            <a:spLocks noChangeArrowheads="1"/>
          </p:cNvSpPr>
          <p:nvPr/>
        </p:nvSpPr>
        <p:spPr bwMode="auto">
          <a:xfrm>
            <a:off x="4129089" y="319088"/>
            <a:ext cx="3671887" cy="603250"/>
          </a:xfrm>
          <a:prstGeom prst="rect">
            <a:avLst/>
          </a:prstGeom>
          <a:solidFill>
            <a:srgbClr val="F2F2F2">
              <a:alpha val="61960"/>
            </a:srgbClr>
          </a:solidFill>
          <a:ln w="38100">
            <a:solidFill>
              <a:schemeClr val="bg1"/>
            </a:solidFill>
            <a:bevel/>
            <a:headEnd/>
            <a:tailEnd/>
          </a:ln>
        </p:spPr>
        <p:txBody>
          <a:bodyPr anchor="ctr" anchorCtr="1"/>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spcBef>
                <a:spcPct val="50000"/>
              </a:spcBef>
            </a:pPr>
            <a:r>
              <a:rPr lang="en-US" altLang="en-US" sz="3600" b="1">
                <a:solidFill>
                  <a:schemeClr val="bg1"/>
                </a:solidFill>
                <a:latin typeface="Times New Roman" panose="02020603050405020304" pitchFamily="18" charset="0"/>
              </a:rPr>
              <a:t>Leaner Columns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 name="Rectangle 60"/>
          <p:cNvSpPr/>
          <p:nvPr/>
        </p:nvSpPr>
        <p:spPr>
          <a:xfrm>
            <a:off x="8715376" y="0"/>
            <a:ext cx="1952625"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en-US" sz="2400"/>
          </a:p>
        </p:txBody>
      </p:sp>
      <p:sp>
        <p:nvSpPr>
          <p:cNvPr id="12291" name="Freeform 51"/>
          <p:cNvSpPr>
            <a:spLocks/>
          </p:cNvSpPr>
          <p:nvPr/>
        </p:nvSpPr>
        <p:spPr bwMode="auto">
          <a:xfrm>
            <a:off x="9110664" y="3524250"/>
            <a:ext cx="942975" cy="1301750"/>
          </a:xfrm>
          <a:custGeom>
            <a:avLst/>
            <a:gdLst>
              <a:gd name="T0" fmla="*/ 2147483647 w 594"/>
              <a:gd name="T1" fmla="*/ 0 h 820"/>
              <a:gd name="T2" fmla="*/ 2147483647 w 594"/>
              <a:gd name="T3" fmla="*/ 0 h 820"/>
              <a:gd name="T4" fmla="*/ 2147483647 w 594"/>
              <a:gd name="T5" fmla="*/ 2147483647 h 820"/>
              <a:gd name="T6" fmla="*/ 2147483647 w 594"/>
              <a:gd name="T7" fmla="*/ 2147483647 h 820"/>
              <a:gd name="T8" fmla="*/ 2147483647 w 594"/>
              <a:gd name="T9" fmla="*/ 2147483647 h 820"/>
              <a:gd name="T10" fmla="*/ 2147483647 w 594"/>
              <a:gd name="T11" fmla="*/ 2147483647 h 820"/>
              <a:gd name="T12" fmla="*/ 2147483647 w 594"/>
              <a:gd name="T13" fmla="*/ 2147483647 h 820"/>
              <a:gd name="T14" fmla="*/ 0 w 594"/>
              <a:gd name="T15" fmla="*/ 2147483647 h 820"/>
              <a:gd name="T16" fmla="*/ 0 w 594"/>
              <a:gd name="T17" fmla="*/ 2147483647 h 820"/>
              <a:gd name="T18" fmla="*/ 2147483647 w 594"/>
              <a:gd name="T19" fmla="*/ 2147483647 h 820"/>
              <a:gd name="T20" fmla="*/ 2147483647 w 594"/>
              <a:gd name="T21" fmla="*/ 2147483647 h 820"/>
              <a:gd name="T22" fmla="*/ 2147483647 w 594"/>
              <a:gd name="T23" fmla="*/ 2147483647 h 820"/>
              <a:gd name="T24" fmla="*/ 2147483647 w 594"/>
              <a:gd name="T25" fmla="*/ 0 h 82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594"/>
              <a:gd name="T40" fmla="*/ 0 h 820"/>
              <a:gd name="T41" fmla="*/ 594 w 594"/>
              <a:gd name="T42" fmla="*/ 820 h 820"/>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594" h="820">
                <a:moveTo>
                  <a:pt x="10" y="0"/>
                </a:moveTo>
                <a:lnTo>
                  <a:pt x="594" y="0"/>
                </a:lnTo>
                <a:lnTo>
                  <a:pt x="594" y="148"/>
                </a:lnTo>
                <a:lnTo>
                  <a:pt x="344" y="148"/>
                </a:lnTo>
                <a:lnTo>
                  <a:pt x="344" y="670"/>
                </a:lnTo>
                <a:lnTo>
                  <a:pt x="590" y="670"/>
                </a:lnTo>
                <a:lnTo>
                  <a:pt x="590" y="820"/>
                </a:lnTo>
                <a:lnTo>
                  <a:pt x="0" y="820"/>
                </a:lnTo>
                <a:lnTo>
                  <a:pt x="0" y="670"/>
                </a:lnTo>
                <a:lnTo>
                  <a:pt x="254" y="670"/>
                </a:lnTo>
                <a:lnTo>
                  <a:pt x="254" y="152"/>
                </a:lnTo>
                <a:lnTo>
                  <a:pt x="10" y="152"/>
                </a:lnTo>
                <a:lnTo>
                  <a:pt x="10" y="0"/>
                </a:lnTo>
                <a:close/>
              </a:path>
            </a:pathLst>
          </a:custGeom>
          <a:solidFill>
            <a:schemeClr val="accent1"/>
          </a:solidFill>
          <a:ln w="44450">
            <a:solidFill>
              <a:schemeClr val="bg1"/>
            </a:solidFill>
            <a:round/>
            <a:headEnd/>
            <a:tailEnd/>
          </a:ln>
        </p:spPr>
        <p:txBody>
          <a:bodyPr/>
          <a:lstStyle/>
          <a:p>
            <a:endParaRPr lang="en-US"/>
          </a:p>
        </p:txBody>
      </p:sp>
      <p:sp>
        <p:nvSpPr>
          <p:cNvPr id="12292" name="Freeform 3"/>
          <p:cNvSpPr>
            <a:spLocks/>
          </p:cNvSpPr>
          <p:nvPr/>
        </p:nvSpPr>
        <p:spPr bwMode="auto">
          <a:xfrm>
            <a:off x="9080501" y="158750"/>
            <a:ext cx="942975" cy="1301750"/>
          </a:xfrm>
          <a:custGeom>
            <a:avLst/>
            <a:gdLst>
              <a:gd name="T0" fmla="*/ 2147483647 w 594"/>
              <a:gd name="T1" fmla="*/ 0 h 820"/>
              <a:gd name="T2" fmla="*/ 2147483647 w 594"/>
              <a:gd name="T3" fmla="*/ 0 h 820"/>
              <a:gd name="T4" fmla="*/ 2147483647 w 594"/>
              <a:gd name="T5" fmla="*/ 2147483647 h 820"/>
              <a:gd name="T6" fmla="*/ 2147483647 w 594"/>
              <a:gd name="T7" fmla="*/ 2147483647 h 820"/>
              <a:gd name="T8" fmla="*/ 2147483647 w 594"/>
              <a:gd name="T9" fmla="*/ 2147483647 h 820"/>
              <a:gd name="T10" fmla="*/ 2147483647 w 594"/>
              <a:gd name="T11" fmla="*/ 2147483647 h 820"/>
              <a:gd name="T12" fmla="*/ 2147483647 w 594"/>
              <a:gd name="T13" fmla="*/ 2147483647 h 820"/>
              <a:gd name="T14" fmla="*/ 0 w 594"/>
              <a:gd name="T15" fmla="*/ 2147483647 h 820"/>
              <a:gd name="T16" fmla="*/ 0 w 594"/>
              <a:gd name="T17" fmla="*/ 2147483647 h 820"/>
              <a:gd name="T18" fmla="*/ 2147483647 w 594"/>
              <a:gd name="T19" fmla="*/ 2147483647 h 820"/>
              <a:gd name="T20" fmla="*/ 2147483647 w 594"/>
              <a:gd name="T21" fmla="*/ 2147483647 h 820"/>
              <a:gd name="T22" fmla="*/ 2147483647 w 594"/>
              <a:gd name="T23" fmla="*/ 2147483647 h 820"/>
              <a:gd name="T24" fmla="*/ 2147483647 w 594"/>
              <a:gd name="T25" fmla="*/ 0 h 82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594"/>
              <a:gd name="T40" fmla="*/ 0 h 820"/>
              <a:gd name="T41" fmla="*/ 594 w 594"/>
              <a:gd name="T42" fmla="*/ 820 h 820"/>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594" h="820">
                <a:moveTo>
                  <a:pt x="10" y="0"/>
                </a:moveTo>
                <a:lnTo>
                  <a:pt x="594" y="0"/>
                </a:lnTo>
                <a:lnTo>
                  <a:pt x="594" y="148"/>
                </a:lnTo>
                <a:lnTo>
                  <a:pt x="344" y="148"/>
                </a:lnTo>
                <a:lnTo>
                  <a:pt x="344" y="670"/>
                </a:lnTo>
                <a:lnTo>
                  <a:pt x="590" y="670"/>
                </a:lnTo>
                <a:lnTo>
                  <a:pt x="590" y="820"/>
                </a:lnTo>
                <a:lnTo>
                  <a:pt x="0" y="820"/>
                </a:lnTo>
                <a:lnTo>
                  <a:pt x="0" y="670"/>
                </a:lnTo>
                <a:lnTo>
                  <a:pt x="254" y="670"/>
                </a:lnTo>
                <a:lnTo>
                  <a:pt x="254" y="152"/>
                </a:lnTo>
                <a:lnTo>
                  <a:pt x="10" y="152"/>
                </a:lnTo>
                <a:lnTo>
                  <a:pt x="10" y="0"/>
                </a:lnTo>
                <a:close/>
              </a:path>
            </a:pathLst>
          </a:custGeom>
          <a:solidFill>
            <a:schemeClr val="accent1"/>
          </a:solidFill>
          <a:ln w="44450">
            <a:solidFill>
              <a:schemeClr val="bg1"/>
            </a:solidFill>
            <a:round/>
            <a:headEnd/>
            <a:tailEnd/>
          </a:ln>
        </p:spPr>
        <p:txBody>
          <a:bodyPr/>
          <a:lstStyle/>
          <a:p>
            <a:endParaRPr lang="en-US"/>
          </a:p>
        </p:txBody>
      </p:sp>
      <p:sp>
        <p:nvSpPr>
          <p:cNvPr id="63" name="Rectangle 62"/>
          <p:cNvSpPr/>
          <p:nvPr/>
        </p:nvSpPr>
        <p:spPr>
          <a:xfrm>
            <a:off x="7142164" y="1"/>
            <a:ext cx="1919287" cy="887413"/>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en-US" sz="2400"/>
          </a:p>
        </p:txBody>
      </p:sp>
      <p:sp>
        <p:nvSpPr>
          <p:cNvPr id="68" name="TextBox 67"/>
          <p:cNvSpPr txBox="1"/>
          <p:nvPr/>
        </p:nvSpPr>
        <p:spPr>
          <a:xfrm>
            <a:off x="2757489" y="2932113"/>
            <a:ext cx="5661025" cy="3122612"/>
          </a:xfrm>
          <a:prstGeom prst="rect">
            <a:avLst/>
          </a:prstGeom>
          <a:solidFill>
            <a:schemeClr val="tx1"/>
          </a:solidFill>
          <a:ln w="38100" cap="flat">
            <a:solidFill>
              <a:schemeClr val="bg1"/>
            </a:solidFill>
            <a:bevel/>
          </a:ln>
        </p:spPr>
        <p:txBody>
          <a:bodyPr anchor="ctr" anchorCtr="1"/>
          <a:lstStyle/>
          <a:p>
            <a:pPr algn="l" eaLnBrk="0" hangingPunct="0">
              <a:defRPr/>
            </a:pPr>
            <a:endParaRPr lang="en-US" sz="2400" dirty="0">
              <a:solidFill>
                <a:schemeClr val="bg1"/>
              </a:solidFill>
              <a:latin typeface="Times New Roman" pitchFamily="18" charset="0"/>
              <a:cs typeface="+mn-cs"/>
            </a:endParaRPr>
          </a:p>
        </p:txBody>
      </p:sp>
      <p:sp>
        <p:nvSpPr>
          <p:cNvPr id="29" name="TextBox 28"/>
          <p:cNvSpPr txBox="1"/>
          <p:nvPr/>
        </p:nvSpPr>
        <p:spPr>
          <a:xfrm>
            <a:off x="2028826" y="1001713"/>
            <a:ext cx="6665913" cy="1865312"/>
          </a:xfrm>
          <a:prstGeom prst="rect">
            <a:avLst/>
          </a:prstGeom>
          <a:solidFill>
            <a:schemeClr val="tx1">
              <a:lumMod val="95000"/>
              <a:alpha val="62000"/>
            </a:schemeClr>
          </a:solidFill>
          <a:ln w="38100" cap="flat">
            <a:solidFill>
              <a:schemeClr val="bg1"/>
            </a:solidFill>
            <a:bevel/>
          </a:ln>
        </p:spPr>
        <p:txBody>
          <a:bodyPr>
            <a:spAutoFit/>
          </a:bodyPr>
          <a:lstStyle/>
          <a:p>
            <a:pPr algn="l">
              <a:defRPr/>
            </a:pPr>
            <a:r>
              <a:rPr lang="en-US" sz="2400">
                <a:solidFill>
                  <a:schemeClr val="bg1"/>
                </a:solidFill>
                <a:latin typeface="Times New Roman" pitchFamily="18" charset="0"/>
                <a:cs typeface="Arial" charset="0"/>
              </a:rPr>
              <a:t>With residual stresses, flange tips yield first at </a:t>
            </a:r>
          </a:p>
          <a:p>
            <a:pPr algn="l">
              <a:defRPr/>
            </a:pPr>
            <a:r>
              <a:rPr lang="en-US" sz="2400">
                <a:solidFill>
                  <a:schemeClr val="bg1"/>
                </a:solidFill>
                <a:latin typeface="Times New Roman" pitchFamily="18" charset="0"/>
                <a:cs typeface="Arial" charset="0"/>
              </a:rPr>
              <a:t>	</a:t>
            </a:r>
            <a:r>
              <a:rPr lang="en-US" sz="2400" i="1">
                <a:solidFill>
                  <a:schemeClr val="bg1"/>
                </a:solidFill>
                <a:latin typeface="Times New Roman" pitchFamily="18" charset="0"/>
                <a:cs typeface="Arial" charset="0"/>
              </a:rPr>
              <a:t>P/A </a:t>
            </a:r>
            <a:r>
              <a:rPr lang="en-US" sz="2400">
                <a:solidFill>
                  <a:schemeClr val="bg1"/>
                </a:solidFill>
                <a:latin typeface="Times New Roman" pitchFamily="18" charset="0"/>
                <a:cs typeface="Arial" charset="0"/>
              </a:rPr>
              <a:t>+ residual stress = </a:t>
            </a:r>
            <a:r>
              <a:rPr lang="en-US" sz="2400" i="1">
                <a:solidFill>
                  <a:schemeClr val="bg1"/>
                </a:solidFill>
                <a:latin typeface="Times New Roman" pitchFamily="18" charset="0"/>
                <a:cs typeface="Arial" charset="0"/>
              </a:rPr>
              <a:t>F</a:t>
            </a:r>
            <a:r>
              <a:rPr lang="en-US" sz="2400" i="1" baseline="-25000">
                <a:solidFill>
                  <a:schemeClr val="bg1"/>
                </a:solidFill>
                <a:latin typeface="Times New Roman" pitchFamily="18" charset="0"/>
                <a:cs typeface="Arial" charset="0"/>
              </a:rPr>
              <a:t>y</a:t>
            </a:r>
            <a:endParaRPr lang="en-US" sz="2400" i="1">
              <a:solidFill>
                <a:schemeClr val="bg1"/>
              </a:solidFill>
              <a:latin typeface="Times New Roman" pitchFamily="18" charset="0"/>
              <a:cs typeface="Arial" charset="0"/>
            </a:endParaRPr>
          </a:p>
          <a:p>
            <a:pPr algn="l">
              <a:defRPr/>
            </a:pPr>
            <a:r>
              <a:rPr lang="en-US" sz="2400">
                <a:solidFill>
                  <a:schemeClr val="bg1"/>
                </a:solidFill>
                <a:latin typeface="Times New Roman" pitchFamily="18" charset="0"/>
                <a:cs typeface="Arial" charset="0"/>
              </a:rPr>
              <a:t>Gradually get yield of entire cross section.</a:t>
            </a:r>
          </a:p>
          <a:p>
            <a:pPr algn="l">
              <a:defRPr/>
            </a:pPr>
            <a:endParaRPr lang="en-US" sz="1800">
              <a:solidFill>
                <a:schemeClr val="bg1"/>
              </a:solidFill>
              <a:latin typeface="Times New Roman" pitchFamily="18" charset="0"/>
              <a:cs typeface="Arial" charset="0"/>
            </a:endParaRPr>
          </a:p>
          <a:p>
            <a:pPr algn="l">
              <a:defRPr/>
            </a:pPr>
            <a:r>
              <a:rPr lang="en-US" sz="2400">
                <a:solidFill>
                  <a:schemeClr val="bg1"/>
                </a:solidFill>
                <a:latin typeface="Times New Roman" pitchFamily="18" charset="0"/>
                <a:cs typeface="Arial" charset="0"/>
              </a:rPr>
              <a:t>Stiffness is reduced after 1</a:t>
            </a:r>
            <a:r>
              <a:rPr lang="en-US" sz="2400" baseline="30000">
                <a:solidFill>
                  <a:schemeClr val="bg1"/>
                </a:solidFill>
                <a:latin typeface="Times New Roman" pitchFamily="18" charset="0"/>
                <a:cs typeface="Arial" charset="0"/>
              </a:rPr>
              <a:t>st</a:t>
            </a:r>
            <a:r>
              <a:rPr lang="en-US" sz="2400">
                <a:solidFill>
                  <a:schemeClr val="bg1"/>
                </a:solidFill>
                <a:latin typeface="Times New Roman" pitchFamily="18" charset="0"/>
                <a:cs typeface="Arial" charset="0"/>
              </a:rPr>
              <a:t> yield.</a:t>
            </a:r>
          </a:p>
        </p:txBody>
      </p:sp>
      <p:sp>
        <p:nvSpPr>
          <p:cNvPr id="12296" name="Line 5"/>
          <p:cNvSpPr>
            <a:spLocks noChangeShapeType="1"/>
          </p:cNvSpPr>
          <p:nvPr/>
        </p:nvSpPr>
        <p:spPr bwMode="auto">
          <a:xfrm>
            <a:off x="4502150" y="3041650"/>
            <a:ext cx="0" cy="2452688"/>
          </a:xfrm>
          <a:prstGeom prst="line">
            <a:avLst/>
          </a:prstGeom>
          <a:noFill/>
          <a:ln w="3810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2297" name="Line 6"/>
          <p:cNvSpPr>
            <a:spLocks noChangeShapeType="1"/>
          </p:cNvSpPr>
          <p:nvPr/>
        </p:nvSpPr>
        <p:spPr bwMode="auto">
          <a:xfrm>
            <a:off x="4487864" y="5480050"/>
            <a:ext cx="3214687" cy="0"/>
          </a:xfrm>
          <a:prstGeom prst="line">
            <a:avLst/>
          </a:prstGeom>
          <a:noFill/>
          <a:ln w="3810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2298" name="Text Box 7"/>
          <p:cNvSpPr txBox="1">
            <a:spLocks noChangeArrowheads="1"/>
          </p:cNvSpPr>
          <p:nvPr/>
        </p:nvSpPr>
        <p:spPr bwMode="auto">
          <a:xfrm>
            <a:off x="5949950" y="5480051"/>
            <a:ext cx="68580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spcBef>
                <a:spcPct val="50000"/>
              </a:spcBef>
            </a:pPr>
            <a:r>
              <a:rPr lang="en-US" altLang="en-US" sz="2400">
                <a:solidFill>
                  <a:schemeClr val="bg1"/>
                </a:solidFill>
                <a:latin typeface="Symbol" panose="05050102010706020507" pitchFamily="18" charset="2"/>
              </a:rPr>
              <a:t>D</a:t>
            </a:r>
          </a:p>
        </p:txBody>
      </p:sp>
      <p:sp>
        <p:nvSpPr>
          <p:cNvPr id="12299" name="Text Box 8"/>
          <p:cNvSpPr txBox="1">
            <a:spLocks noChangeArrowheads="1"/>
          </p:cNvSpPr>
          <p:nvPr/>
        </p:nvSpPr>
        <p:spPr bwMode="auto">
          <a:xfrm>
            <a:off x="3463925" y="3546475"/>
            <a:ext cx="1447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spcBef>
                <a:spcPct val="50000"/>
              </a:spcBef>
            </a:pPr>
            <a:r>
              <a:rPr lang="en-US" altLang="en-US" sz="2400" i="1">
                <a:solidFill>
                  <a:schemeClr val="bg1"/>
                </a:solidFill>
                <a:latin typeface="Times New Roman" panose="02020603050405020304" pitchFamily="18" charset="0"/>
              </a:rPr>
              <a:t>P=F</a:t>
            </a:r>
            <a:r>
              <a:rPr lang="en-US" altLang="en-US" sz="2400" i="1" baseline="-25000">
                <a:solidFill>
                  <a:schemeClr val="bg1"/>
                </a:solidFill>
                <a:latin typeface="Times New Roman" panose="02020603050405020304" pitchFamily="18" charset="0"/>
              </a:rPr>
              <a:t>y</a:t>
            </a:r>
            <a:r>
              <a:rPr lang="en-US" altLang="en-US" sz="2400" i="1">
                <a:solidFill>
                  <a:schemeClr val="bg1"/>
                </a:solidFill>
                <a:latin typeface="Times New Roman" panose="02020603050405020304" pitchFamily="18" charset="0"/>
              </a:rPr>
              <a:t>A</a:t>
            </a:r>
            <a:endParaRPr lang="en-US" altLang="en-US" sz="2400" i="1" baseline="-25000">
              <a:solidFill>
                <a:schemeClr val="bg1"/>
              </a:solidFill>
              <a:latin typeface="Times New Roman" panose="02020603050405020304" pitchFamily="18" charset="0"/>
            </a:endParaRPr>
          </a:p>
        </p:txBody>
      </p:sp>
      <p:sp>
        <p:nvSpPr>
          <p:cNvPr id="12300" name="Text Box 15"/>
          <p:cNvSpPr txBox="1">
            <a:spLocks noChangeArrowheads="1"/>
          </p:cNvSpPr>
          <p:nvPr/>
        </p:nvSpPr>
        <p:spPr bwMode="auto">
          <a:xfrm>
            <a:off x="4883150" y="5480051"/>
            <a:ext cx="121920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spcBef>
                <a:spcPct val="50000"/>
              </a:spcBef>
            </a:pPr>
            <a:r>
              <a:rPr lang="en-US" altLang="en-US" sz="2400">
                <a:solidFill>
                  <a:schemeClr val="bg1"/>
                </a:solidFill>
                <a:latin typeface="Symbol" panose="05050102010706020507" pitchFamily="18" charset="2"/>
              </a:rPr>
              <a:t>e</a:t>
            </a:r>
            <a:r>
              <a:rPr lang="en-US" altLang="en-US" sz="2400" baseline="-25000">
                <a:solidFill>
                  <a:schemeClr val="bg1"/>
                </a:solidFill>
                <a:latin typeface="Times New Roman" panose="02020603050405020304" pitchFamily="18" charset="0"/>
              </a:rPr>
              <a:t>y</a:t>
            </a:r>
            <a:r>
              <a:rPr lang="en-US" altLang="en-US" sz="2400" i="1">
                <a:solidFill>
                  <a:schemeClr val="bg1"/>
                </a:solidFill>
                <a:latin typeface="Times New Roman" panose="02020603050405020304" pitchFamily="18" charset="0"/>
              </a:rPr>
              <a:t>L</a:t>
            </a:r>
            <a:r>
              <a:rPr lang="en-US" altLang="en-US" sz="2400" i="1" baseline="-25000">
                <a:solidFill>
                  <a:schemeClr val="bg1"/>
                </a:solidFill>
                <a:latin typeface="Times New Roman" panose="02020603050405020304" pitchFamily="18" charset="0"/>
              </a:rPr>
              <a:t>0</a:t>
            </a:r>
            <a:endParaRPr lang="en-US" altLang="en-US" sz="2400" i="1">
              <a:solidFill>
                <a:schemeClr val="bg1"/>
              </a:solidFill>
              <a:latin typeface="Times New Roman" panose="02020603050405020304" pitchFamily="18" charset="0"/>
            </a:endParaRPr>
          </a:p>
        </p:txBody>
      </p:sp>
      <p:sp>
        <p:nvSpPr>
          <p:cNvPr id="12301" name="Line 23"/>
          <p:cNvSpPr>
            <a:spLocks noChangeShapeType="1"/>
          </p:cNvSpPr>
          <p:nvPr/>
        </p:nvSpPr>
        <p:spPr bwMode="auto">
          <a:xfrm>
            <a:off x="5111750" y="3727450"/>
            <a:ext cx="0" cy="1752600"/>
          </a:xfrm>
          <a:prstGeom prst="line">
            <a:avLst/>
          </a:prstGeom>
          <a:noFill/>
          <a:ln w="28575">
            <a:solidFill>
              <a:schemeClr val="bg1"/>
            </a:solidFill>
            <a:prstDash val="dash"/>
            <a:round/>
            <a:headEnd/>
            <a:tailEnd/>
          </a:ln>
          <a:extLst>
            <a:ext uri="{909E8E84-426E-40DD-AFC4-6F175D3DCCD1}">
              <a14:hiddenFill xmlns:a14="http://schemas.microsoft.com/office/drawing/2010/main">
                <a:noFill/>
              </a14:hiddenFill>
            </a:ext>
          </a:extLst>
        </p:spPr>
        <p:txBody>
          <a:bodyPr/>
          <a:lstStyle/>
          <a:p>
            <a:endParaRPr lang="en-US"/>
          </a:p>
        </p:txBody>
      </p:sp>
      <p:sp>
        <p:nvSpPr>
          <p:cNvPr id="69" name="TextBox 68"/>
          <p:cNvSpPr txBox="1"/>
          <p:nvPr/>
        </p:nvSpPr>
        <p:spPr>
          <a:xfrm>
            <a:off x="2036764" y="339725"/>
            <a:ext cx="4625975" cy="546100"/>
          </a:xfrm>
          <a:prstGeom prst="rect">
            <a:avLst/>
          </a:prstGeom>
          <a:solidFill>
            <a:schemeClr val="tx1">
              <a:lumMod val="95000"/>
              <a:alpha val="62000"/>
            </a:schemeClr>
          </a:solidFill>
          <a:ln w="38100" cap="flat">
            <a:solidFill>
              <a:schemeClr val="bg1"/>
            </a:solidFill>
            <a:bevel/>
          </a:ln>
        </p:spPr>
        <p:txBody>
          <a:bodyPr/>
          <a:lstStyle/>
          <a:p>
            <a:pPr algn="l">
              <a:defRPr/>
            </a:pPr>
            <a:r>
              <a:rPr lang="en-US" sz="2400" b="1">
                <a:solidFill>
                  <a:schemeClr val="bg1"/>
                </a:solidFill>
                <a:latin typeface="Times New Roman" pitchFamily="18" charset="0"/>
                <a:cs typeface="Arial" charset="0"/>
              </a:rPr>
              <a:t>RESIDUAL STRESSES</a:t>
            </a:r>
          </a:p>
        </p:txBody>
      </p:sp>
      <p:sp>
        <p:nvSpPr>
          <p:cNvPr id="70" name="Slide Number Placeholder 69"/>
          <p:cNvSpPr txBox="1">
            <a:spLocks noGrp="1"/>
          </p:cNvSpPr>
          <p:nvPr/>
        </p:nvSpPr>
        <p:spPr>
          <a:xfrm>
            <a:off x="10964863" y="6416676"/>
            <a:ext cx="762000" cy="365125"/>
          </a:xfrm>
          <a:prstGeom prst="rect">
            <a:avLst/>
          </a:prstGeom>
          <a:noFill/>
        </p:spPr>
        <p:txBody>
          <a:bodyPr lIns="0" rIns="0" anchor="b"/>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r" eaLnBrk="1" hangingPunct="1"/>
            <a:fld id="{CF436FE0-E1E2-4D62-8E80-5F3F55CB7DD8}" type="slidenum">
              <a:rPr lang="en-US" altLang="en-US" sz="1200">
                <a:solidFill>
                  <a:srgbClr val="BCBCBC"/>
                </a:solidFill>
                <a:latin typeface="Times New Roman" panose="02020603050405020304" pitchFamily="18" charset="0"/>
              </a:rPr>
              <a:pPr algn="r" eaLnBrk="1" hangingPunct="1"/>
              <a:t>9</a:t>
            </a:fld>
            <a:endParaRPr lang="en-US" altLang="en-US" sz="1200" dirty="0">
              <a:solidFill>
                <a:srgbClr val="BCBCBC"/>
              </a:solidFill>
              <a:latin typeface="Times New Roman" panose="02020603050405020304" pitchFamily="18" charset="0"/>
            </a:endParaRPr>
          </a:p>
        </p:txBody>
      </p:sp>
      <p:sp>
        <p:nvSpPr>
          <p:cNvPr id="71" name="Footer Placeholder 70"/>
          <p:cNvSpPr txBox="1">
            <a:spLocks noGrp="1"/>
          </p:cNvSpPr>
          <p:nvPr/>
        </p:nvSpPr>
        <p:spPr>
          <a:xfrm>
            <a:off x="4648200" y="6416676"/>
            <a:ext cx="2895600" cy="365125"/>
          </a:xfrm>
          <a:prstGeom prst="rect">
            <a:avLst/>
          </a:prstGeom>
          <a:noFill/>
        </p:spPr>
        <p:txBody>
          <a:bodyPr anchor="b"/>
          <a:lstStyle/>
          <a:p>
            <a:pPr>
              <a:defRPr/>
            </a:pPr>
            <a:r>
              <a:rPr lang="en-US" sz="1200">
                <a:solidFill>
                  <a:schemeClr val="tx1">
                    <a:shade val="50000"/>
                  </a:schemeClr>
                </a:solidFill>
                <a:latin typeface="Times New Roman" pitchFamily="18" charset="0"/>
                <a:cs typeface="+mn-cs"/>
              </a:rPr>
              <a:t>Compression Theory</a:t>
            </a:r>
          </a:p>
        </p:txBody>
      </p:sp>
      <p:sp>
        <p:nvSpPr>
          <p:cNvPr id="12305" name="Text Box 26"/>
          <p:cNvSpPr txBox="1">
            <a:spLocks noChangeArrowheads="1"/>
          </p:cNvSpPr>
          <p:nvPr/>
        </p:nvSpPr>
        <p:spPr bwMode="auto">
          <a:xfrm>
            <a:off x="2744788" y="4327525"/>
            <a:ext cx="1905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spcBef>
                <a:spcPct val="50000"/>
              </a:spcBef>
            </a:pPr>
            <a:r>
              <a:rPr lang="en-US" altLang="en-US" sz="2400" i="1">
                <a:solidFill>
                  <a:schemeClr val="bg1"/>
                </a:solidFill>
                <a:latin typeface="Times New Roman" panose="02020603050405020304" pitchFamily="18" charset="0"/>
              </a:rPr>
              <a:t>P=(F</a:t>
            </a:r>
            <a:r>
              <a:rPr lang="en-US" altLang="en-US" sz="2400" i="1" baseline="-25000">
                <a:solidFill>
                  <a:schemeClr val="bg1"/>
                </a:solidFill>
                <a:latin typeface="Times New Roman" panose="02020603050405020304" pitchFamily="18" charset="0"/>
              </a:rPr>
              <a:t>y</a:t>
            </a:r>
            <a:r>
              <a:rPr lang="en-US" altLang="en-US" sz="2400" i="1">
                <a:solidFill>
                  <a:schemeClr val="bg1"/>
                </a:solidFill>
                <a:latin typeface="Times New Roman" panose="02020603050405020304" pitchFamily="18" charset="0"/>
              </a:rPr>
              <a:t>-F</a:t>
            </a:r>
            <a:r>
              <a:rPr lang="en-US" altLang="en-US" sz="2400" i="1" baseline="-25000">
                <a:solidFill>
                  <a:schemeClr val="bg1"/>
                </a:solidFill>
                <a:latin typeface="Times New Roman" panose="02020603050405020304" pitchFamily="18" charset="0"/>
              </a:rPr>
              <a:t>res</a:t>
            </a:r>
            <a:r>
              <a:rPr lang="en-US" altLang="en-US" sz="2400" i="1">
                <a:solidFill>
                  <a:schemeClr val="bg1"/>
                </a:solidFill>
                <a:latin typeface="Times New Roman" panose="02020603050405020304" pitchFamily="18" charset="0"/>
              </a:rPr>
              <a:t>)A</a:t>
            </a:r>
          </a:p>
        </p:txBody>
      </p:sp>
      <p:sp>
        <p:nvSpPr>
          <p:cNvPr id="12306" name="Line 25"/>
          <p:cNvSpPr>
            <a:spLocks noChangeShapeType="1"/>
          </p:cNvSpPr>
          <p:nvPr/>
        </p:nvSpPr>
        <p:spPr bwMode="auto">
          <a:xfrm>
            <a:off x="4503738" y="4565650"/>
            <a:ext cx="334962" cy="0"/>
          </a:xfrm>
          <a:prstGeom prst="line">
            <a:avLst/>
          </a:prstGeom>
          <a:noFill/>
          <a:ln w="28575">
            <a:solidFill>
              <a:schemeClr val="bg1"/>
            </a:solidFill>
            <a:prstDash val="dash"/>
            <a:round/>
            <a:headEnd/>
            <a:tailEnd/>
          </a:ln>
          <a:extLst>
            <a:ext uri="{909E8E84-426E-40DD-AFC4-6F175D3DCCD1}">
              <a14:hiddenFill xmlns:a14="http://schemas.microsoft.com/office/drawing/2010/main">
                <a:noFill/>
              </a14:hiddenFill>
            </a:ext>
          </a:extLst>
        </p:spPr>
        <p:txBody>
          <a:bodyPr/>
          <a:lstStyle/>
          <a:p>
            <a:endParaRPr lang="en-US"/>
          </a:p>
        </p:txBody>
      </p:sp>
      <p:sp>
        <p:nvSpPr>
          <p:cNvPr id="12307" name="Oval 19"/>
          <p:cNvSpPr>
            <a:spLocks noChangeArrowheads="1"/>
          </p:cNvSpPr>
          <p:nvPr/>
        </p:nvSpPr>
        <p:spPr bwMode="auto">
          <a:xfrm>
            <a:off x="4732338" y="4489450"/>
            <a:ext cx="152400" cy="152400"/>
          </a:xfrm>
          <a:prstGeom prst="ellipse">
            <a:avLst/>
          </a:prstGeom>
          <a:solidFill>
            <a:schemeClr val="accent1"/>
          </a:solidFill>
          <a:ln w="38100">
            <a:solidFill>
              <a:schemeClr val="bg1"/>
            </a:solidFill>
            <a:round/>
            <a:headEnd/>
            <a:tailEnd/>
          </a:ln>
        </p:spPr>
        <p:txBody>
          <a:bodyPr wrap="none" anchor="ct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endParaRPr lang="en-US" altLang="en-US" sz="2400">
              <a:solidFill>
                <a:schemeClr val="bg1"/>
              </a:solidFill>
              <a:latin typeface="Times New Roman" panose="02020603050405020304" pitchFamily="18" charset="0"/>
            </a:endParaRPr>
          </a:p>
        </p:txBody>
      </p:sp>
      <p:sp>
        <p:nvSpPr>
          <p:cNvPr id="12308" name="Text Box 31"/>
          <p:cNvSpPr txBox="1">
            <a:spLocks noChangeArrowheads="1"/>
          </p:cNvSpPr>
          <p:nvPr/>
        </p:nvSpPr>
        <p:spPr bwMode="auto">
          <a:xfrm>
            <a:off x="4787901" y="4516438"/>
            <a:ext cx="303213"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spcBef>
                <a:spcPct val="50000"/>
              </a:spcBef>
            </a:pPr>
            <a:r>
              <a:rPr lang="en-US" altLang="en-US" sz="2400">
                <a:solidFill>
                  <a:schemeClr val="bg1"/>
                </a:solidFill>
                <a:latin typeface="Times New Roman" panose="02020603050405020304" pitchFamily="18" charset="0"/>
              </a:rPr>
              <a:t>1</a:t>
            </a:r>
          </a:p>
        </p:txBody>
      </p:sp>
      <p:sp>
        <p:nvSpPr>
          <p:cNvPr id="12309" name="Rectangle 94" descr="Small checker board"/>
          <p:cNvSpPr>
            <a:spLocks noChangeArrowheads="1"/>
          </p:cNvSpPr>
          <p:nvPr/>
        </p:nvSpPr>
        <p:spPr bwMode="auto">
          <a:xfrm>
            <a:off x="7246938" y="100013"/>
            <a:ext cx="228600" cy="228600"/>
          </a:xfrm>
          <a:prstGeom prst="rect">
            <a:avLst/>
          </a:prstGeom>
          <a:pattFill prst="smCheck">
            <a:fgClr>
              <a:schemeClr val="tx1"/>
            </a:fgClr>
            <a:bgClr>
              <a:schemeClr val="bg1"/>
            </a:bgClr>
          </a:pattFill>
          <a:ln w="9525">
            <a:solidFill>
              <a:schemeClr val="bg1"/>
            </a:solidFill>
            <a:miter lim="800000"/>
            <a:headEnd/>
            <a:tailEnd/>
          </a:ln>
        </p:spPr>
        <p:txBody>
          <a:bodyPr wrap="none" anchor="ct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endParaRPr lang="en-US" altLang="en-US" sz="2400">
              <a:solidFill>
                <a:schemeClr val="bg1"/>
              </a:solidFill>
              <a:latin typeface="Times New Roman" panose="02020603050405020304" pitchFamily="18" charset="0"/>
            </a:endParaRPr>
          </a:p>
        </p:txBody>
      </p:sp>
      <p:sp>
        <p:nvSpPr>
          <p:cNvPr id="12310" name="Text Box 95"/>
          <p:cNvSpPr txBox="1">
            <a:spLocks noChangeArrowheads="1"/>
          </p:cNvSpPr>
          <p:nvPr/>
        </p:nvSpPr>
        <p:spPr bwMode="auto">
          <a:xfrm>
            <a:off x="7526338" y="-53975"/>
            <a:ext cx="1379352"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tabLst>
                <a:tab pos="231775" algn="l"/>
              </a:tabLst>
              <a:defRPr sz="1400">
                <a:solidFill>
                  <a:schemeClr val="tx1"/>
                </a:solidFill>
                <a:latin typeface="Tahoma" panose="020B0604030504040204" pitchFamily="34" charset="0"/>
                <a:cs typeface="Arial" panose="020B0604020202020204" pitchFamily="34" charset="0"/>
              </a:defRPr>
            </a:lvl1pPr>
            <a:lvl2pPr marL="742950" indent="-285750" eaLnBrk="0" hangingPunct="0">
              <a:tabLst>
                <a:tab pos="231775" algn="l"/>
              </a:tabLst>
              <a:defRPr sz="1400">
                <a:solidFill>
                  <a:schemeClr val="tx1"/>
                </a:solidFill>
                <a:latin typeface="Tahoma" panose="020B0604030504040204" pitchFamily="34" charset="0"/>
                <a:cs typeface="Arial" panose="020B0604020202020204" pitchFamily="34" charset="0"/>
              </a:defRPr>
            </a:lvl2pPr>
            <a:lvl3pPr marL="1143000" indent="-228600" eaLnBrk="0" hangingPunct="0">
              <a:tabLst>
                <a:tab pos="231775" algn="l"/>
              </a:tabLst>
              <a:defRPr sz="1400">
                <a:solidFill>
                  <a:schemeClr val="tx1"/>
                </a:solidFill>
                <a:latin typeface="Tahoma" panose="020B0604030504040204" pitchFamily="34" charset="0"/>
                <a:cs typeface="Arial" panose="020B0604020202020204" pitchFamily="34" charset="0"/>
              </a:defRPr>
            </a:lvl3pPr>
            <a:lvl4pPr marL="1600200" indent="-228600" eaLnBrk="0" hangingPunct="0">
              <a:tabLst>
                <a:tab pos="231775" algn="l"/>
              </a:tabLst>
              <a:defRPr sz="1400">
                <a:solidFill>
                  <a:schemeClr val="tx1"/>
                </a:solidFill>
                <a:latin typeface="Tahoma" panose="020B0604030504040204" pitchFamily="34" charset="0"/>
                <a:cs typeface="Arial" panose="020B0604020202020204" pitchFamily="34" charset="0"/>
              </a:defRPr>
            </a:lvl4pPr>
            <a:lvl5pPr marL="2057400" indent="-228600" eaLnBrk="0" hangingPunct="0">
              <a:tabLst>
                <a:tab pos="231775" algn="l"/>
              </a:tabLst>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tabLst>
                <a:tab pos="231775" algn="l"/>
              </a:tabLs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tabLst>
                <a:tab pos="231775" algn="l"/>
              </a:tabLs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tabLst>
                <a:tab pos="231775" algn="l"/>
              </a:tabLs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tabLst>
                <a:tab pos="231775" algn="l"/>
              </a:tabLst>
              <a:defRPr sz="1400">
                <a:solidFill>
                  <a:schemeClr val="tx1"/>
                </a:solidFill>
                <a:latin typeface="Tahoma" panose="020B0604030504040204" pitchFamily="34" charset="0"/>
                <a:cs typeface="Arial" panose="020B0604020202020204" pitchFamily="34" charset="0"/>
              </a:defRPr>
            </a:lvl9pPr>
          </a:lstStyle>
          <a:p>
            <a:pPr algn="l" eaLnBrk="1" hangingPunct="1"/>
            <a:r>
              <a:rPr lang="en-US" altLang="en-US" sz="2400">
                <a:solidFill>
                  <a:schemeClr val="bg1"/>
                </a:solidFill>
                <a:latin typeface="Times New Roman" panose="02020603050405020304" pitchFamily="18" charset="0"/>
              </a:rPr>
              <a:t>= Yielded</a:t>
            </a:r>
          </a:p>
          <a:p>
            <a:pPr algn="l" eaLnBrk="1" hangingPunct="1"/>
            <a:r>
              <a:rPr lang="en-US" altLang="en-US" sz="2400">
                <a:solidFill>
                  <a:schemeClr val="bg1"/>
                </a:solidFill>
                <a:latin typeface="Times New Roman" panose="02020603050405020304" pitchFamily="18" charset="0"/>
              </a:rPr>
              <a:t>	Steel</a:t>
            </a:r>
          </a:p>
        </p:txBody>
      </p:sp>
      <p:sp>
        <p:nvSpPr>
          <p:cNvPr id="12311" name="Text Box 51"/>
          <p:cNvSpPr txBox="1">
            <a:spLocks noChangeArrowheads="1"/>
          </p:cNvSpPr>
          <p:nvPr/>
        </p:nvSpPr>
        <p:spPr bwMode="auto">
          <a:xfrm>
            <a:off x="9415463" y="1479551"/>
            <a:ext cx="468312"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spcBef>
                <a:spcPct val="50000"/>
              </a:spcBef>
            </a:pPr>
            <a:r>
              <a:rPr lang="en-US" altLang="en-US" sz="2000">
                <a:solidFill>
                  <a:schemeClr val="bg1"/>
                </a:solidFill>
                <a:latin typeface="Times New Roman" panose="02020603050405020304" pitchFamily="18" charset="0"/>
              </a:rPr>
              <a:t>1</a:t>
            </a:r>
          </a:p>
        </p:txBody>
      </p:sp>
      <p:sp>
        <p:nvSpPr>
          <p:cNvPr id="12312" name="Rectangle 53" descr="Small checker board"/>
          <p:cNvSpPr>
            <a:spLocks noChangeArrowheads="1"/>
          </p:cNvSpPr>
          <p:nvPr/>
        </p:nvSpPr>
        <p:spPr bwMode="auto">
          <a:xfrm>
            <a:off x="9928225" y="180976"/>
            <a:ext cx="76200" cy="193675"/>
          </a:xfrm>
          <a:prstGeom prst="rect">
            <a:avLst/>
          </a:prstGeom>
          <a:pattFill prst="smCheck">
            <a:fgClr>
              <a:schemeClr val="tx1"/>
            </a:fgClr>
            <a:bgClr>
              <a:schemeClr val="bg1"/>
            </a:bgClr>
          </a:patt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endParaRPr lang="en-US" altLang="en-US" sz="2000">
              <a:solidFill>
                <a:schemeClr val="bg1"/>
              </a:solidFill>
              <a:latin typeface="Times New Roman" panose="02020603050405020304" pitchFamily="18" charset="0"/>
            </a:endParaRPr>
          </a:p>
        </p:txBody>
      </p:sp>
      <p:sp>
        <p:nvSpPr>
          <p:cNvPr id="12313" name="Rectangle 55" descr="Small checker board"/>
          <p:cNvSpPr>
            <a:spLocks noChangeArrowheads="1"/>
          </p:cNvSpPr>
          <p:nvPr/>
        </p:nvSpPr>
        <p:spPr bwMode="auto">
          <a:xfrm>
            <a:off x="9109075" y="180975"/>
            <a:ext cx="76200" cy="196850"/>
          </a:xfrm>
          <a:prstGeom prst="rect">
            <a:avLst/>
          </a:prstGeom>
          <a:pattFill prst="smCheck">
            <a:fgClr>
              <a:schemeClr val="tx1"/>
            </a:fgClr>
            <a:bgClr>
              <a:schemeClr val="bg1"/>
            </a:bgClr>
          </a:patt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endParaRPr lang="en-US" altLang="en-US" sz="2000">
              <a:solidFill>
                <a:schemeClr val="bg1"/>
              </a:solidFill>
              <a:latin typeface="Times New Roman" panose="02020603050405020304" pitchFamily="18" charset="0"/>
            </a:endParaRPr>
          </a:p>
        </p:txBody>
      </p:sp>
      <p:sp>
        <p:nvSpPr>
          <p:cNvPr id="12314" name="Rectangle 53" descr="Small checker board"/>
          <p:cNvSpPr>
            <a:spLocks noChangeArrowheads="1"/>
          </p:cNvSpPr>
          <p:nvPr/>
        </p:nvSpPr>
        <p:spPr bwMode="auto">
          <a:xfrm>
            <a:off x="9921875" y="1244601"/>
            <a:ext cx="76200" cy="193675"/>
          </a:xfrm>
          <a:prstGeom prst="rect">
            <a:avLst/>
          </a:prstGeom>
          <a:pattFill prst="smCheck">
            <a:fgClr>
              <a:schemeClr val="tx1"/>
            </a:fgClr>
            <a:bgClr>
              <a:schemeClr val="bg1"/>
            </a:bgClr>
          </a:patt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endParaRPr lang="en-US" altLang="en-US" sz="2000">
              <a:solidFill>
                <a:schemeClr val="bg1"/>
              </a:solidFill>
              <a:latin typeface="Times New Roman" panose="02020603050405020304" pitchFamily="18" charset="0"/>
            </a:endParaRPr>
          </a:p>
        </p:txBody>
      </p:sp>
      <p:sp>
        <p:nvSpPr>
          <p:cNvPr id="12315" name="Rectangle 55" descr="Small checker board"/>
          <p:cNvSpPr>
            <a:spLocks noChangeArrowheads="1"/>
          </p:cNvSpPr>
          <p:nvPr/>
        </p:nvSpPr>
        <p:spPr bwMode="auto">
          <a:xfrm>
            <a:off x="9102725" y="1244601"/>
            <a:ext cx="76200" cy="193675"/>
          </a:xfrm>
          <a:prstGeom prst="rect">
            <a:avLst/>
          </a:prstGeom>
          <a:pattFill prst="smCheck">
            <a:fgClr>
              <a:schemeClr val="tx1"/>
            </a:fgClr>
            <a:bgClr>
              <a:schemeClr val="bg1"/>
            </a:bgClr>
          </a:patt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endParaRPr lang="en-US" altLang="en-US" sz="2000">
              <a:solidFill>
                <a:schemeClr val="bg1"/>
              </a:solidFill>
              <a:latin typeface="Times New Roman" panose="02020603050405020304" pitchFamily="18" charset="0"/>
            </a:endParaRPr>
          </a:p>
        </p:txBody>
      </p:sp>
      <p:sp>
        <p:nvSpPr>
          <p:cNvPr id="12316" name="Oval 28"/>
          <p:cNvSpPr>
            <a:spLocks noChangeArrowheads="1"/>
          </p:cNvSpPr>
          <p:nvPr/>
        </p:nvSpPr>
        <p:spPr bwMode="auto">
          <a:xfrm>
            <a:off x="5111750" y="4030663"/>
            <a:ext cx="152400" cy="152400"/>
          </a:xfrm>
          <a:prstGeom prst="ellipse">
            <a:avLst/>
          </a:prstGeom>
          <a:solidFill>
            <a:schemeClr val="accent1"/>
          </a:solidFill>
          <a:ln w="38100">
            <a:solidFill>
              <a:schemeClr val="bg1"/>
            </a:solidFill>
            <a:round/>
            <a:headEnd/>
            <a:tailEnd/>
          </a:ln>
        </p:spPr>
        <p:txBody>
          <a:bodyPr wrap="none" anchor="ct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endParaRPr lang="en-US" altLang="en-US" sz="2400">
              <a:solidFill>
                <a:schemeClr val="bg1"/>
              </a:solidFill>
              <a:latin typeface="Times New Roman" panose="02020603050405020304" pitchFamily="18" charset="0"/>
            </a:endParaRPr>
          </a:p>
        </p:txBody>
      </p:sp>
      <p:sp>
        <p:nvSpPr>
          <p:cNvPr id="12317" name="Text Box 34"/>
          <p:cNvSpPr txBox="1">
            <a:spLocks noChangeArrowheads="1"/>
          </p:cNvSpPr>
          <p:nvPr/>
        </p:nvSpPr>
        <p:spPr bwMode="auto">
          <a:xfrm>
            <a:off x="5187950" y="4030663"/>
            <a:ext cx="304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spcBef>
                <a:spcPct val="50000"/>
              </a:spcBef>
            </a:pPr>
            <a:r>
              <a:rPr lang="en-US" altLang="en-US" sz="2400">
                <a:solidFill>
                  <a:schemeClr val="bg1"/>
                </a:solidFill>
                <a:latin typeface="Times New Roman" panose="02020603050405020304" pitchFamily="18" charset="0"/>
              </a:rPr>
              <a:t>2</a:t>
            </a:r>
          </a:p>
        </p:txBody>
      </p:sp>
      <p:sp>
        <p:nvSpPr>
          <p:cNvPr id="12318" name="Text Box 75"/>
          <p:cNvSpPr txBox="1">
            <a:spLocks noChangeArrowheads="1"/>
          </p:cNvSpPr>
          <p:nvPr/>
        </p:nvSpPr>
        <p:spPr bwMode="auto">
          <a:xfrm>
            <a:off x="9415464" y="3148014"/>
            <a:ext cx="439737"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spcBef>
                <a:spcPct val="50000"/>
              </a:spcBef>
            </a:pPr>
            <a:r>
              <a:rPr lang="en-US" altLang="en-US" sz="2000">
                <a:solidFill>
                  <a:schemeClr val="bg1"/>
                </a:solidFill>
                <a:latin typeface="Times New Roman" panose="02020603050405020304" pitchFamily="18" charset="0"/>
              </a:rPr>
              <a:t>2</a:t>
            </a:r>
          </a:p>
        </p:txBody>
      </p:sp>
      <p:sp>
        <p:nvSpPr>
          <p:cNvPr id="12319" name="Freeform 35"/>
          <p:cNvSpPr>
            <a:spLocks/>
          </p:cNvSpPr>
          <p:nvPr/>
        </p:nvSpPr>
        <p:spPr bwMode="auto">
          <a:xfrm>
            <a:off x="9102726" y="1878013"/>
            <a:ext cx="942975" cy="1301750"/>
          </a:xfrm>
          <a:custGeom>
            <a:avLst/>
            <a:gdLst>
              <a:gd name="T0" fmla="*/ 2147483647 w 594"/>
              <a:gd name="T1" fmla="*/ 0 h 820"/>
              <a:gd name="T2" fmla="*/ 2147483647 w 594"/>
              <a:gd name="T3" fmla="*/ 0 h 820"/>
              <a:gd name="T4" fmla="*/ 2147483647 w 594"/>
              <a:gd name="T5" fmla="*/ 2147483647 h 820"/>
              <a:gd name="T6" fmla="*/ 2147483647 w 594"/>
              <a:gd name="T7" fmla="*/ 2147483647 h 820"/>
              <a:gd name="T8" fmla="*/ 2147483647 w 594"/>
              <a:gd name="T9" fmla="*/ 2147483647 h 820"/>
              <a:gd name="T10" fmla="*/ 2147483647 w 594"/>
              <a:gd name="T11" fmla="*/ 2147483647 h 820"/>
              <a:gd name="T12" fmla="*/ 2147483647 w 594"/>
              <a:gd name="T13" fmla="*/ 2147483647 h 820"/>
              <a:gd name="T14" fmla="*/ 0 w 594"/>
              <a:gd name="T15" fmla="*/ 2147483647 h 820"/>
              <a:gd name="T16" fmla="*/ 0 w 594"/>
              <a:gd name="T17" fmla="*/ 2147483647 h 820"/>
              <a:gd name="T18" fmla="*/ 2147483647 w 594"/>
              <a:gd name="T19" fmla="*/ 2147483647 h 820"/>
              <a:gd name="T20" fmla="*/ 2147483647 w 594"/>
              <a:gd name="T21" fmla="*/ 2147483647 h 820"/>
              <a:gd name="T22" fmla="*/ 2147483647 w 594"/>
              <a:gd name="T23" fmla="*/ 2147483647 h 820"/>
              <a:gd name="T24" fmla="*/ 2147483647 w 594"/>
              <a:gd name="T25" fmla="*/ 0 h 82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594"/>
              <a:gd name="T40" fmla="*/ 0 h 820"/>
              <a:gd name="T41" fmla="*/ 594 w 594"/>
              <a:gd name="T42" fmla="*/ 820 h 820"/>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594" h="820">
                <a:moveTo>
                  <a:pt x="10" y="0"/>
                </a:moveTo>
                <a:lnTo>
                  <a:pt x="594" y="0"/>
                </a:lnTo>
                <a:lnTo>
                  <a:pt x="594" y="148"/>
                </a:lnTo>
                <a:lnTo>
                  <a:pt x="344" y="148"/>
                </a:lnTo>
                <a:lnTo>
                  <a:pt x="344" y="670"/>
                </a:lnTo>
                <a:lnTo>
                  <a:pt x="590" y="670"/>
                </a:lnTo>
                <a:lnTo>
                  <a:pt x="590" y="820"/>
                </a:lnTo>
                <a:lnTo>
                  <a:pt x="0" y="820"/>
                </a:lnTo>
                <a:lnTo>
                  <a:pt x="0" y="670"/>
                </a:lnTo>
                <a:lnTo>
                  <a:pt x="254" y="670"/>
                </a:lnTo>
                <a:lnTo>
                  <a:pt x="254" y="152"/>
                </a:lnTo>
                <a:lnTo>
                  <a:pt x="10" y="152"/>
                </a:lnTo>
                <a:lnTo>
                  <a:pt x="10" y="0"/>
                </a:lnTo>
                <a:close/>
              </a:path>
            </a:pathLst>
          </a:custGeom>
          <a:solidFill>
            <a:schemeClr val="accent1"/>
          </a:solidFill>
          <a:ln w="44450">
            <a:solidFill>
              <a:schemeClr val="bg1"/>
            </a:solidFill>
            <a:round/>
            <a:headEnd/>
            <a:tailEnd/>
          </a:ln>
        </p:spPr>
        <p:txBody>
          <a:bodyPr/>
          <a:lstStyle/>
          <a:p>
            <a:endParaRPr lang="en-US"/>
          </a:p>
        </p:txBody>
      </p:sp>
      <p:sp>
        <p:nvSpPr>
          <p:cNvPr id="12320" name="Rectangle 79" descr="Small checker board"/>
          <p:cNvSpPr>
            <a:spLocks noChangeArrowheads="1"/>
          </p:cNvSpPr>
          <p:nvPr/>
        </p:nvSpPr>
        <p:spPr bwMode="auto">
          <a:xfrm>
            <a:off x="9139238" y="1890713"/>
            <a:ext cx="152400" cy="207962"/>
          </a:xfrm>
          <a:prstGeom prst="rect">
            <a:avLst/>
          </a:prstGeom>
          <a:pattFill prst="smCheck">
            <a:fgClr>
              <a:schemeClr val="tx1"/>
            </a:fgClr>
            <a:bgClr>
              <a:schemeClr val="bg1"/>
            </a:bgClr>
          </a:patt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endParaRPr lang="en-US" altLang="en-US" sz="2000">
              <a:solidFill>
                <a:schemeClr val="bg1"/>
              </a:solidFill>
              <a:latin typeface="Times New Roman" panose="02020603050405020304" pitchFamily="18" charset="0"/>
            </a:endParaRPr>
          </a:p>
        </p:txBody>
      </p:sp>
      <p:sp>
        <p:nvSpPr>
          <p:cNvPr id="12321" name="Rectangle 92" descr="Small checker board"/>
          <p:cNvSpPr>
            <a:spLocks noChangeArrowheads="1"/>
          </p:cNvSpPr>
          <p:nvPr/>
        </p:nvSpPr>
        <p:spPr bwMode="auto">
          <a:xfrm>
            <a:off x="9525001" y="2392363"/>
            <a:ext cx="104775" cy="228600"/>
          </a:xfrm>
          <a:prstGeom prst="rect">
            <a:avLst/>
          </a:prstGeom>
          <a:pattFill prst="smCheck">
            <a:fgClr>
              <a:schemeClr val="tx1"/>
            </a:fgClr>
            <a:bgClr>
              <a:schemeClr val="bg1"/>
            </a:bgClr>
          </a:patt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endParaRPr lang="en-US" altLang="en-US" sz="2000">
              <a:solidFill>
                <a:schemeClr val="bg1"/>
              </a:solidFill>
              <a:latin typeface="Times New Roman" panose="02020603050405020304" pitchFamily="18" charset="0"/>
            </a:endParaRPr>
          </a:p>
        </p:txBody>
      </p:sp>
      <p:sp>
        <p:nvSpPr>
          <p:cNvPr id="12322" name="Rectangle 79" descr="Small checker board"/>
          <p:cNvSpPr>
            <a:spLocks noChangeArrowheads="1"/>
          </p:cNvSpPr>
          <p:nvPr/>
        </p:nvSpPr>
        <p:spPr bwMode="auto">
          <a:xfrm>
            <a:off x="9869488" y="1892300"/>
            <a:ext cx="152400" cy="203200"/>
          </a:xfrm>
          <a:prstGeom prst="rect">
            <a:avLst/>
          </a:prstGeom>
          <a:pattFill prst="smCheck">
            <a:fgClr>
              <a:schemeClr val="tx1"/>
            </a:fgClr>
            <a:bgClr>
              <a:schemeClr val="bg1"/>
            </a:bgClr>
          </a:patt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endParaRPr lang="en-US" altLang="en-US" sz="2000">
              <a:solidFill>
                <a:schemeClr val="bg1"/>
              </a:solidFill>
              <a:latin typeface="Times New Roman" panose="02020603050405020304" pitchFamily="18" charset="0"/>
            </a:endParaRPr>
          </a:p>
        </p:txBody>
      </p:sp>
      <p:sp>
        <p:nvSpPr>
          <p:cNvPr id="12323" name="Rectangle 79" descr="Small checker board"/>
          <p:cNvSpPr>
            <a:spLocks noChangeArrowheads="1"/>
          </p:cNvSpPr>
          <p:nvPr/>
        </p:nvSpPr>
        <p:spPr bwMode="auto">
          <a:xfrm>
            <a:off x="9123363" y="2960688"/>
            <a:ext cx="152400" cy="196850"/>
          </a:xfrm>
          <a:prstGeom prst="rect">
            <a:avLst/>
          </a:prstGeom>
          <a:pattFill prst="smCheck">
            <a:fgClr>
              <a:schemeClr val="tx1"/>
            </a:fgClr>
            <a:bgClr>
              <a:schemeClr val="bg1"/>
            </a:bgClr>
          </a:patt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endParaRPr lang="en-US" altLang="en-US" sz="2000">
              <a:solidFill>
                <a:schemeClr val="bg1"/>
              </a:solidFill>
              <a:latin typeface="Times New Roman" panose="02020603050405020304" pitchFamily="18" charset="0"/>
            </a:endParaRPr>
          </a:p>
        </p:txBody>
      </p:sp>
      <p:sp>
        <p:nvSpPr>
          <p:cNvPr id="12324" name="Rectangle 79" descr="Small checker board"/>
          <p:cNvSpPr>
            <a:spLocks noChangeArrowheads="1"/>
          </p:cNvSpPr>
          <p:nvPr/>
        </p:nvSpPr>
        <p:spPr bwMode="auto">
          <a:xfrm>
            <a:off x="9871075" y="2960688"/>
            <a:ext cx="152400" cy="196850"/>
          </a:xfrm>
          <a:prstGeom prst="rect">
            <a:avLst/>
          </a:prstGeom>
          <a:pattFill prst="smCheck">
            <a:fgClr>
              <a:schemeClr val="tx1"/>
            </a:fgClr>
            <a:bgClr>
              <a:schemeClr val="bg1"/>
            </a:bgClr>
          </a:patt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endParaRPr lang="en-US" altLang="en-US" sz="2000">
              <a:solidFill>
                <a:schemeClr val="bg1"/>
              </a:solidFill>
              <a:latin typeface="Times New Roman" panose="02020603050405020304" pitchFamily="18" charset="0"/>
            </a:endParaRPr>
          </a:p>
        </p:txBody>
      </p:sp>
      <p:sp>
        <p:nvSpPr>
          <p:cNvPr id="12325" name="Oval 29"/>
          <p:cNvSpPr>
            <a:spLocks noChangeArrowheads="1"/>
          </p:cNvSpPr>
          <p:nvPr/>
        </p:nvSpPr>
        <p:spPr bwMode="auto">
          <a:xfrm>
            <a:off x="5492750" y="3803650"/>
            <a:ext cx="152400" cy="152400"/>
          </a:xfrm>
          <a:prstGeom prst="ellipse">
            <a:avLst/>
          </a:prstGeom>
          <a:solidFill>
            <a:schemeClr val="accent1"/>
          </a:solidFill>
          <a:ln w="38100">
            <a:solidFill>
              <a:schemeClr val="bg1"/>
            </a:solidFill>
            <a:round/>
            <a:headEnd/>
            <a:tailEnd/>
          </a:ln>
        </p:spPr>
        <p:txBody>
          <a:bodyPr wrap="none" anchor="ct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endParaRPr lang="en-US" altLang="en-US" sz="2400">
              <a:solidFill>
                <a:schemeClr val="bg1"/>
              </a:solidFill>
              <a:latin typeface="Times New Roman" panose="02020603050405020304" pitchFamily="18" charset="0"/>
            </a:endParaRPr>
          </a:p>
        </p:txBody>
      </p:sp>
      <p:sp>
        <p:nvSpPr>
          <p:cNvPr id="12326" name="Text Box 33"/>
          <p:cNvSpPr txBox="1">
            <a:spLocks noChangeArrowheads="1"/>
          </p:cNvSpPr>
          <p:nvPr/>
        </p:nvSpPr>
        <p:spPr bwMode="auto">
          <a:xfrm>
            <a:off x="5568950" y="3803650"/>
            <a:ext cx="304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spcBef>
                <a:spcPct val="50000"/>
              </a:spcBef>
            </a:pPr>
            <a:r>
              <a:rPr lang="en-US" altLang="en-US" sz="2400">
                <a:solidFill>
                  <a:schemeClr val="bg1"/>
                </a:solidFill>
                <a:latin typeface="Times New Roman" panose="02020603050405020304" pitchFamily="18" charset="0"/>
              </a:rPr>
              <a:t>3</a:t>
            </a:r>
          </a:p>
        </p:txBody>
      </p:sp>
      <p:sp>
        <p:nvSpPr>
          <p:cNvPr id="12327" name="Text Box 81"/>
          <p:cNvSpPr txBox="1">
            <a:spLocks noChangeArrowheads="1"/>
          </p:cNvSpPr>
          <p:nvPr/>
        </p:nvSpPr>
        <p:spPr bwMode="auto">
          <a:xfrm>
            <a:off x="9436101" y="4813301"/>
            <a:ext cx="290513"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spcBef>
                <a:spcPct val="50000"/>
              </a:spcBef>
            </a:pPr>
            <a:r>
              <a:rPr lang="en-US" altLang="en-US" sz="2000">
                <a:solidFill>
                  <a:schemeClr val="bg1"/>
                </a:solidFill>
                <a:latin typeface="Times New Roman" panose="02020603050405020304" pitchFamily="18" charset="0"/>
              </a:rPr>
              <a:t>3</a:t>
            </a:r>
          </a:p>
        </p:txBody>
      </p:sp>
      <p:sp>
        <p:nvSpPr>
          <p:cNvPr id="12328" name="Rectangle 83" descr="Small checker board"/>
          <p:cNvSpPr>
            <a:spLocks noChangeArrowheads="1"/>
          </p:cNvSpPr>
          <p:nvPr/>
        </p:nvSpPr>
        <p:spPr bwMode="auto">
          <a:xfrm>
            <a:off x="9804400" y="3541713"/>
            <a:ext cx="230188" cy="196850"/>
          </a:xfrm>
          <a:prstGeom prst="rect">
            <a:avLst/>
          </a:prstGeom>
          <a:pattFill prst="smCheck">
            <a:fgClr>
              <a:schemeClr val="tx1"/>
            </a:fgClr>
            <a:bgClr>
              <a:schemeClr val="bg1"/>
            </a:bgClr>
          </a:patt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endParaRPr lang="en-US" altLang="en-US" sz="2000">
              <a:solidFill>
                <a:schemeClr val="bg1"/>
              </a:solidFill>
              <a:latin typeface="Times New Roman" panose="02020603050405020304" pitchFamily="18" charset="0"/>
            </a:endParaRPr>
          </a:p>
        </p:txBody>
      </p:sp>
      <p:sp>
        <p:nvSpPr>
          <p:cNvPr id="12329" name="Rectangle 85" descr="Small checker board"/>
          <p:cNvSpPr>
            <a:spLocks noChangeArrowheads="1"/>
          </p:cNvSpPr>
          <p:nvPr/>
        </p:nvSpPr>
        <p:spPr bwMode="auto">
          <a:xfrm>
            <a:off x="9142413" y="3546475"/>
            <a:ext cx="304800" cy="198438"/>
          </a:xfrm>
          <a:prstGeom prst="rect">
            <a:avLst/>
          </a:prstGeom>
          <a:pattFill prst="smCheck">
            <a:fgClr>
              <a:schemeClr val="tx1"/>
            </a:fgClr>
            <a:bgClr>
              <a:schemeClr val="bg1"/>
            </a:bgClr>
          </a:patt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endParaRPr lang="en-US" altLang="en-US" sz="2000">
              <a:solidFill>
                <a:schemeClr val="bg1"/>
              </a:solidFill>
              <a:latin typeface="Times New Roman" panose="02020603050405020304" pitchFamily="18" charset="0"/>
            </a:endParaRPr>
          </a:p>
        </p:txBody>
      </p:sp>
      <p:sp>
        <p:nvSpPr>
          <p:cNvPr id="12330" name="Rectangle 93" descr="Small checker board"/>
          <p:cNvSpPr>
            <a:spLocks noChangeArrowheads="1"/>
          </p:cNvSpPr>
          <p:nvPr/>
        </p:nvSpPr>
        <p:spPr bwMode="auto">
          <a:xfrm>
            <a:off x="9532938" y="3903663"/>
            <a:ext cx="101600" cy="457200"/>
          </a:xfrm>
          <a:prstGeom prst="rect">
            <a:avLst/>
          </a:prstGeom>
          <a:pattFill prst="smCheck">
            <a:fgClr>
              <a:schemeClr val="tx1"/>
            </a:fgClr>
            <a:bgClr>
              <a:schemeClr val="bg1"/>
            </a:bgClr>
          </a:patt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endParaRPr lang="en-US" altLang="en-US" sz="2000">
              <a:solidFill>
                <a:schemeClr val="bg1"/>
              </a:solidFill>
              <a:latin typeface="Times New Roman" panose="02020603050405020304" pitchFamily="18" charset="0"/>
            </a:endParaRPr>
          </a:p>
        </p:txBody>
      </p:sp>
      <p:sp>
        <p:nvSpPr>
          <p:cNvPr id="12331" name="Rectangle 83" descr="Small checker board"/>
          <p:cNvSpPr>
            <a:spLocks noChangeArrowheads="1"/>
          </p:cNvSpPr>
          <p:nvPr/>
        </p:nvSpPr>
        <p:spPr bwMode="auto">
          <a:xfrm>
            <a:off x="9799639" y="4610100"/>
            <a:ext cx="230187" cy="196850"/>
          </a:xfrm>
          <a:prstGeom prst="rect">
            <a:avLst/>
          </a:prstGeom>
          <a:pattFill prst="smCheck">
            <a:fgClr>
              <a:schemeClr val="tx1"/>
            </a:fgClr>
            <a:bgClr>
              <a:schemeClr val="bg1"/>
            </a:bgClr>
          </a:patt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endParaRPr lang="en-US" altLang="en-US" sz="2000">
              <a:solidFill>
                <a:schemeClr val="bg1"/>
              </a:solidFill>
              <a:latin typeface="Times New Roman" panose="02020603050405020304" pitchFamily="18" charset="0"/>
            </a:endParaRPr>
          </a:p>
        </p:txBody>
      </p:sp>
      <p:sp>
        <p:nvSpPr>
          <p:cNvPr id="12332" name="Rectangle 85" descr="Small checker board"/>
          <p:cNvSpPr>
            <a:spLocks noChangeArrowheads="1"/>
          </p:cNvSpPr>
          <p:nvPr/>
        </p:nvSpPr>
        <p:spPr bwMode="auto">
          <a:xfrm>
            <a:off x="9123363" y="4605338"/>
            <a:ext cx="304800" cy="201612"/>
          </a:xfrm>
          <a:prstGeom prst="rect">
            <a:avLst/>
          </a:prstGeom>
          <a:pattFill prst="smCheck">
            <a:fgClr>
              <a:schemeClr val="tx1"/>
            </a:fgClr>
            <a:bgClr>
              <a:schemeClr val="bg1"/>
            </a:bgClr>
          </a:patt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endParaRPr lang="en-US" altLang="en-US" sz="2000">
              <a:solidFill>
                <a:schemeClr val="bg1"/>
              </a:solidFill>
              <a:latin typeface="Times New Roman" panose="02020603050405020304" pitchFamily="18" charset="0"/>
            </a:endParaRPr>
          </a:p>
        </p:txBody>
      </p:sp>
      <p:sp>
        <p:nvSpPr>
          <p:cNvPr id="12333" name="Text Box 17"/>
          <p:cNvSpPr txBox="1">
            <a:spLocks noChangeArrowheads="1"/>
          </p:cNvSpPr>
          <p:nvPr/>
        </p:nvSpPr>
        <p:spPr bwMode="auto">
          <a:xfrm>
            <a:off x="5641975" y="3159125"/>
            <a:ext cx="2667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spcBef>
                <a:spcPct val="50000"/>
              </a:spcBef>
            </a:pPr>
            <a:r>
              <a:rPr lang="en-US" altLang="en-US" sz="2400">
                <a:solidFill>
                  <a:schemeClr val="bg1"/>
                </a:solidFill>
                <a:latin typeface="Times New Roman" panose="02020603050405020304" pitchFamily="18" charset="0"/>
              </a:rPr>
              <a:t>No Residual Stress</a:t>
            </a:r>
          </a:p>
        </p:txBody>
      </p:sp>
      <p:sp>
        <p:nvSpPr>
          <p:cNvPr id="12334" name="Line 22"/>
          <p:cNvSpPr>
            <a:spLocks noChangeShapeType="1"/>
          </p:cNvSpPr>
          <p:nvPr/>
        </p:nvSpPr>
        <p:spPr bwMode="auto">
          <a:xfrm flipH="1">
            <a:off x="5340351" y="3400426"/>
            <a:ext cx="314325" cy="327025"/>
          </a:xfrm>
          <a:prstGeom prst="line">
            <a:avLst/>
          </a:prstGeom>
          <a:noFill/>
          <a:ln w="28575">
            <a:solidFill>
              <a:schemeClr val="bg1"/>
            </a:solidFill>
            <a:round/>
            <a:headEnd/>
            <a:tailEnd type="arrow" w="med" len="med"/>
          </a:ln>
          <a:extLst>
            <a:ext uri="{909E8E84-426E-40DD-AFC4-6F175D3DCCD1}">
              <a14:hiddenFill xmlns:a14="http://schemas.microsoft.com/office/drawing/2010/main">
                <a:noFill/>
              </a14:hiddenFill>
            </a:ext>
          </a:extLst>
        </p:spPr>
        <p:txBody>
          <a:bodyPr/>
          <a:lstStyle/>
          <a:p>
            <a:endParaRPr lang="en-US"/>
          </a:p>
        </p:txBody>
      </p:sp>
      <p:sp>
        <p:nvSpPr>
          <p:cNvPr id="12335" name="Line 24"/>
          <p:cNvSpPr>
            <a:spLocks noChangeShapeType="1"/>
          </p:cNvSpPr>
          <p:nvPr/>
        </p:nvSpPr>
        <p:spPr bwMode="auto">
          <a:xfrm>
            <a:off x="4502150" y="3727450"/>
            <a:ext cx="541338" cy="0"/>
          </a:xfrm>
          <a:prstGeom prst="line">
            <a:avLst/>
          </a:prstGeom>
          <a:noFill/>
          <a:ln w="28575">
            <a:solidFill>
              <a:schemeClr val="bg1"/>
            </a:solidFill>
            <a:prstDash val="dash"/>
            <a:round/>
            <a:headEnd/>
            <a:tailEnd/>
          </a:ln>
          <a:extLst>
            <a:ext uri="{909E8E84-426E-40DD-AFC4-6F175D3DCCD1}">
              <a14:hiddenFill xmlns:a14="http://schemas.microsoft.com/office/drawing/2010/main">
                <a:noFill/>
              </a14:hiddenFill>
            </a:ext>
          </a:extLst>
        </p:spPr>
        <p:txBody>
          <a:bodyPr/>
          <a:lstStyle/>
          <a:p>
            <a:endParaRPr lang="en-US"/>
          </a:p>
        </p:txBody>
      </p:sp>
      <p:sp>
        <p:nvSpPr>
          <p:cNvPr id="12336" name="Freeform 51"/>
          <p:cNvSpPr>
            <a:spLocks/>
          </p:cNvSpPr>
          <p:nvPr/>
        </p:nvSpPr>
        <p:spPr bwMode="auto">
          <a:xfrm>
            <a:off x="4505326" y="3724275"/>
            <a:ext cx="2771775" cy="1752600"/>
          </a:xfrm>
          <a:custGeom>
            <a:avLst/>
            <a:gdLst>
              <a:gd name="T0" fmla="*/ 0 w 1746"/>
              <a:gd name="T1" fmla="*/ 2147483647 h 1104"/>
              <a:gd name="T2" fmla="*/ 937498125 w 1746"/>
              <a:gd name="T3" fmla="*/ 0 h 1104"/>
              <a:gd name="T4" fmla="*/ 2147483647 w 1746"/>
              <a:gd name="T5" fmla="*/ 0 h 1104"/>
              <a:gd name="T6" fmla="*/ 0 60000 65536"/>
              <a:gd name="T7" fmla="*/ 0 60000 65536"/>
              <a:gd name="T8" fmla="*/ 0 60000 65536"/>
              <a:gd name="T9" fmla="*/ 0 w 1746"/>
              <a:gd name="T10" fmla="*/ 0 h 1104"/>
              <a:gd name="T11" fmla="*/ 1746 w 1746"/>
              <a:gd name="T12" fmla="*/ 1104 h 1104"/>
            </a:gdLst>
            <a:ahLst/>
            <a:cxnLst>
              <a:cxn ang="T6">
                <a:pos x="T0" y="T1"/>
              </a:cxn>
              <a:cxn ang="T7">
                <a:pos x="T2" y="T3"/>
              </a:cxn>
              <a:cxn ang="T8">
                <a:pos x="T4" y="T5"/>
              </a:cxn>
            </a:cxnLst>
            <a:rect l="T9" t="T10" r="T11" b="T12"/>
            <a:pathLst>
              <a:path w="1746" h="1104">
                <a:moveTo>
                  <a:pt x="0" y="1104"/>
                </a:moveTo>
                <a:lnTo>
                  <a:pt x="372" y="0"/>
                </a:lnTo>
                <a:lnTo>
                  <a:pt x="1746" y="0"/>
                </a:lnTo>
              </a:path>
            </a:pathLst>
          </a:custGeom>
          <a:noFill/>
          <a:ln w="38100" cap="flat" cmpd="sng">
            <a:solidFill>
              <a:schemeClr val="bg1"/>
            </a:solidFill>
            <a:prstDash val="solid"/>
            <a:round/>
            <a:headEnd type="none" w="med" len="med"/>
            <a:tailEnd type="triangle" w="med" len="med"/>
          </a:ln>
          <a:extLst>
            <a:ext uri="{909E8E84-426E-40DD-AFC4-6F175D3DCCD1}">
              <a14:hiddenFill xmlns:a14="http://schemas.microsoft.com/office/drawing/2010/main">
                <a:solidFill>
                  <a:srgbClr val="FFFFFF"/>
                </a:solidFill>
              </a14:hiddenFill>
            </a:ext>
          </a:extLst>
        </p:spPr>
        <p:txBody>
          <a:bodyPr rot="10800000" wrap="none"/>
          <a:lstStyle/>
          <a:p>
            <a:endParaRPr lang="en-US"/>
          </a:p>
        </p:txBody>
      </p:sp>
    </p:spTree>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 name="TextBox 69"/>
          <p:cNvSpPr txBox="1"/>
          <p:nvPr/>
        </p:nvSpPr>
        <p:spPr>
          <a:xfrm>
            <a:off x="2565400" y="898526"/>
            <a:ext cx="7537450" cy="4670425"/>
          </a:xfrm>
          <a:prstGeom prst="rect">
            <a:avLst/>
          </a:prstGeom>
          <a:solidFill>
            <a:schemeClr val="tx1">
              <a:lumMod val="95000"/>
              <a:alpha val="62000"/>
            </a:schemeClr>
          </a:solidFill>
          <a:ln w="38100" cap="flat">
            <a:solidFill>
              <a:schemeClr val="bg1"/>
            </a:solidFill>
            <a:bevel/>
          </a:ln>
        </p:spPr>
        <p:txBody>
          <a:bodyPr anchor="ctr" anchorCtr="1"/>
          <a:lstStyle/>
          <a:p>
            <a:pPr algn="l">
              <a:defRPr/>
            </a:pPr>
            <a:endParaRPr lang="en-US" sz="2400">
              <a:solidFill>
                <a:schemeClr val="bg1"/>
              </a:solidFill>
              <a:latin typeface="Times New Roman" pitchFamily="18" charset="0"/>
            </a:endParaRPr>
          </a:p>
        </p:txBody>
      </p:sp>
      <p:sp>
        <p:nvSpPr>
          <p:cNvPr id="95235" name="Text Box 91"/>
          <p:cNvSpPr txBox="1">
            <a:spLocks noChangeArrowheads="1"/>
          </p:cNvSpPr>
          <p:nvPr/>
        </p:nvSpPr>
        <p:spPr bwMode="auto">
          <a:xfrm>
            <a:off x="5554663" y="3255963"/>
            <a:ext cx="9271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a:spAutoFit/>
          </a:bodyP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r>
              <a:rPr lang="en-US" altLang="en-US" sz="2400">
                <a:solidFill>
                  <a:schemeClr val="bg1"/>
                </a:solidFill>
                <a:latin typeface="Times New Roman" panose="02020603050405020304" pitchFamily="18" charset="0"/>
              </a:rPr>
              <a:t>leaner</a:t>
            </a:r>
          </a:p>
        </p:txBody>
      </p:sp>
      <p:sp>
        <p:nvSpPr>
          <p:cNvPr id="95236" name="Line 55"/>
          <p:cNvSpPr>
            <a:spLocks noChangeShapeType="1"/>
          </p:cNvSpPr>
          <p:nvPr/>
        </p:nvSpPr>
        <p:spPr bwMode="auto">
          <a:xfrm flipV="1">
            <a:off x="3990975" y="2092325"/>
            <a:ext cx="0" cy="1511300"/>
          </a:xfrm>
          <a:prstGeom prst="line">
            <a:avLst/>
          </a:prstGeom>
          <a:noFill/>
          <a:ln w="3810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95237" name="Line 56"/>
          <p:cNvSpPr>
            <a:spLocks noChangeShapeType="1"/>
          </p:cNvSpPr>
          <p:nvPr/>
        </p:nvSpPr>
        <p:spPr bwMode="auto">
          <a:xfrm flipV="1">
            <a:off x="5321300" y="2092325"/>
            <a:ext cx="0" cy="1511300"/>
          </a:xfrm>
          <a:prstGeom prst="line">
            <a:avLst/>
          </a:prstGeom>
          <a:noFill/>
          <a:ln w="3810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95238" name="Line 57"/>
          <p:cNvSpPr>
            <a:spLocks noChangeShapeType="1"/>
          </p:cNvSpPr>
          <p:nvPr/>
        </p:nvSpPr>
        <p:spPr bwMode="auto">
          <a:xfrm flipV="1">
            <a:off x="6651625" y="2092325"/>
            <a:ext cx="0" cy="1511300"/>
          </a:xfrm>
          <a:prstGeom prst="line">
            <a:avLst/>
          </a:prstGeom>
          <a:noFill/>
          <a:ln w="3810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95239" name="Line 58"/>
          <p:cNvSpPr>
            <a:spLocks noChangeShapeType="1"/>
          </p:cNvSpPr>
          <p:nvPr/>
        </p:nvSpPr>
        <p:spPr bwMode="auto">
          <a:xfrm>
            <a:off x="3990976" y="2092325"/>
            <a:ext cx="3992563" cy="0"/>
          </a:xfrm>
          <a:prstGeom prst="line">
            <a:avLst/>
          </a:prstGeom>
          <a:noFill/>
          <a:ln w="3810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95240" name="Oval 60"/>
          <p:cNvSpPr>
            <a:spLocks noChangeArrowheads="1"/>
          </p:cNvSpPr>
          <p:nvPr/>
        </p:nvSpPr>
        <p:spPr bwMode="auto">
          <a:xfrm>
            <a:off x="6542088" y="1965326"/>
            <a:ext cx="220662" cy="252413"/>
          </a:xfrm>
          <a:prstGeom prst="ellipse">
            <a:avLst/>
          </a:prstGeom>
          <a:solidFill>
            <a:schemeClr val="accent1"/>
          </a:solidFill>
          <a:ln w="38100">
            <a:solidFill>
              <a:schemeClr val="bg1"/>
            </a:solidFill>
            <a:round/>
            <a:headEnd/>
            <a:tailEnd/>
          </a:ln>
        </p:spPr>
        <p:txBody>
          <a:bodyPr wrap="none" anchor="ct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endParaRPr lang="en-US" altLang="en-US" sz="2400">
              <a:latin typeface="Times New Roman" panose="02020603050405020304" pitchFamily="18" charset="0"/>
            </a:endParaRPr>
          </a:p>
        </p:txBody>
      </p:sp>
      <p:sp>
        <p:nvSpPr>
          <p:cNvPr id="95241" name="Oval 61"/>
          <p:cNvSpPr>
            <a:spLocks noChangeArrowheads="1"/>
          </p:cNvSpPr>
          <p:nvPr/>
        </p:nvSpPr>
        <p:spPr bwMode="auto">
          <a:xfrm>
            <a:off x="5210175" y="1965326"/>
            <a:ext cx="222250" cy="252413"/>
          </a:xfrm>
          <a:prstGeom prst="ellipse">
            <a:avLst/>
          </a:prstGeom>
          <a:solidFill>
            <a:schemeClr val="accent1"/>
          </a:solidFill>
          <a:ln w="38100">
            <a:solidFill>
              <a:schemeClr val="bg1"/>
            </a:solidFill>
            <a:round/>
            <a:headEnd/>
            <a:tailEnd/>
          </a:ln>
        </p:spPr>
        <p:txBody>
          <a:bodyPr wrap="none" anchor="ct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endParaRPr lang="en-US" altLang="en-US" sz="2400">
              <a:latin typeface="Times New Roman" panose="02020603050405020304" pitchFamily="18" charset="0"/>
            </a:endParaRPr>
          </a:p>
        </p:txBody>
      </p:sp>
      <p:sp>
        <p:nvSpPr>
          <p:cNvPr id="95242" name="AutoShape 63"/>
          <p:cNvSpPr>
            <a:spLocks noChangeArrowheads="1"/>
          </p:cNvSpPr>
          <p:nvPr/>
        </p:nvSpPr>
        <p:spPr bwMode="auto">
          <a:xfrm>
            <a:off x="5210175" y="3603626"/>
            <a:ext cx="222250" cy="252413"/>
          </a:xfrm>
          <a:prstGeom prst="triangle">
            <a:avLst>
              <a:gd name="adj" fmla="val 50000"/>
            </a:avLst>
          </a:prstGeom>
          <a:solidFill>
            <a:schemeClr val="accent1"/>
          </a:solidFill>
          <a:ln w="38100">
            <a:solidFill>
              <a:schemeClr val="bg1"/>
            </a:solidFill>
            <a:miter lim="800000"/>
            <a:headEnd/>
            <a:tailEnd/>
          </a:ln>
        </p:spPr>
        <p:txBody>
          <a:bodyPr wrap="none" anchor="ct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endParaRPr lang="en-US" altLang="en-US" sz="2400">
              <a:latin typeface="Times New Roman" panose="02020603050405020304" pitchFamily="18" charset="0"/>
            </a:endParaRPr>
          </a:p>
        </p:txBody>
      </p:sp>
      <p:sp>
        <p:nvSpPr>
          <p:cNvPr id="95243" name="AutoShape 64"/>
          <p:cNvSpPr>
            <a:spLocks noChangeArrowheads="1"/>
          </p:cNvSpPr>
          <p:nvPr/>
        </p:nvSpPr>
        <p:spPr bwMode="auto">
          <a:xfrm>
            <a:off x="6542088" y="3603626"/>
            <a:ext cx="220662" cy="252413"/>
          </a:xfrm>
          <a:prstGeom prst="triangle">
            <a:avLst>
              <a:gd name="adj" fmla="val 50000"/>
            </a:avLst>
          </a:prstGeom>
          <a:solidFill>
            <a:schemeClr val="accent1"/>
          </a:solidFill>
          <a:ln w="38100">
            <a:solidFill>
              <a:schemeClr val="bg1"/>
            </a:solidFill>
            <a:miter lim="800000"/>
            <a:headEnd/>
            <a:tailEnd/>
          </a:ln>
        </p:spPr>
        <p:txBody>
          <a:bodyPr wrap="none" anchor="ct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endParaRPr lang="en-US" altLang="en-US" sz="2400">
              <a:latin typeface="Times New Roman" panose="02020603050405020304" pitchFamily="18" charset="0"/>
            </a:endParaRPr>
          </a:p>
        </p:txBody>
      </p:sp>
      <p:sp>
        <p:nvSpPr>
          <p:cNvPr id="95244" name="Line 67"/>
          <p:cNvSpPr>
            <a:spLocks noChangeShapeType="1"/>
          </p:cNvSpPr>
          <p:nvPr/>
        </p:nvSpPr>
        <p:spPr bwMode="auto">
          <a:xfrm>
            <a:off x="3657601" y="3856038"/>
            <a:ext cx="4657725" cy="0"/>
          </a:xfrm>
          <a:prstGeom prst="line">
            <a:avLst/>
          </a:prstGeom>
          <a:noFill/>
          <a:ln w="3810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95245" name="Line 75"/>
          <p:cNvSpPr>
            <a:spLocks noChangeShapeType="1"/>
          </p:cNvSpPr>
          <p:nvPr/>
        </p:nvSpPr>
        <p:spPr bwMode="auto">
          <a:xfrm flipV="1">
            <a:off x="7983538" y="2092325"/>
            <a:ext cx="0" cy="1511300"/>
          </a:xfrm>
          <a:prstGeom prst="line">
            <a:avLst/>
          </a:prstGeom>
          <a:noFill/>
          <a:ln w="3810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95246" name="Rectangle 77"/>
          <p:cNvSpPr>
            <a:spLocks noChangeArrowheads="1"/>
          </p:cNvSpPr>
          <p:nvPr/>
        </p:nvSpPr>
        <p:spPr bwMode="auto">
          <a:xfrm>
            <a:off x="7761289" y="3603626"/>
            <a:ext cx="554037" cy="252413"/>
          </a:xfrm>
          <a:prstGeom prst="rect">
            <a:avLst/>
          </a:prstGeom>
          <a:solidFill>
            <a:schemeClr val="accent1"/>
          </a:solidFill>
          <a:ln w="38100">
            <a:solidFill>
              <a:schemeClr val="bg1"/>
            </a:solidFill>
            <a:miter lim="800000"/>
            <a:headEnd/>
            <a:tailEnd/>
          </a:ln>
        </p:spPr>
        <p:txBody>
          <a:bodyPr wrap="none" anchor="ct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endParaRPr lang="en-US" altLang="en-US" sz="2400">
              <a:latin typeface="Times New Roman" panose="02020603050405020304" pitchFamily="18" charset="0"/>
            </a:endParaRPr>
          </a:p>
        </p:txBody>
      </p:sp>
      <p:sp>
        <p:nvSpPr>
          <p:cNvPr id="95247" name="Rectangle 78"/>
          <p:cNvSpPr>
            <a:spLocks noChangeArrowheads="1"/>
          </p:cNvSpPr>
          <p:nvPr/>
        </p:nvSpPr>
        <p:spPr bwMode="auto">
          <a:xfrm>
            <a:off x="3657600" y="3603626"/>
            <a:ext cx="554038" cy="252413"/>
          </a:xfrm>
          <a:prstGeom prst="rect">
            <a:avLst/>
          </a:prstGeom>
          <a:solidFill>
            <a:schemeClr val="accent1"/>
          </a:solidFill>
          <a:ln w="38100">
            <a:solidFill>
              <a:schemeClr val="bg1"/>
            </a:solidFill>
            <a:miter lim="800000"/>
            <a:headEnd/>
            <a:tailEnd/>
          </a:ln>
        </p:spPr>
        <p:txBody>
          <a:bodyPr wrap="none" anchor="ct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endParaRPr lang="en-US" altLang="en-US" sz="2400">
              <a:latin typeface="Times New Roman" panose="02020603050405020304" pitchFamily="18" charset="0"/>
            </a:endParaRPr>
          </a:p>
        </p:txBody>
      </p:sp>
      <p:sp>
        <p:nvSpPr>
          <p:cNvPr id="95248" name="Text Box 79"/>
          <p:cNvSpPr txBox="1">
            <a:spLocks noChangeArrowheads="1"/>
          </p:cNvSpPr>
          <p:nvPr/>
        </p:nvSpPr>
        <p:spPr bwMode="auto">
          <a:xfrm>
            <a:off x="3990975" y="2722563"/>
            <a:ext cx="554038"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a:spAutoFit/>
          </a:bodyP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spcBef>
                <a:spcPct val="50000"/>
              </a:spcBef>
            </a:pPr>
            <a:r>
              <a:rPr lang="en-US" altLang="en-US" sz="1800">
                <a:solidFill>
                  <a:schemeClr val="bg1"/>
                </a:solidFill>
                <a:latin typeface="Times New Roman" panose="02020603050405020304" pitchFamily="18" charset="0"/>
              </a:rPr>
              <a:t>1</a:t>
            </a:r>
          </a:p>
        </p:txBody>
      </p:sp>
      <p:sp>
        <p:nvSpPr>
          <p:cNvPr id="95249" name="Text Box 80"/>
          <p:cNvSpPr txBox="1">
            <a:spLocks noChangeArrowheads="1"/>
          </p:cNvSpPr>
          <p:nvPr/>
        </p:nvSpPr>
        <p:spPr bwMode="auto">
          <a:xfrm>
            <a:off x="5337176" y="2690813"/>
            <a:ext cx="555625"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a:spAutoFit/>
          </a:bodyP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spcBef>
                <a:spcPct val="50000"/>
              </a:spcBef>
            </a:pPr>
            <a:r>
              <a:rPr lang="en-US" altLang="en-US" sz="1800">
                <a:solidFill>
                  <a:schemeClr val="bg1"/>
                </a:solidFill>
                <a:latin typeface="Times New Roman" panose="02020603050405020304" pitchFamily="18" charset="0"/>
              </a:rPr>
              <a:t>2</a:t>
            </a:r>
          </a:p>
        </p:txBody>
      </p:sp>
      <p:sp>
        <p:nvSpPr>
          <p:cNvPr id="95250" name="Text Box 81"/>
          <p:cNvSpPr txBox="1">
            <a:spLocks noChangeArrowheads="1"/>
          </p:cNvSpPr>
          <p:nvPr/>
        </p:nvSpPr>
        <p:spPr bwMode="auto">
          <a:xfrm>
            <a:off x="6619875" y="2690813"/>
            <a:ext cx="554038"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a:spAutoFit/>
          </a:bodyP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spcBef>
                <a:spcPct val="50000"/>
              </a:spcBef>
            </a:pPr>
            <a:r>
              <a:rPr lang="en-US" altLang="en-US" sz="1800">
                <a:solidFill>
                  <a:schemeClr val="bg1"/>
                </a:solidFill>
                <a:latin typeface="Times New Roman" panose="02020603050405020304" pitchFamily="18" charset="0"/>
              </a:rPr>
              <a:t>3</a:t>
            </a:r>
          </a:p>
        </p:txBody>
      </p:sp>
      <p:sp>
        <p:nvSpPr>
          <p:cNvPr id="95251" name="Text Box 82"/>
          <p:cNvSpPr txBox="1">
            <a:spLocks noChangeArrowheads="1"/>
          </p:cNvSpPr>
          <p:nvPr/>
        </p:nvSpPr>
        <p:spPr bwMode="auto">
          <a:xfrm>
            <a:off x="7967664" y="2722563"/>
            <a:ext cx="554037"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a:spAutoFit/>
          </a:bodyP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spcBef>
                <a:spcPct val="50000"/>
              </a:spcBef>
            </a:pPr>
            <a:r>
              <a:rPr lang="en-US" altLang="en-US" sz="1800">
                <a:solidFill>
                  <a:schemeClr val="bg1"/>
                </a:solidFill>
                <a:latin typeface="Times New Roman" panose="02020603050405020304" pitchFamily="18" charset="0"/>
              </a:rPr>
              <a:t>4</a:t>
            </a:r>
          </a:p>
        </p:txBody>
      </p:sp>
      <p:sp>
        <p:nvSpPr>
          <p:cNvPr id="95252" name="Line 83"/>
          <p:cNvSpPr>
            <a:spLocks noChangeShapeType="1"/>
          </p:cNvSpPr>
          <p:nvPr/>
        </p:nvSpPr>
        <p:spPr bwMode="auto">
          <a:xfrm>
            <a:off x="3990975" y="1462089"/>
            <a:ext cx="0" cy="630237"/>
          </a:xfrm>
          <a:prstGeom prst="line">
            <a:avLst/>
          </a:prstGeom>
          <a:noFill/>
          <a:ln w="38100">
            <a:solidFill>
              <a:schemeClr val="bg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95253" name="Line 84"/>
          <p:cNvSpPr>
            <a:spLocks noChangeShapeType="1"/>
          </p:cNvSpPr>
          <p:nvPr/>
        </p:nvSpPr>
        <p:spPr bwMode="auto">
          <a:xfrm>
            <a:off x="5321300" y="1336675"/>
            <a:ext cx="0" cy="628650"/>
          </a:xfrm>
          <a:prstGeom prst="line">
            <a:avLst/>
          </a:prstGeom>
          <a:noFill/>
          <a:ln w="38100">
            <a:solidFill>
              <a:schemeClr val="bg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95254" name="Line 85"/>
          <p:cNvSpPr>
            <a:spLocks noChangeShapeType="1"/>
          </p:cNvSpPr>
          <p:nvPr/>
        </p:nvSpPr>
        <p:spPr bwMode="auto">
          <a:xfrm>
            <a:off x="6651625" y="1336675"/>
            <a:ext cx="0" cy="628650"/>
          </a:xfrm>
          <a:prstGeom prst="line">
            <a:avLst/>
          </a:prstGeom>
          <a:noFill/>
          <a:ln w="38100">
            <a:solidFill>
              <a:schemeClr val="bg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95255" name="Line 86"/>
          <p:cNvSpPr>
            <a:spLocks noChangeShapeType="1"/>
          </p:cNvSpPr>
          <p:nvPr/>
        </p:nvSpPr>
        <p:spPr bwMode="auto">
          <a:xfrm>
            <a:off x="7983538" y="1462089"/>
            <a:ext cx="0" cy="630237"/>
          </a:xfrm>
          <a:prstGeom prst="line">
            <a:avLst/>
          </a:prstGeom>
          <a:noFill/>
          <a:ln w="38100">
            <a:solidFill>
              <a:schemeClr val="bg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95256" name="Text Box 87"/>
          <p:cNvSpPr txBox="1">
            <a:spLocks noChangeArrowheads="1"/>
          </p:cNvSpPr>
          <p:nvPr/>
        </p:nvSpPr>
        <p:spPr bwMode="auto">
          <a:xfrm>
            <a:off x="3768725" y="1063625"/>
            <a:ext cx="776288"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a:spAutoFit/>
          </a:bodyP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spcBef>
                <a:spcPct val="50000"/>
              </a:spcBef>
            </a:pPr>
            <a:r>
              <a:rPr lang="en-US" altLang="en-US" sz="1800" i="1">
                <a:solidFill>
                  <a:schemeClr val="bg1"/>
                </a:solidFill>
                <a:latin typeface="Times New Roman" panose="02020603050405020304" pitchFamily="18" charset="0"/>
              </a:rPr>
              <a:t>P</a:t>
            </a:r>
            <a:r>
              <a:rPr lang="en-US" altLang="en-US" sz="1800" i="1" baseline="-25000">
                <a:solidFill>
                  <a:schemeClr val="bg1"/>
                </a:solidFill>
                <a:latin typeface="Times New Roman" panose="02020603050405020304" pitchFamily="18" charset="0"/>
              </a:rPr>
              <a:t>1</a:t>
            </a:r>
          </a:p>
        </p:txBody>
      </p:sp>
      <p:sp>
        <p:nvSpPr>
          <p:cNvPr id="95257" name="Text Box 88"/>
          <p:cNvSpPr txBox="1">
            <a:spLocks noChangeArrowheads="1"/>
          </p:cNvSpPr>
          <p:nvPr/>
        </p:nvSpPr>
        <p:spPr bwMode="auto">
          <a:xfrm>
            <a:off x="5099050" y="958850"/>
            <a:ext cx="776288"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a:spAutoFit/>
          </a:bodyP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spcBef>
                <a:spcPct val="50000"/>
              </a:spcBef>
            </a:pPr>
            <a:r>
              <a:rPr lang="en-US" altLang="en-US" sz="1800" i="1">
                <a:solidFill>
                  <a:schemeClr val="bg1"/>
                </a:solidFill>
                <a:latin typeface="Times New Roman" panose="02020603050405020304" pitchFamily="18" charset="0"/>
              </a:rPr>
              <a:t>P</a:t>
            </a:r>
            <a:r>
              <a:rPr lang="en-US" altLang="en-US" sz="1800" i="1" baseline="-25000">
                <a:solidFill>
                  <a:schemeClr val="bg1"/>
                </a:solidFill>
                <a:latin typeface="Times New Roman" panose="02020603050405020304" pitchFamily="18" charset="0"/>
              </a:rPr>
              <a:t>2</a:t>
            </a:r>
          </a:p>
        </p:txBody>
      </p:sp>
      <p:sp>
        <p:nvSpPr>
          <p:cNvPr id="95258" name="Text Box 89"/>
          <p:cNvSpPr txBox="1">
            <a:spLocks noChangeArrowheads="1"/>
          </p:cNvSpPr>
          <p:nvPr/>
        </p:nvSpPr>
        <p:spPr bwMode="auto">
          <a:xfrm>
            <a:off x="6381750" y="931863"/>
            <a:ext cx="776288"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a:spAutoFit/>
          </a:bodyP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spcBef>
                <a:spcPct val="50000"/>
              </a:spcBef>
            </a:pPr>
            <a:r>
              <a:rPr lang="en-US" altLang="en-US" sz="1800" i="1">
                <a:solidFill>
                  <a:schemeClr val="bg1"/>
                </a:solidFill>
                <a:latin typeface="Times New Roman" panose="02020603050405020304" pitchFamily="18" charset="0"/>
              </a:rPr>
              <a:t>P</a:t>
            </a:r>
            <a:r>
              <a:rPr lang="en-US" altLang="en-US" sz="1800" i="1" baseline="-25000">
                <a:solidFill>
                  <a:schemeClr val="bg1"/>
                </a:solidFill>
                <a:latin typeface="Times New Roman" panose="02020603050405020304" pitchFamily="18" charset="0"/>
              </a:rPr>
              <a:t>3</a:t>
            </a:r>
          </a:p>
        </p:txBody>
      </p:sp>
      <p:sp>
        <p:nvSpPr>
          <p:cNvPr id="95259" name="Text Box 90"/>
          <p:cNvSpPr txBox="1">
            <a:spLocks noChangeArrowheads="1"/>
          </p:cNvSpPr>
          <p:nvPr/>
        </p:nvSpPr>
        <p:spPr bwMode="auto">
          <a:xfrm>
            <a:off x="7729539" y="1036638"/>
            <a:ext cx="776287"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a:spAutoFit/>
          </a:bodyP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spcBef>
                <a:spcPct val="50000"/>
              </a:spcBef>
            </a:pPr>
            <a:r>
              <a:rPr lang="en-US" altLang="en-US" sz="1800" i="1">
                <a:solidFill>
                  <a:schemeClr val="bg1"/>
                </a:solidFill>
                <a:latin typeface="Times New Roman" panose="02020603050405020304" pitchFamily="18" charset="0"/>
              </a:rPr>
              <a:t>P</a:t>
            </a:r>
            <a:r>
              <a:rPr lang="en-US" altLang="en-US" sz="1800" i="1" baseline="-25000">
                <a:solidFill>
                  <a:schemeClr val="bg1"/>
                </a:solidFill>
                <a:latin typeface="Times New Roman" panose="02020603050405020304" pitchFamily="18" charset="0"/>
              </a:rPr>
              <a:t>4</a:t>
            </a:r>
          </a:p>
        </p:txBody>
      </p:sp>
      <p:sp>
        <p:nvSpPr>
          <p:cNvPr id="95260" name="Text Box 94"/>
          <p:cNvSpPr txBox="1">
            <a:spLocks noChangeArrowheads="1"/>
          </p:cNvSpPr>
          <p:nvPr/>
        </p:nvSpPr>
        <p:spPr bwMode="auto">
          <a:xfrm>
            <a:off x="4779963" y="3917950"/>
            <a:ext cx="3865562" cy="21236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a:spAutoFit/>
          </a:bodyP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spcBef>
                <a:spcPct val="50000"/>
              </a:spcBef>
            </a:pPr>
            <a:r>
              <a:rPr lang="en-US" altLang="en-US" sz="2400">
                <a:solidFill>
                  <a:schemeClr val="bg1"/>
                </a:solidFill>
                <a:latin typeface="Times New Roman" panose="02020603050405020304" pitchFamily="18" charset="0"/>
              </a:rPr>
              <a:t>If </a:t>
            </a:r>
            <a:r>
              <a:rPr lang="en-US" altLang="en-US" sz="2400" i="1">
                <a:solidFill>
                  <a:schemeClr val="bg1"/>
                </a:solidFill>
                <a:latin typeface="Times New Roman" panose="02020603050405020304" pitchFamily="18" charset="0"/>
              </a:rPr>
              <a:t>P</a:t>
            </a:r>
            <a:r>
              <a:rPr lang="en-US" altLang="en-US" sz="2400" i="1" baseline="-25000">
                <a:solidFill>
                  <a:schemeClr val="bg1"/>
                </a:solidFill>
                <a:latin typeface="Times New Roman" panose="02020603050405020304" pitchFamily="18" charset="0"/>
              </a:rPr>
              <a:t>2 </a:t>
            </a:r>
            <a:r>
              <a:rPr lang="en-US" altLang="en-US" sz="2400">
                <a:solidFill>
                  <a:schemeClr val="bg1"/>
                </a:solidFill>
                <a:latin typeface="Times New Roman" panose="02020603050405020304" pitchFamily="18" charset="0"/>
              </a:rPr>
              <a:t>= </a:t>
            </a:r>
            <a:r>
              <a:rPr lang="en-US" altLang="en-US" sz="2400" i="1">
                <a:solidFill>
                  <a:schemeClr val="bg1"/>
                </a:solidFill>
                <a:latin typeface="Times New Roman" panose="02020603050405020304" pitchFamily="18" charset="0"/>
              </a:rPr>
              <a:t>P</a:t>
            </a:r>
            <a:r>
              <a:rPr lang="en-US" altLang="en-US" sz="2400" i="1" baseline="-25000">
                <a:solidFill>
                  <a:schemeClr val="bg1"/>
                </a:solidFill>
                <a:latin typeface="Times New Roman" panose="02020603050405020304" pitchFamily="18" charset="0"/>
              </a:rPr>
              <a:t>2e</a:t>
            </a:r>
            <a:endParaRPr lang="en-US" altLang="en-US" sz="2400" i="1">
              <a:solidFill>
                <a:schemeClr val="bg1"/>
              </a:solidFill>
              <a:latin typeface="Times New Roman" panose="02020603050405020304" pitchFamily="18" charset="0"/>
            </a:endParaRPr>
          </a:p>
          <a:p>
            <a:pPr algn="l" eaLnBrk="1" hangingPunct="1">
              <a:spcBef>
                <a:spcPct val="50000"/>
              </a:spcBef>
            </a:pPr>
            <a:r>
              <a:rPr lang="en-US" altLang="en-US" sz="2400">
                <a:solidFill>
                  <a:schemeClr val="bg1"/>
                </a:solidFill>
                <a:latin typeface="Times New Roman" panose="02020603050405020304" pitchFamily="18" charset="0"/>
              </a:rPr>
              <a:t>Reach failure even if</a:t>
            </a:r>
          </a:p>
          <a:p>
            <a:pPr algn="l" eaLnBrk="1" hangingPunct="1">
              <a:spcBef>
                <a:spcPct val="50000"/>
              </a:spcBef>
            </a:pPr>
            <a:r>
              <a:rPr lang="el-GR" altLang="en-US" sz="2400">
                <a:solidFill>
                  <a:schemeClr val="bg1"/>
                </a:solidFill>
                <a:latin typeface="Times New Roman" panose="02020603050405020304" pitchFamily="18" charset="0"/>
              </a:rPr>
              <a:t>Σ</a:t>
            </a:r>
            <a:r>
              <a:rPr lang="en-US" altLang="en-US" sz="2400" i="1">
                <a:solidFill>
                  <a:schemeClr val="bg1"/>
                </a:solidFill>
                <a:latin typeface="Times New Roman" panose="02020603050405020304" pitchFamily="18" charset="0"/>
              </a:rPr>
              <a:t>P </a:t>
            </a:r>
            <a:r>
              <a:rPr lang="en-US" altLang="en-US" sz="2400">
                <a:solidFill>
                  <a:schemeClr val="bg1"/>
                </a:solidFill>
                <a:latin typeface="Times New Roman" panose="02020603050405020304" pitchFamily="18" charset="0"/>
              </a:rPr>
              <a:t>&lt; </a:t>
            </a:r>
            <a:r>
              <a:rPr lang="el-GR" altLang="en-US" sz="2400">
                <a:solidFill>
                  <a:schemeClr val="bg1"/>
                </a:solidFill>
                <a:latin typeface="Times New Roman" panose="02020603050405020304" pitchFamily="18" charset="0"/>
              </a:rPr>
              <a:t>Σ</a:t>
            </a:r>
            <a:r>
              <a:rPr lang="en-US" altLang="en-US" sz="2400" i="1">
                <a:solidFill>
                  <a:schemeClr val="bg1"/>
                </a:solidFill>
                <a:latin typeface="Times New Roman" panose="02020603050405020304" pitchFamily="18" charset="0"/>
              </a:rPr>
              <a:t>P</a:t>
            </a:r>
            <a:r>
              <a:rPr lang="en-US" altLang="en-US" sz="2400" i="1" baseline="-25000">
                <a:solidFill>
                  <a:schemeClr val="bg1"/>
                </a:solidFill>
                <a:latin typeface="Times New Roman" panose="02020603050405020304" pitchFamily="18" charset="0"/>
              </a:rPr>
              <a:t>e</a:t>
            </a:r>
          </a:p>
          <a:p>
            <a:pPr algn="l" eaLnBrk="1" hangingPunct="1">
              <a:spcBef>
                <a:spcPct val="50000"/>
              </a:spcBef>
            </a:pPr>
            <a:r>
              <a:rPr lang="en-US" altLang="en-US" sz="2400">
                <a:solidFill>
                  <a:schemeClr val="bg1"/>
                </a:solidFill>
                <a:latin typeface="Times New Roman" panose="02020603050405020304" pitchFamily="18" charset="0"/>
              </a:rPr>
              <a:t> </a:t>
            </a:r>
            <a:endParaRPr lang="en-US" altLang="en-US" sz="2400" baseline="-25000">
              <a:solidFill>
                <a:schemeClr val="bg1"/>
              </a:solidFill>
              <a:latin typeface="Times New Roman" panose="02020603050405020304" pitchFamily="18" charset="0"/>
            </a:endParaRPr>
          </a:p>
        </p:txBody>
      </p:sp>
      <p:sp>
        <p:nvSpPr>
          <p:cNvPr id="95261" name="TextBox 28"/>
          <p:cNvSpPr txBox="1">
            <a:spLocks noChangeArrowheads="1"/>
          </p:cNvSpPr>
          <p:nvPr/>
        </p:nvSpPr>
        <p:spPr bwMode="auto">
          <a:xfrm>
            <a:off x="2565400" y="5556251"/>
            <a:ext cx="7550150" cy="860425"/>
          </a:xfrm>
          <a:prstGeom prst="rect">
            <a:avLst/>
          </a:prstGeom>
          <a:solidFill>
            <a:srgbClr val="F2F2F2">
              <a:alpha val="61960"/>
            </a:srgbClr>
          </a:solidFill>
          <a:ln w="38100">
            <a:solidFill>
              <a:schemeClr val="bg1"/>
            </a:solidFill>
            <a:bevel/>
            <a:headEnd/>
            <a:tailEnd/>
          </a:ln>
        </p:spPr>
        <p:txBody>
          <a:bodyPr anchor="ctr">
            <a:spAutoFit/>
          </a:bodyP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r>
              <a:rPr lang="en-US" altLang="en-US" sz="2400">
                <a:solidFill>
                  <a:schemeClr val="bg1"/>
                </a:solidFill>
                <a:latin typeface="Times New Roman" panose="02020603050405020304" pitchFamily="18" charset="0"/>
              </a:rPr>
              <a:t>However, the total load on a leaner column still must not exceed the non-sway strength.</a:t>
            </a:r>
          </a:p>
        </p:txBody>
      </p:sp>
      <p:sp>
        <p:nvSpPr>
          <p:cNvPr id="95262" name="Freeform 28"/>
          <p:cNvSpPr>
            <a:spLocks/>
          </p:cNvSpPr>
          <p:nvPr/>
        </p:nvSpPr>
        <p:spPr bwMode="auto">
          <a:xfrm>
            <a:off x="5126038" y="2151064"/>
            <a:ext cx="131762" cy="1425575"/>
          </a:xfrm>
          <a:custGeom>
            <a:avLst/>
            <a:gdLst>
              <a:gd name="T0" fmla="*/ 2147483647 w 65"/>
              <a:gd name="T1" fmla="*/ 2147483647 h 580"/>
              <a:gd name="T2" fmla="*/ 2147483647 w 65"/>
              <a:gd name="T3" fmla="*/ 2147483647 h 580"/>
              <a:gd name="T4" fmla="*/ 2147483647 w 65"/>
              <a:gd name="T5" fmla="*/ 2147483647 h 580"/>
              <a:gd name="T6" fmla="*/ 2147483647 w 65"/>
              <a:gd name="T7" fmla="*/ 0 h 580"/>
              <a:gd name="T8" fmla="*/ 0 60000 65536"/>
              <a:gd name="T9" fmla="*/ 0 60000 65536"/>
              <a:gd name="T10" fmla="*/ 0 60000 65536"/>
              <a:gd name="T11" fmla="*/ 0 60000 65536"/>
              <a:gd name="T12" fmla="*/ 0 w 65"/>
              <a:gd name="T13" fmla="*/ 0 h 580"/>
              <a:gd name="T14" fmla="*/ 65 w 65"/>
              <a:gd name="T15" fmla="*/ 580 h 580"/>
            </a:gdLst>
            <a:ahLst/>
            <a:cxnLst>
              <a:cxn ang="T8">
                <a:pos x="T0" y="T1"/>
              </a:cxn>
              <a:cxn ang="T9">
                <a:pos x="T2" y="T3"/>
              </a:cxn>
              <a:cxn ang="T10">
                <a:pos x="T4" y="T5"/>
              </a:cxn>
              <a:cxn ang="T11">
                <a:pos x="T6" y="T7"/>
              </a:cxn>
            </a:cxnLst>
            <a:rect l="T12" t="T13" r="T14" b="T15"/>
            <a:pathLst>
              <a:path w="65" h="580">
                <a:moveTo>
                  <a:pt x="65" y="580"/>
                </a:moveTo>
                <a:cubicBezTo>
                  <a:pt x="56" y="545"/>
                  <a:pt x="16" y="439"/>
                  <a:pt x="8" y="368"/>
                </a:cubicBezTo>
                <a:cubicBezTo>
                  <a:pt x="0" y="297"/>
                  <a:pt x="8" y="212"/>
                  <a:pt x="18" y="151"/>
                </a:cubicBezTo>
                <a:cubicBezTo>
                  <a:pt x="28" y="90"/>
                  <a:pt x="55" y="31"/>
                  <a:pt x="65" y="0"/>
                </a:cubicBezTo>
              </a:path>
            </a:pathLst>
          </a:custGeom>
          <a:noFill/>
          <a:ln w="63500">
            <a:solidFill>
              <a:srgbClr val="FF0000"/>
            </a:solidFill>
            <a:prstDash val="dash"/>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35" name="Slide Number Placeholder 34"/>
          <p:cNvSpPr>
            <a:spLocks noGrp="1"/>
          </p:cNvSpPr>
          <p:nvPr>
            <p:ph type="sldNum" sz="quarter" idx="11"/>
          </p:nvPr>
        </p:nvSpPr>
        <p:spPr/>
        <p:txBody>
          <a:bodyP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eaLnBrk="1" hangingPunct="1"/>
            <a:fld id="{73CBF763-2D42-4307-84B8-343AB388EE30}" type="slidenum">
              <a:rPr lang="en-US" altLang="en-US" sz="1200">
                <a:solidFill>
                  <a:srgbClr val="BCBCBC"/>
                </a:solidFill>
                <a:latin typeface="Times New Roman" panose="02020603050405020304" pitchFamily="18" charset="0"/>
              </a:rPr>
              <a:pPr eaLnBrk="1" hangingPunct="1"/>
              <a:t>90</a:t>
            </a:fld>
            <a:endParaRPr lang="en-US" altLang="en-US" sz="1200">
              <a:solidFill>
                <a:srgbClr val="BCBCBC"/>
              </a:solidFill>
              <a:latin typeface="Times New Roman" panose="02020603050405020304" pitchFamily="18" charset="0"/>
            </a:endParaRPr>
          </a:p>
        </p:txBody>
      </p:sp>
      <p:sp>
        <p:nvSpPr>
          <p:cNvPr id="36" name="Footer Placeholder 35"/>
          <p:cNvSpPr>
            <a:spLocks noGrp="1"/>
          </p:cNvSpPr>
          <p:nvPr>
            <p:ph type="ftr" sz="quarter" idx="10"/>
          </p:nvPr>
        </p:nvSpPr>
        <p:spPr/>
        <p:txBody>
          <a:bodyPr/>
          <a:lstStyle/>
          <a:p>
            <a:pPr>
              <a:defRPr/>
            </a:pPr>
            <a:r>
              <a:rPr lang="en-US"/>
              <a:t>Compression Theory</a:t>
            </a:r>
            <a:endParaRPr lang="en-US" dirty="0"/>
          </a:p>
        </p:txBody>
      </p:sp>
      <p:sp>
        <p:nvSpPr>
          <p:cNvPr id="95265" name="Freeform 38"/>
          <p:cNvSpPr>
            <a:spLocks/>
          </p:cNvSpPr>
          <p:nvPr/>
        </p:nvSpPr>
        <p:spPr bwMode="auto">
          <a:xfrm>
            <a:off x="6400800" y="3178175"/>
            <a:ext cx="234950" cy="349250"/>
          </a:xfrm>
          <a:custGeom>
            <a:avLst/>
            <a:gdLst>
              <a:gd name="T0" fmla="*/ 0 w 148"/>
              <a:gd name="T1" fmla="*/ 554434375 h 220"/>
              <a:gd name="T2" fmla="*/ 206652813 w 148"/>
              <a:gd name="T3" fmla="*/ 478829688 h 220"/>
              <a:gd name="T4" fmla="*/ 110886875 w 148"/>
              <a:gd name="T5" fmla="*/ 342741250 h 220"/>
              <a:gd name="T6" fmla="*/ 372983125 w 148"/>
              <a:gd name="T7" fmla="*/ 0 h 220"/>
              <a:gd name="T8" fmla="*/ 0 60000 65536"/>
              <a:gd name="T9" fmla="*/ 0 60000 65536"/>
              <a:gd name="T10" fmla="*/ 0 60000 65536"/>
              <a:gd name="T11" fmla="*/ 0 60000 65536"/>
              <a:gd name="T12" fmla="*/ 0 w 148"/>
              <a:gd name="T13" fmla="*/ 0 h 220"/>
              <a:gd name="T14" fmla="*/ 148 w 148"/>
              <a:gd name="T15" fmla="*/ 220 h 220"/>
            </a:gdLst>
            <a:ahLst/>
            <a:cxnLst>
              <a:cxn ang="T8">
                <a:pos x="T0" y="T1"/>
              </a:cxn>
              <a:cxn ang="T9">
                <a:pos x="T2" y="T3"/>
              </a:cxn>
              <a:cxn ang="T10">
                <a:pos x="T4" y="T5"/>
              </a:cxn>
              <a:cxn ang="T11">
                <a:pos x="T6" y="T7"/>
              </a:cxn>
            </a:cxnLst>
            <a:rect l="T12" t="T13" r="T14" b="T15"/>
            <a:pathLst>
              <a:path w="148" h="220">
                <a:moveTo>
                  <a:pt x="0" y="220"/>
                </a:moveTo>
                <a:cubicBezTo>
                  <a:pt x="37" y="212"/>
                  <a:pt x="75" y="204"/>
                  <a:pt x="82" y="190"/>
                </a:cubicBezTo>
                <a:cubicBezTo>
                  <a:pt x="89" y="176"/>
                  <a:pt x="33" y="168"/>
                  <a:pt x="44" y="136"/>
                </a:cubicBezTo>
                <a:cubicBezTo>
                  <a:pt x="55" y="104"/>
                  <a:pt x="101" y="52"/>
                  <a:pt x="148" y="0"/>
                </a:cubicBezTo>
              </a:path>
            </a:pathLst>
          </a:custGeom>
          <a:noFill/>
          <a:ln w="19050" cap="flat" cmpd="sng">
            <a:solidFill>
              <a:schemeClr val="bg1"/>
            </a:solidFill>
            <a:prstDash val="solid"/>
            <a:round/>
            <a:headEnd type="none" w="med" len="med"/>
            <a:tailEnd type="arrow" w="med" len="med"/>
          </a:ln>
          <a:extLst>
            <a:ext uri="{909E8E84-426E-40DD-AFC4-6F175D3DCCD1}">
              <a14:hiddenFill xmlns:a14="http://schemas.microsoft.com/office/drawing/2010/main">
                <a:solidFill>
                  <a:srgbClr val="FFFFFF"/>
                </a:solidFill>
              </a14:hiddenFill>
            </a:ext>
          </a:extLst>
        </p:spPr>
        <p:txBody>
          <a:bodyPr rot="10800000" wrap="none"/>
          <a:lstStyle/>
          <a:p>
            <a:endParaRPr lang="en-US"/>
          </a:p>
        </p:txBody>
      </p:sp>
      <p:sp>
        <p:nvSpPr>
          <p:cNvPr id="95266" name="Freeform 39"/>
          <p:cNvSpPr>
            <a:spLocks/>
          </p:cNvSpPr>
          <p:nvPr/>
        </p:nvSpPr>
        <p:spPr bwMode="auto">
          <a:xfrm>
            <a:off x="5327651" y="3101975"/>
            <a:ext cx="314325" cy="438150"/>
          </a:xfrm>
          <a:custGeom>
            <a:avLst/>
            <a:gdLst>
              <a:gd name="T0" fmla="*/ 498990938 w 198"/>
              <a:gd name="T1" fmla="*/ 665321250 h 276"/>
              <a:gd name="T2" fmla="*/ 241935000 w 198"/>
              <a:gd name="T3" fmla="*/ 635079375 h 276"/>
              <a:gd name="T4" fmla="*/ 408265313 w 198"/>
              <a:gd name="T5" fmla="*/ 297378438 h 276"/>
              <a:gd name="T6" fmla="*/ 0 w 198"/>
              <a:gd name="T7" fmla="*/ 0 h 276"/>
              <a:gd name="T8" fmla="*/ 0 60000 65536"/>
              <a:gd name="T9" fmla="*/ 0 60000 65536"/>
              <a:gd name="T10" fmla="*/ 0 60000 65536"/>
              <a:gd name="T11" fmla="*/ 0 60000 65536"/>
              <a:gd name="T12" fmla="*/ 0 w 198"/>
              <a:gd name="T13" fmla="*/ 0 h 276"/>
              <a:gd name="T14" fmla="*/ 198 w 198"/>
              <a:gd name="T15" fmla="*/ 276 h 276"/>
            </a:gdLst>
            <a:ahLst/>
            <a:cxnLst>
              <a:cxn ang="T8">
                <a:pos x="T0" y="T1"/>
              </a:cxn>
              <a:cxn ang="T9">
                <a:pos x="T2" y="T3"/>
              </a:cxn>
              <a:cxn ang="T10">
                <a:pos x="T4" y="T5"/>
              </a:cxn>
              <a:cxn ang="T11">
                <a:pos x="T6" y="T7"/>
              </a:cxn>
            </a:cxnLst>
            <a:rect l="T12" t="T13" r="T14" b="T15"/>
            <a:pathLst>
              <a:path w="198" h="276">
                <a:moveTo>
                  <a:pt x="198" y="264"/>
                </a:moveTo>
                <a:cubicBezTo>
                  <a:pt x="150" y="270"/>
                  <a:pt x="102" y="276"/>
                  <a:pt x="96" y="252"/>
                </a:cubicBezTo>
                <a:cubicBezTo>
                  <a:pt x="90" y="228"/>
                  <a:pt x="178" y="160"/>
                  <a:pt x="162" y="118"/>
                </a:cubicBezTo>
                <a:cubicBezTo>
                  <a:pt x="146" y="76"/>
                  <a:pt x="73" y="38"/>
                  <a:pt x="0" y="0"/>
                </a:cubicBezTo>
              </a:path>
            </a:pathLst>
          </a:custGeom>
          <a:noFill/>
          <a:ln w="19050" cap="flat" cmpd="sng">
            <a:solidFill>
              <a:schemeClr val="bg1"/>
            </a:solidFill>
            <a:prstDash val="solid"/>
            <a:round/>
            <a:headEnd type="none" w="med" len="med"/>
            <a:tailEnd type="arrow" w="med" len="med"/>
          </a:ln>
          <a:extLst>
            <a:ext uri="{909E8E84-426E-40DD-AFC4-6F175D3DCCD1}">
              <a14:hiddenFill xmlns:a14="http://schemas.microsoft.com/office/drawing/2010/main">
                <a:solidFill>
                  <a:srgbClr val="FFFFFF"/>
                </a:solidFill>
              </a14:hiddenFill>
            </a:ext>
          </a:extLst>
        </p:spPr>
        <p:txBody>
          <a:bodyPr rot="10800000" wrap="none"/>
          <a:lstStyle/>
          <a:p>
            <a:endParaRPr lang="en-US"/>
          </a:p>
        </p:txBody>
      </p:sp>
      <p:sp>
        <p:nvSpPr>
          <p:cNvPr id="95267" name="TextBox 28"/>
          <p:cNvSpPr txBox="1">
            <a:spLocks noChangeArrowheads="1"/>
          </p:cNvSpPr>
          <p:nvPr/>
        </p:nvSpPr>
        <p:spPr bwMode="auto">
          <a:xfrm>
            <a:off x="4129089" y="319088"/>
            <a:ext cx="3671887" cy="603250"/>
          </a:xfrm>
          <a:prstGeom prst="rect">
            <a:avLst/>
          </a:prstGeom>
          <a:solidFill>
            <a:srgbClr val="F2F2F2">
              <a:alpha val="61960"/>
            </a:srgbClr>
          </a:solidFill>
          <a:ln w="38100">
            <a:solidFill>
              <a:schemeClr val="bg1"/>
            </a:solidFill>
            <a:bevel/>
            <a:headEnd/>
            <a:tailEnd/>
          </a:ln>
        </p:spPr>
        <p:txBody>
          <a:bodyPr anchor="ctr" anchorCtr="1"/>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spcBef>
                <a:spcPct val="50000"/>
              </a:spcBef>
            </a:pPr>
            <a:r>
              <a:rPr lang="en-US" altLang="en-US" sz="3600" b="1">
                <a:solidFill>
                  <a:schemeClr val="bg1"/>
                </a:solidFill>
                <a:latin typeface="Times New Roman" panose="02020603050405020304" pitchFamily="18" charset="0"/>
              </a:rPr>
              <a:t>Leaner Columns</a:t>
            </a:r>
          </a:p>
        </p:txBody>
      </p:sp>
    </p:spTree>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TextBox 28"/>
          <p:cNvSpPr txBox="1">
            <a:spLocks noChangeArrowheads="1"/>
          </p:cNvSpPr>
          <p:nvPr/>
        </p:nvSpPr>
        <p:spPr bwMode="auto">
          <a:xfrm>
            <a:off x="2519363" y="2620318"/>
            <a:ext cx="7372350" cy="461665"/>
          </a:xfrm>
          <a:prstGeom prst="rect">
            <a:avLst/>
          </a:prstGeom>
          <a:solidFill>
            <a:srgbClr val="F2F2F2">
              <a:alpha val="61960"/>
            </a:srgbClr>
          </a:solidFill>
          <a:ln w="38100">
            <a:solidFill>
              <a:schemeClr val="bg1"/>
            </a:solidFill>
            <a:bevel/>
            <a:headEnd/>
            <a:tailEnd/>
          </a:ln>
        </p:spPr>
        <p:txBody>
          <a:bodyPr anchor="ctr">
            <a:spAutoFit/>
          </a:bodyP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r>
              <a:rPr lang="en-US" altLang="en-US" sz="2400">
                <a:solidFill>
                  <a:schemeClr val="bg1"/>
                </a:solidFill>
                <a:latin typeface="Times New Roman" panose="02020603050405020304" pitchFamily="18" charset="0"/>
              </a:rPr>
              <a:t>A system of columns for each story should be considered.</a:t>
            </a:r>
          </a:p>
        </p:txBody>
      </p:sp>
      <p:sp>
        <p:nvSpPr>
          <p:cNvPr id="96259" name="TextBox 28"/>
          <p:cNvSpPr txBox="1">
            <a:spLocks noChangeArrowheads="1"/>
          </p:cNvSpPr>
          <p:nvPr/>
        </p:nvSpPr>
        <p:spPr bwMode="auto">
          <a:xfrm>
            <a:off x="2489201" y="1398589"/>
            <a:ext cx="7402513" cy="860425"/>
          </a:xfrm>
          <a:prstGeom prst="rect">
            <a:avLst/>
          </a:prstGeom>
          <a:solidFill>
            <a:srgbClr val="F2F2F2">
              <a:alpha val="61960"/>
            </a:srgbClr>
          </a:solidFill>
          <a:ln w="38100">
            <a:solidFill>
              <a:schemeClr val="bg1"/>
            </a:solidFill>
            <a:bevel/>
            <a:headEnd/>
            <a:tailEnd/>
          </a:ln>
        </p:spPr>
        <p:txBody>
          <a:bodyPr anchor="ctr">
            <a:spAutoFit/>
          </a:bodyP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r>
              <a:rPr lang="en-US" altLang="en-US" sz="2400">
                <a:solidFill>
                  <a:schemeClr val="bg1"/>
                </a:solidFill>
                <a:latin typeface="Times New Roman" panose="02020603050405020304" pitchFamily="18" charset="0"/>
              </a:rPr>
              <a:t>Actual design considers </a:t>
            </a:r>
            <a:r>
              <a:rPr lang="en-US" altLang="en-US" sz="2400" b="1" i="1">
                <a:solidFill>
                  <a:schemeClr val="bg1"/>
                </a:solidFill>
                <a:latin typeface="Times New Roman" panose="02020603050405020304" pitchFamily="18" charset="0"/>
              </a:rPr>
              <a:t>inelastic behavior </a:t>
            </a:r>
            <a:r>
              <a:rPr lang="en-US" altLang="en-US" sz="2400">
                <a:solidFill>
                  <a:schemeClr val="bg1"/>
                </a:solidFill>
                <a:latin typeface="Times New Roman" panose="02020603050405020304" pitchFamily="18" charset="0"/>
              </a:rPr>
              <a:t>of the sections, but the basic concept is the same.</a:t>
            </a:r>
          </a:p>
        </p:txBody>
      </p:sp>
      <p:sp>
        <p:nvSpPr>
          <p:cNvPr id="96260" name="TextBox 28"/>
          <p:cNvSpPr txBox="1">
            <a:spLocks noChangeArrowheads="1"/>
          </p:cNvSpPr>
          <p:nvPr/>
        </p:nvSpPr>
        <p:spPr bwMode="auto">
          <a:xfrm>
            <a:off x="4575175" y="3505201"/>
            <a:ext cx="5233988" cy="860425"/>
          </a:xfrm>
          <a:prstGeom prst="rect">
            <a:avLst/>
          </a:prstGeom>
          <a:solidFill>
            <a:srgbClr val="F2F2F2">
              <a:alpha val="61960"/>
            </a:srgbClr>
          </a:solidFill>
          <a:ln w="38100">
            <a:solidFill>
              <a:schemeClr val="bg1"/>
            </a:solidFill>
            <a:bevel/>
            <a:headEnd/>
            <a:tailEnd/>
          </a:ln>
        </p:spPr>
        <p:txBody>
          <a:bodyPr anchor="ctr">
            <a:spAutoFit/>
          </a:bodyP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r>
              <a:rPr lang="en-US" altLang="en-US" sz="2400">
                <a:solidFill>
                  <a:schemeClr val="bg1"/>
                </a:solidFill>
                <a:latin typeface="Times New Roman" panose="02020603050405020304" pitchFamily="18" charset="0"/>
              </a:rPr>
              <a:t>The strength of the story is the load which would cause all columns to sway.</a:t>
            </a:r>
          </a:p>
        </p:txBody>
      </p:sp>
      <p:sp>
        <p:nvSpPr>
          <p:cNvPr id="96261" name="TextBox 28"/>
          <p:cNvSpPr txBox="1">
            <a:spLocks noChangeArrowheads="1"/>
          </p:cNvSpPr>
          <p:nvPr/>
        </p:nvSpPr>
        <p:spPr bwMode="auto">
          <a:xfrm>
            <a:off x="4602163" y="4652963"/>
            <a:ext cx="5207000" cy="1225550"/>
          </a:xfrm>
          <a:prstGeom prst="rect">
            <a:avLst/>
          </a:prstGeom>
          <a:solidFill>
            <a:srgbClr val="F2F2F2">
              <a:alpha val="61960"/>
            </a:srgbClr>
          </a:solidFill>
          <a:ln w="38100">
            <a:solidFill>
              <a:schemeClr val="bg1"/>
            </a:solidFill>
            <a:bevel/>
            <a:headEnd/>
            <a:tailEnd/>
          </a:ln>
        </p:spPr>
        <p:txBody>
          <a:bodyPr anchor="ctr">
            <a:spAutoFit/>
          </a:bodyP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r>
              <a:rPr lang="en-US" altLang="en-US" sz="2400">
                <a:solidFill>
                  <a:schemeClr val="bg1"/>
                </a:solidFill>
                <a:latin typeface="Times New Roman" panose="02020603050405020304" pitchFamily="18" charset="0"/>
              </a:rPr>
              <a:t>The strength of an individual column is the load which would cause it to buckle in the non-sway mode (</a:t>
            </a:r>
            <a:r>
              <a:rPr lang="en-US" altLang="en-US" sz="2400" i="1">
                <a:solidFill>
                  <a:schemeClr val="bg1"/>
                </a:solidFill>
                <a:latin typeface="Times New Roman" panose="02020603050405020304" pitchFamily="18" charset="0"/>
              </a:rPr>
              <a:t>K</a:t>
            </a:r>
            <a:r>
              <a:rPr lang="en-US" altLang="en-US" sz="2400">
                <a:solidFill>
                  <a:schemeClr val="bg1"/>
                </a:solidFill>
                <a:latin typeface="Times New Roman" panose="02020603050405020304" pitchFamily="18" charset="0"/>
              </a:rPr>
              <a:t>=1).</a:t>
            </a:r>
          </a:p>
        </p:txBody>
      </p:sp>
      <p:sp>
        <p:nvSpPr>
          <p:cNvPr id="7" name="Slide Number Placeholder 6"/>
          <p:cNvSpPr>
            <a:spLocks noGrp="1"/>
          </p:cNvSpPr>
          <p:nvPr>
            <p:ph type="sldNum" sz="quarter" idx="11"/>
          </p:nvPr>
        </p:nvSpPr>
        <p:spPr/>
        <p:txBody>
          <a:bodyP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eaLnBrk="1" hangingPunct="1"/>
            <a:fld id="{4A379793-B822-4E23-8880-E75A89483690}" type="slidenum">
              <a:rPr lang="en-US" altLang="en-US" sz="1200">
                <a:solidFill>
                  <a:srgbClr val="BCBCBC"/>
                </a:solidFill>
                <a:latin typeface="Times New Roman" panose="02020603050405020304" pitchFamily="18" charset="0"/>
              </a:rPr>
              <a:pPr eaLnBrk="1" hangingPunct="1"/>
              <a:t>91</a:t>
            </a:fld>
            <a:endParaRPr lang="en-US" altLang="en-US" sz="1200">
              <a:solidFill>
                <a:srgbClr val="BCBCBC"/>
              </a:solidFill>
              <a:latin typeface="Times New Roman" panose="02020603050405020304" pitchFamily="18" charset="0"/>
            </a:endParaRPr>
          </a:p>
        </p:txBody>
      </p:sp>
      <p:sp>
        <p:nvSpPr>
          <p:cNvPr id="8" name="Footer Placeholder 7"/>
          <p:cNvSpPr>
            <a:spLocks noGrp="1"/>
          </p:cNvSpPr>
          <p:nvPr>
            <p:ph type="ftr" sz="quarter" idx="10"/>
          </p:nvPr>
        </p:nvSpPr>
        <p:spPr/>
        <p:txBody>
          <a:bodyPr/>
          <a:lstStyle/>
          <a:p>
            <a:pPr>
              <a:defRPr/>
            </a:pPr>
            <a:r>
              <a:rPr lang="en-US"/>
              <a:t>Compression Theory</a:t>
            </a:r>
            <a:endParaRPr lang="en-US" dirty="0"/>
          </a:p>
        </p:txBody>
      </p:sp>
      <p:sp>
        <p:nvSpPr>
          <p:cNvPr id="96264" name="TextBox 28"/>
          <p:cNvSpPr txBox="1">
            <a:spLocks noChangeArrowheads="1"/>
          </p:cNvSpPr>
          <p:nvPr/>
        </p:nvSpPr>
        <p:spPr bwMode="auto">
          <a:xfrm>
            <a:off x="4129089" y="319088"/>
            <a:ext cx="3671887" cy="603250"/>
          </a:xfrm>
          <a:prstGeom prst="rect">
            <a:avLst/>
          </a:prstGeom>
          <a:solidFill>
            <a:srgbClr val="F2F2F2">
              <a:alpha val="61960"/>
            </a:srgbClr>
          </a:solidFill>
          <a:ln w="38100">
            <a:solidFill>
              <a:schemeClr val="bg1"/>
            </a:solidFill>
            <a:bevel/>
            <a:headEnd/>
            <a:tailEnd/>
          </a:ln>
        </p:spPr>
        <p:txBody>
          <a:bodyPr anchor="ctr" anchorCtr="1"/>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spcBef>
                <a:spcPct val="50000"/>
              </a:spcBef>
            </a:pPr>
            <a:r>
              <a:rPr lang="en-US" altLang="en-US" sz="3600" b="1">
                <a:solidFill>
                  <a:schemeClr val="bg1"/>
                </a:solidFill>
                <a:latin typeface="Times New Roman" panose="02020603050405020304" pitchFamily="18" charset="0"/>
              </a:rPr>
              <a:t>Leaner Columns</a:t>
            </a:r>
          </a:p>
        </p:txBody>
      </p:sp>
    </p:spTree>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TextBox 28"/>
          <p:cNvSpPr txBox="1">
            <a:spLocks noChangeArrowheads="1"/>
          </p:cNvSpPr>
          <p:nvPr/>
        </p:nvSpPr>
        <p:spPr bwMode="auto">
          <a:xfrm>
            <a:off x="1970088" y="1309688"/>
            <a:ext cx="8140700" cy="4106862"/>
          </a:xfrm>
          <a:prstGeom prst="rect">
            <a:avLst/>
          </a:prstGeom>
          <a:solidFill>
            <a:schemeClr val="tx1"/>
          </a:solidFill>
          <a:ln w="38100">
            <a:solidFill>
              <a:schemeClr val="bg1"/>
            </a:solidFill>
            <a:bevel/>
            <a:headEnd/>
            <a:tailEnd/>
          </a:ln>
        </p:spPr>
        <p:txBody>
          <a:bodyPr anchor="ctr" anchorCtr="1"/>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a:r>
              <a:rPr lang="en-US" altLang="en-US" sz="3600">
                <a:solidFill>
                  <a:srgbClr val="FF0000"/>
                </a:solidFill>
                <a:latin typeface="Times New Roman" panose="02020603050405020304" pitchFamily="18" charset="0"/>
              </a:rPr>
              <a:t>EXAMPLE DEMONSTRATION –</a:t>
            </a:r>
          </a:p>
          <a:p>
            <a:pPr algn="l"/>
            <a:r>
              <a:rPr lang="en-US" altLang="en-US" sz="3600">
                <a:solidFill>
                  <a:srgbClr val="FF0000"/>
                </a:solidFill>
                <a:latin typeface="Times New Roman" panose="02020603050405020304" pitchFamily="18" charset="0"/>
              </a:rPr>
              <a:t>SEE YURA VIDEOS</a:t>
            </a:r>
          </a:p>
        </p:txBody>
      </p:sp>
      <p:sp>
        <p:nvSpPr>
          <p:cNvPr id="4" name="Slide Number Placeholder 3"/>
          <p:cNvSpPr>
            <a:spLocks noGrp="1"/>
          </p:cNvSpPr>
          <p:nvPr>
            <p:ph type="sldNum" sz="quarter" idx="11"/>
          </p:nvPr>
        </p:nvSpPr>
        <p:spPr/>
        <p:txBody>
          <a:bodyP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eaLnBrk="1" hangingPunct="1"/>
            <a:fld id="{9F9AD6BA-17DF-4115-9622-9F06B5D6A9C2}" type="slidenum">
              <a:rPr lang="en-US" altLang="en-US" sz="1200">
                <a:solidFill>
                  <a:srgbClr val="BCBCBC"/>
                </a:solidFill>
                <a:latin typeface="Times New Roman" panose="02020603050405020304" pitchFamily="18" charset="0"/>
              </a:rPr>
              <a:pPr eaLnBrk="1" hangingPunct="1"/>
              <a:t>92</a:t>
            </a:fld>
            <a:endParaRPr lang="en-US" altLang="en-US" sz="1200">
              <a:solidFill>
                <a:srgbClr val="BCBCBC"/>
              </a:solidFill>
              <a:latin typeface="Times New Roman" panose="02020603050405020304" pitchFamily="18" charset="0"/>
            </a:endParaRPr>
          </a:p>
        </p:txBody>
      </p:sp>
      <p:sp>
        <p:nvSpPr>
          <p:cNvPr id="5" name="Footer Placeholder 4"/>
          <p:cNvSpPr>
            <a:spLocks noGrp="1"/>
          </p:cNvSpPr>
          <p:nvPr>
            <p:ph type="ftr" sz="quarter" idx="10"/>
          </p:nvPr>
        </p:nvSpPr>
        <p:spPr/>
        <p:txBody>
          <a:bodyPr/>
          <a:lstStyle/>
          <a:p>
            <a:pPr>
              <a:defRPr/>
            </a:pPr>
            <a:r>
              <a:rPr lang="en-US"/>
              <a:t>Compression Theory</a:t>
            </a:r>
          </a:p>
        </p:txBody>
      </p:sp>
    </p:spTree>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TextBox 28"/>
          <p:cNvSpPr txBox="1">
            <a:spLocks noChangeArrowheads="1"/>
          </p:cNvSpPr>
          <p:nvPr/>
        </p:nvSpPr>
        <p:spPr bwMode="auto">
          <a:xfrm>
            <a:off x="3756025" y="4573588"/>
            <a:ext cx="5803900" cy="1225550"/>
          </a:xfrm>
          <a:prstGeom prst="rect">
            <a:avLst/>
          </a:prstGeom>
          <a:solidFill>
            <a:srgbClr val="F2F2F2">
              <a:alpha val="61960"/>
            </a:srgbClr>
          </a:solidFill>
          <a:ln w="38100">
            <a:solidFill>
              <a:schemeClr val="bg1"/>
            </a:solidFill>
            <a:bevel/>
            <a:headEnd/>
            <a:tailEnd/>
          </a:ln>
        </p:spPr>
        <p:txBody>
          <a:bodyPr anchor="ctr">
            <a:spAutoFit/>
          </a:bodyP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r>
              <a:rPr lang="en-US" altLang="en-US" sz="2400">
                <a:solidFill>
                  <a:schemeClr val="bg1"/>
                </a:solidFill>
                <a:latin typeface="Times New Roman" panose="02020603050405020304" pitchFamily="18" charset="0"/>
              </a:rPr>
              <a:t>Once the limit against lateral buckling and lateral restraint is reached, the entire story will exhibit sidesway buckling.</a:t>
            </a:r>
          </a:p>
        </p:txBody>
      </p:sp>
      <p:sp>
        <p:nvSpPr>
          <p:cNvPr id="98307" name="TextBox 28"/>
          <p:cNvSpPr txBox="1">
            <a:spLocks noChangeArrowheads="1"/>
          </p:cNvSpPr>
          <p:nvPr/>
        </p:nvSpPr>
        <p:spPr bwMode="auto">
          <a:xfrm>
            <a:off x="1758951" y="1571626"/>
            <a:ext cx="8132763" cy="860425"/>
          </a:xfrm>
          <a:prstGeom prst="rect">
            <a:avLst/>
          </a:prstGeom>
          <a:solidFill>
            <a:srgbClr val="F2F2F2">
              <a:alpha val="61960"/>
            </a:srgbClr>
          </a:solidFill>
          <a:ln w="38100">
            <a:solidFill>
              <a:schemeClr val="bg1"/>
            </a:solidFill>
            <a:bevel/>
            <a:headEnd/>
            <a:tailEnd/>
          </a:ln>
        </p:spPr>
        <p:txBody>
          <a:bodyPr anchor="ctr">
            <a:spAutoFit/>
          </a:bodyP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r>
              <a:rPr lang="en-US" altLang="en-US" sz="2400">
                <a:solidFill>
                  <a:schemeClr val="bg1"/>
                </a:solidFill>
                <a:latin typeface="Times New Roman" panose="02020603050405020304" pitchFamily="18" charset="0"/>
              </a:rPr>
              <a:t>In general, each story is a system of columns which are loaded to varying degrees of their limiting strength.</a:t>
            </a:r>
          </a:p>
        </p:txBody>
      </p:sp>
      <p:sp>
        <p:nvSpPr>
          <p:cNvPr id="98308" name="TextBox 28"/>
          <p:cNvSpPr txBox="1">
            <a:spLocks noChangeArrowheads="1"/>
          </p:cNvSpPr>
          <p:nvPr/>
        </p:nvSpPr>
        <p:spPr bwMode="auto">
          <a:xfrm>
            <a:off x="3741739" y="2952750"/>
            <a:ext cx="5818187" cy="1225550"/>
          </a:xfrm>
          <a:prstGeom prst="rect">
            <a:avLst/>
          </a:prstGeom>
          <a:solidFill>
            <a:srgbClr val="F2F2F2">
              <a:alpha val="61960"/>
            </a:srgbClr>
          </a:solidFill>
          <a:ln w="38100">
            <a:solidFill>
              <a:schemeClr val="bg1"/>
            </a:solidFill>
            <a:bevel/>
            <a:headEnd/>
            <a:tailEnd/>
          </a:ln>
        </p:spPr>
        <p:txBody>
          <a:bodyPr anchor="ctr">
            <a:spAutoFit/>
          </a:bodyP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r>
              <a:rPr lang="en-US" altLang="en-US" sz="2400">
                <a:solidFill>
                  <a:schemeClr val="bg1"/>
                </a:solidFill>
                <a:latin typeface="Times New Roman" panose="02020603050405020304" pitchFamily="18" charset="0"/>
              </a:rPr>
              <a:t>Those with additional strength can provide lateral support to those which are at their sidesway buckling strength.</a:t>
            </a:r>
          </a:p>
        </p:txBody>
      </p:sp>
      <p:sp>
        <p:nvSpPr>
          <p:cNvPr id="6" name="Slide Number Placeholder 5"/>
          <p:cNvSpPr>
            <a:spLocks noGrp="1"/>
          </p:cNvSpPr>
          <p:nvPr>
            <p:ph type="sldNum" sz="quarter" idx="11"/>
          </p:nvPr>
        </p:nvSpPr>
        <p:spPr/>
        <p:txBody>
          <a:bodyP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eaLnBrk="1" hangingPunct="1"/>
            <a:fld id="{68E4E1CE-71A8-4A39-BD1B-A27E9880B9E0}" type="slidenum">
              <a:rPr lang="en-US" altLang="en-US" sz="1200">
                <a:solidFill>
                  <a:srgbClr val="BCBCBC"/>
                </a:solidFill>
                <a:latin typeface="Times New Roman" panose="02020603050405020304" pitchFamily="18" charset="0"/>
              </a:rPr>
              <a:pPr eaLnBrk="1" hangingPunct="1"/>
              <a:t>93</a:t>
            </a:fld>
            <a:endParaRPr lang="en-US" altLang="en-US" sz="1200">
              <a:solidFill>
                <a:srgbClr val="BCBCBC"/>
              </a:solidFill>
              <a:latin typeface="Times New Roman" panose="02020603050405020304" pitchFamily="18" charset="0"/>
            </a:endParaRPr>
          </a:p>
        </p:txBody>
      </p:sp>
      <p:sp>
        <p:nvSpPr>
          <p:cNvPr id="7" name="Footer Placeholder 6"/>
          <p:cNvSpPr>
            <a:spLocks noGrp="1"/>
          </p:cNvSpPr>
          <p:nvPr>
            <p:ph type="ftr" sz="quarter" idx="10"/>
          </p:nvPr>
        </p:nvSpPr>
        <p:spPr/>
        <p:txBody>
          <a:bodyPr/>
          <a:lstStyle/>
          <a:p>
            <a:pPr>
              <a:defRPr/>
            </a:pPr>
            <a:r>
              <a:rPr lang="en-US"/>
              <a:t>Compression Theory</a:t>
            </a:r>
            <a:endParaRPr lang="en-US" dirty="0"/>
          </a:p>
        </p:txBody>
      </p:sp>
      <p:sp>
        <p:nvSpPr>
          <p:cNvPr id="98311" name="TextBox 28"/>
          <p:cNvSpPr txBox="1">
            <a:spLocks noChangeArrowheads="1"/>
          </p:cNvSpPr>
          <p:nvPr/>
        </p:nvSpPr>
        <p:spPr bwMode="auto">
          <a:xfrm>
            <a:off x="3770314" y="88901"/>
            <a:ext cx="4383087" cy="828675"/>
          </a:xfrm>
          <a:prstGeom prst="rect">
            <a:avLst/>
          </a:prstGeom>
          <a:solidFill>
            <a:srgbClr val="F2F2F2">
              <a:alpha val="61960"/>
            </a:srgbClr>
          </a:solidFill>
          <a:ln w="38100">
            <a:solidFill>
              <a:schemeClr val="bg1"/>
            </a:solidFill>
            <a:bevel/>
            <a:headEnd/>
            <a:tailEnd/>
          </a:ln>
        </p:spPr>
        <p:txBody>
          <a:bodyPr anchor="ctr" anchorCtr="1"/>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spcBef>
                <a:spcPct val="50000"/>
              </a:spcBef>
            </a:pPr>
            <a:r>
              <a:rPr lang="en-US" altLang="en-US" sz="3600" b="1">
                <a:solidFill>
                  <a:schemeClr val="bg1"/>
                </a:solidFill>
                <a:latin typeface="Times New Roman" panose="02020603050405020304" pitchFamily="18" charset="0"/>
              </a:rPr>
              <a:t>Alignment Chart</a:t>
            </a:r>
          </a:p>
        </p:txBody>
      </p:sp>
    </p:spTree>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TextBox 28"/>
          <p:cNvSpPr txBox="1">
            <a:spLocks noChangeArrowheads="1"/>
          </p:cNvSpPr>
          <p:nvPr/>
        </p:nvSpPr>
        <p:spPr bwMode="auto">
          <a:xfrm>
            <a:off x="3770314" y="88901"/>
            <a:ext cx="4383087" cy="828675"/>
          </a:xfrm>
          <a:prstGeom prst="rect">
            <a:avLst/>
          </a:prstGeom>
          <a:solidFill>
            <a:srgbClr val="F2F2F2">
              <a:alpha val="61960"/>
            </a:srgbClr>
          </a:solidFill>
          <a:ln w="38100">
            <a:solidFill>
              <a:schemeClr val="bg1"/>
            </a:solidFill>
            <a:bevel/>
            <a:headEnd/>
            <a:tailEnd/>
          </a:ln>
        </p:spPr>
        <p:txBody>
          <a:bodyPr anchor="ctr" anchorCtr="1"/>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spcBef>
                <a:spcPct val="50000"/>
              </a:spcBef>
            </a:pPr>
            <a:r>
              <a:rPr lang="en-US" altLang="en-US" sz="3600" b="1">
                <a:solidFill>
                  <a:schemeClr val="bg1"/>
                </a:solidFill>
                <a:latin typeface="Times New Roman" panose="02020603050405020304" pitchFamily="18" charset="0"/>
              </a:rPr>
              <a:t>Alignment Chart</a:t>
            </a:r>
          </a:p>
        </p:txBody>
      </p:sp>
      <p:sp>
        <p:nvSpPr>
          <p:cNvPr id="99331" name="TextBox 28"/>
          <p:cNvSpPr txBox="1">
            <a:spLocks noChangeArrowheads="1"/>
          </p:cNvSpPr>
          <p:nvPr/>
        </p:nvSpPr>
        <p:spPr bwMode="auto">
          <a:xfrm>
            <a:off x="1814513" y="955675"/>
            <a:ext cx="8636000" cy="4876800"/>
          </a:xfrm>
          <a:prstGeom prst="rect">
            <a:avLst/>
          </a:prstGeom>
          <a:solidFill>
            <a:srgbClr val="F2F2F2">
              <a:alpha val="61960"/>
            </a:srgbClr>
          </a:solidFill>
          <a:ln w="38100">
            <a:solidFill>
              <a:schemeClr val="bg1"/>
            </a:solidFill>
            <a:bevel/>
            <a:headEnd/>
            <a:tailEnd/>
          </a:ln>
        </p:spPr>
        <p:txBody>
          <a:bodyPr anchor="ctr">
            <a:spAutoFit/>
          </a:bodyPr>
          <a:lstStyle>
            <a:lvl1pPr marL="347663" indent="-347663"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r>
              <a:rPr lang="en-US" altLang="en-US" sz="2400">
                <a:solidFill>
                  <a:schemeClr val="bg1"/>
                </a:solidFill>
                <a:latin typeface="Times New Roman" panose="02020603050405020304" pitchFamily="18" charset="0"/>
              </a:rPr>
              <a:t>ALIGNMENT CHART ASSUMPTIONS:</a:t>
            </a:r>
          </a:p>
          <a:p>
            <a:pPr algn="l" eaLnBrk="1" hangingPunct="1">
              <a:buFontTx/>
              <a:buAutoNum type="arabicParenR"/>
            </a:pPr>
            <a:r>
              <a:rPr lang="en-US" altLang="en-US" sz="2400">
                <a:solidFill>
                  <a:schemeClr val="bg1"/>
                </a:solidFill>
                <a:latin typeface="Times New Roman" panose="02020603050405020304" pitchFamily="18" charset="0"/>
              </a:rPr>
              <a:t>Behavior is purely elastic.</a:t>
            </a:r>
          </a:p>
          <a:p>
            <a:pPr algn="l" eaLnBrk="1" hangingPunct="1">
              <a:buFontTx/>
              <a:buAutoNum type="arabicParenR"/>
            </a:pPr>
            <a:r>
              <a:rPr lang="en-US" altLang="en-US" sz="2400">
                <a:solidFill>
                  <a:schemeClr val="bg1"/>
                </a:solidFill>
                <a:latin typeface="Times New Roman" panose="02020603050405020304" pitchFamily="18" charset="0"/>
              </a:rPr>
              <a:t>All members have constant cross section.</a:t>
            </a:r>
          </a:p>
          <a:p>
            <a:pPr algn="l" eaLnBrk="1" hangingPunct="1">
              <a:buFontTx/>
              <a:buAutoNum type="arabicParenR"/>
            </a:pPr>
            <a:r>
              <a:rPr lang="en-US" altLang="en-US" sz="2400">
                <a:solidFill>
                  <a:schemeClr val="bg1"/>
                </a:solidFill>
                <a:latin typeface="Times New Roman" panose="02020603050405020304" pitchFamily="18" charset="0"/>
              </a:rPr>
              <a:t>All joints are rigid.</a:t>
            </a:r>
          </a:p>
          <a:p>
            <a:pPr algn="l" eaLnBrk="1" hangingPunct="1">
              <a:buFontTx/>
              <a:buAutoNum type="arabicParenR"/>
            </a:pPr>
            <a:r>
              <a:rPr lang="en-US" altLang="en-US" sz="2400">
                <a:solidFill>
                  <a:schemeClr val="bg1"/>
                </a:solidFill>
                <a:latin typeface="Times New Roman" panose="02020603050405020304" pitchFamily="18" charset="0"/>
              </a:rPr>
              <a:t>Sidesway Inhibited (Braced) – single curvature bending of girders.</a:t>
            </a:r>
          </a:p>
          <a:p>
            <a:pPr algn="l" eaLnBrk="1" hangingPunct="1">
              <a:buFontTx/>
              <a:buAutoNum type="arabicParenR"/>
            </a:pPr>
            <a:r>
              <a:rPr lang="en-US" altLang="en-US" sz="2400">
                <a:solidFill>
                  <a:schemeClr val="bg1"/>
                </a:solidFill>
                <a:latin typeface="Times New Roman" panose="02020603050405020304" pitchFamily="18" charset="0"/>
              </a:rPr>
              <a:t>Sidesway Uninhibited (Sway) – reverse curvature bending of girders.</a:t>
            </a:r>
          </a:p>
          <a:p>
            <a:pPr algn="l" eaLnBrk="1" hangingPunct="1">
              <a:buFontTx/>
              <a:buAutoNum type="arabicParenR"/>
            </a:pPr>
            <a:r>
              <a:rPr lang="en-US" altLang="en-US" sz="2400">
                <a:solidFill>
                  <a:schemeClr val="bg1"/>
                </a:solidFill>
                <a:latin typeface="Times New Roman" panose="02020603050405020304" pitchFamily="18" charset="0"/>
              </a:rPr>
              <a:t>Stiffness parameter of all columns is equal.</a:t>
            </a:r>
          </a:p>
          <a:p>
            <a:pPr algn="l" eaLnBrk="1" hangingPunct="1">
              <a:buFontTx/>
              <a:buAutoNum type="arabicParenR"/>
            </a:pPr>
            <a:r>
              <a:rPr lang="en-US" altLang="en-US" sz="2400">
                <a:solidFill>
                  <a:schemeClr val="bg1"/>
                </a:solidFill>
                <a:latin typeface="Times New Roman" panose="02020603050405020304" pitchFamily="18" charset="0"/>
              </a:rPr>
              <a:t>Joint restraint is distributed to columns above and below the joint in proportion to </a:t>
            </a:r>
            <a:r>
              <a:rPr lang="en-US" altLang="en-US" sz="2400" i="1">
                <a:solidFill>
                  <a:schemeClr val="bg1"/>
                </a:solidFill>
                <a:latin typeface="Times New Roman" panose="02020603050405020304" pitchFamily="18" charset="0"/>
              </a:rPr>
              <a:t>EI/L</a:t>
            </a:r>
            <a:r>
              <a:rPr lang="en-US" altLang="en-US" sz="2400">
                <a:solidFill>
                  <a:schemeClr val="bg1"/>
                </a:solidFill>
                <a:latin typeface="Times New Roman" panose="02020603050405020304" pitchFamily="18" charset="0"/>
              </a:rPr>
              <a:t> of the columns.</a:t>
            </a:r>
          </a:p>
          <a:p>
            <a:pPr algn="l" eaLnBrk="1" hangingPunct="1">
              <a:buFontTx/>
              <a:buAutoNum type="arabicParenR"/>
            </a:pPr>
            <a:r>
              <a:rPr lang="en-US" altLang="en-US" sz="2400">
                <a:solidFill>
                  <a:schemeClr val="bg1"/>
                </a:solidFill>
                <a:latin typeface="Times New Roman" panose="02020603050405020304" pitchFamily="18" charset="0"/>
              </a:rPr>
              <a:t>All columns buckle simultaneously.</a:t>
            </a:r>
          </a:p>
          <a:p>
            <a:pPr algn="l" eaLnBrk="1" hangingPunct="1">
              <a:buFontTx/>
              <a:buAutoNum type="arabicParenR"/>
            </a:pPr>
            <a:r>
              <a:rPr lang="en-US" altLang="en-US" sz="2400" b="1">
                <a:solidFill>
                  <a:srgbClr val="FF0000"/>
                </a:solidFill>
                <a:latin typeface="Times New Roman" panose="02020603050405020304" pitchFamily="18" charset="0"/>
              </a:rPr>
              <a:t>No significant axial compression force exists in the girders.</a:t>
            </a:r>
          </a:p>
        </p:txBody>
      </p:sp>
      <p:sp>
        <p:nvSpPr>
          <p:cNvPr id="4" name="Slide Number Placeholder 3"/>
          <p:cNvSpPr txBox="1">
            <a:spLocks noGrp="1"/>
          </p:cNvSpPr>
          <p:nvPr/>
        </p:nvSpPr>
        <p:spPr>
          <a:xfrm>
            <a:off x="10953508" y="6416675"/>
            <a:ext cx="762000" cy="365125"/>
          </a:xfrm>
          <a:prstGeom prst="rect">
            <a:avLst/>
          </a:prstGeom>
          <a:noFill/>
        </p:spPr>
        <p:txBody>
          <a:bodyPr lIns="0" rIns="0" anchor="b"/>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r" eaLnBrk="1" hangingPunct="1"/>
            <a:fld id="{E1902071-1DA8-4766-B934-EC67061B44B0}" type="slidenum">
              <a:rPr lang="en-US" altLang="en-US" sz="1200">
                <a:solidFill>
                  <a:srgbClr val="BCBCBC"/>
                </a:solidFill>
                <a:latin typeface="Times New Roman" panose="02020603050405020304" pitchFamily="18" charset="0"/>
              </a:rPr>
              <a:pPr algn="r" eaLnBrk="1" hangingPunct="1"/>
              <a:t>94</a:t>
            </a:fld>
            <a:endParaRPr lang="en-US" altLang="en-US" sz="1200" dirty="0">
              <a:solidFill>
                <a:srgbClr val="BCBCBC"/>
              </a:solidFill>
              <a:latin typeface="Times New Roman" panose="02020603050405020304" pitchFamily="18" charset="0"/>
            </a:endParaRPr>
          </a:p>
        </p:txBody>
      </p:sp>
      <p:sp>
        <p:nvSpPr>
          <p:cNvPr id="5" name="Footer Placeholder 4"/>
          <p:cNvSpPr txBox="1">
            <a:spLocks noGrp="1"/>
          </p:cNvSpPr>
          <p:nvPr/>
        </p:nvSpPr>
        <p:spPr>
          <a:xfrm>
            <a:off x="4648200" y="6416676"/>
            <a:ext cx="2895600" cy="365125"/>
          </a:xfrm>
          <a:prstGeom prst="rect">
            <a:avLst/>
          </a:prstGeom>
          <a:noFill/>
        </p:spPr>
        <p:txBody>
          <a:bodyPr anchor="b"/>
          <a:lstStyle/>
          <a:p>
            <a:pPr>
              <a:defRPr/>
            </a:pPr>
            <a:r>
              <a:rPr lang="en-US" sz="1200">
                <a:solidFill>
                  <a:schemeClr val="tx1">
                    <a:shade val="50000"/>
                  </a:schemeClr>
                </a:solidFill>
                <a:latin typeface="Times New Roman" pitchFamily="18" charset="0"/>
                <a:cs typeface="+mn-cs"/>
              </a:rPr>
              <a:t>Compression Theory</a:t>
            </a:r>
            <a:endParaRPr lang="en-US" sz="1200" dirty="0">
              <a:solidFill>
                <a:schemeClr val="tx1">
                  <a:shade val="50000"/>
                </a:schemeClr>
              </a:solidFill>
              <a:latin typeface="Times New Roman" pitchFamily="18" charset="0"/>
              <a:cs typeface="+mn-cs"/>
            </a:endParaRPr>
          </a:p>
        </p:txBody>
      </p:sp>
    </p:spTree>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TextBox 28"/>
          <p:cNvSpPr txBox="1">
            <a:spLocks noChangeArrowheads="1"/>
          </p:cNvSpPr>
          <p:nvPr/>
        </p:nvSpPr>
        <p:spPr bwMode="auto">
          <a:xfrm>
            <a:off x="1954214" y="2217093"/>
            <a:ext cx="6580187" cy="461665"/>
          </a:xfrm>
          <a:prstGeom prst="rect">
            <a:avLst/>
          </a:prstGeom>
          <a:solidFill>
            <a:srgbClr val="F2F2F2">
              <a:alpha val="61960"/>
            </a:srgbClr>
          </a:solidFill>
          <a:ln w="38100">
            <a:solidFill>
              <a:schemeClr val="bg1"/>
            </a:solidFill>
            <a:bevel/>
            <a:headEnd/>
            <a:tailEnd/>
          </a:ln>
        </p:spPr>
        <p:txBody>
          <a:bodyPr anchor="ctr">
            <a:spAutoFit/>
          </a:bodyP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r>
              <a:rPr lang="en-US" altLang="en-US" sz="2400">
                <a:solidFill>
                  <a:schemeClr val="bg1"/>
                </a:solidFill>
                <a:latin typeface="Times New Roman" panose="02020603050405020304" pitchFamily="18" charset="0"/>
              </a:rPr>
              <a:t>Axial load reduces bending stiffness of a section.</a:t>
            </a:r>
          </a:p>
        </p:txBody>
      </p:sp>
      <p:sp>
        <p:nvSpPr>
          <p:cNvPr id="100355" name="TextBox 4"/>
          <p:cNvSpPr txBox="1">
            <a:spLocks noChangeArrowheads="1"/>
          </p:cNvSpPr>
          <p:nvPr/>
        </p:nvSpPr>
        <p:spPr bwMode="auto">
          <a:xfrm>
            <a:off x="2411413" y="4433888"/>
            <a:ext cx="3878262" cy="830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endParaRPr lang="en-US" altLang="en-US" sz="2400">
              <a:solidFill>
                <a:schemeClr val="bg1"/>
              </a:solidFill>
              <a:latin typeface="Times New Roman" panose="02020603050405020304" pitchFamily="18" charset="0"/>
            </a:endParaRPr>
          </a:p>
          <a:p>
            <a:pPr algn="l" eaLnBrk="1" hangingPunct="1"/>
            <a:endParaRPr lang="en-US" altLang="en-US" sz="2400">
              <a:solidFill>
                <a:schemeClr val="bg1"/>
              </a:solidFill>
              <a:latin typeface="Times New Roman" panose="02020603050405020304" pitchFamily="18" charset="0"/>
            </a:endParaRPr>
          </a:p>
        </p:txBody>
      </p:sp>
      <p:sp>
        <p:nvSpPr>
          <p:cNvPr id="100356" name="TextBox 28"/>
          <p:cNvSpPr txBox="1">
            <a:spLocks noChangeArrowheads="1"/>
          </p:cNvSpPr>
          <p:nvPr/>
        </p:nvSpPr>
        <p:spPr bwMode="auto">
          <a:xfrm>
            <a:off x="2557463" y="3423593"/>
            <a:ext cx="7459662" cy="461665"/>
          </a:xfrm>
          <a:prstGeom prst="rect">
            <a:avLst/>
          </a:prstGeom>
          <a:solidFill>
            <a:srgbClr val="F2F2F2">
              <a:alpha val="61960"/>
            </a:srgbClr>
          </a:solidFill>
          <a:ln w="38100">
            <a:solidFill>
              <a:schemeClr val="bg1"/>
            </a:solidFill>
            <a:bevel/>
            <a:headEnd/>
            <a:tailEnd/>
          </a:ln>
        </p:spPr>
        <p:txBody>
          <a:bodyPr anchor="ctr">
            <a:spAutoFit/>
          </a:bodyP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r>
              <a:rPr lang="en-US" altLang="en-US" sz="2400">
                <a:solidFill>
                  <a:schemeClr val="bg1"/>
                </a:solidFill>
                <a:latin typeface="Times New Roman" panose="02020603050405020304" pitchFamily="18" charset="0"/>
              </a:rPr>
              <a:t>In girders, account for this with reduction factor on </a:t>
            </a:r>
            <a:r>
              <a:rPr lang="en-US" altLang="en-US" sz="2400" i="1">
                <a:solidFill>
                  <a:schemeClr val="bg1"/>
                </a:solidFill>
                <a:latin typeface="Times New Roman" panose="02020603050405020304" pitchFamily="18" charset="0"/>
              </a:rPr>
              <a:t>EI/L.</a:t>
            </a:r>
            <a:r>
              <a:rPr lang="en-US" altLang="en-US" sz="2400">
                <a:solidFill>
                  <a:schemeClr val="bg1"/>
                </a:solidFill>
                <a:latin typeface="Times New Roman" panose="02020603050405020304" pitchFamily="18" charset="0"/>
              </a:rPr>
              <a:t> </a:t>
            </a:r>
          </a:p>
        </p:txBody>
      </p:sp>
      <p:sp>
        <p:nvSpPr>
          <p:cNvPr id="6" name="Slide Number Placeholder 5"/>
          <p:cNvSpPr>
            <a:spLocks noGrp="1"/>
          </p:cNvSpPr>
          <p:nvPr>
            <p:ph type="sldNum" sz="quarter" idx="11"/>
          </p:nvPr>
        </p:nvSpPr>
        <p:spPr/>
        <p:txBody>
          <a:bodyP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eaLnBrk="1" hangingPunct="1"/>
            <a:fld id="{55B78ED1-D221-4913-B0D8-0453F5F7A9FB}" type="slidenum">
              <a:rPr lang="en-US" altLang="en-US" sz="1200">
                <a:solidFill>
                  <a:srgbClr val="BCBCBC"/>
                </a:solidFill>
                <a:latin typeface="Times New Roman" panose="02020603050405020304" pitchFamily="18" charset="0"/>
              </a:rPr>
              <a:pPr eaLnBrk="1" hangingPunct="1"/>
              <a:t>95</a:t>
            </a:fld>
            <a:endParaRPr lang="en-US" altLang="en-US" sz="1200">
              <a:solidFill>
                <a:srgbClr val="BCBCBC"/>
              </a:solidFill>
              <a:latin typeface="Times New Roman" panose="02020603050405020304" pitchFamily="18" charset="0"/>
            </a:endParaRPr>
          </a:p>
        </p:txBody>
      </p:sp>
      <p:sp>
        <p:nvSpPr>
          <p:cNvPr id="7" name="Footer Placeholder 6"/>
          <p:cNvSpPr>
            <a:spLocks noGrp="1"/>
          </p:cNvSpPr>
          <p:nvPr>
            <p:ph type="ftr" sz="quarter" idx="10"/>
          </p:nvPr>
        </p:nvSpPr>
        <p:spPr/>
        <p:txBody>
          <a:bodyPr/>
          <a:lstStyle/>
          <a:p>
            <a:pPr>
              <a:defRPr/>
            </a:pPr>
            <a:r>
              <a:rPr lang="en-US"/>
              <a:t>Compression Theory</a:t>
            </a:r>
            <a:endParaRPr lang="en-US" dirty="0"/>
          </a:p>
        </p:txBody>
      </p:sp>
      <p:sp>
        <p:nvSpPr>
          <p:cNvPr id="100359" name="TextBox 28"/>
          <p:cNvSpPr txBox="1">
            <a:spLocks noChangeArrowheads="1"/>
          </p:cNvSpPr>
          <p:nvPr/>
        </p:nvSpPr>
        <p:spPr bwMode="auto">
          <a:xfrm>
            <a:off x="3770314" y="88901"/>
            <a:ext cx="4383087" cy="828675"/>
          </a:xfrm>
          <a:prstGeom prst="rect">
            <a:avLst/>
          </a:prstGeom>
          <a:solidFill>
            <a:srgbClr val="F2F2F2">
              <a:alpha val="61960"/>
            </a:srgbClr>
          </a:solidFill>
          <a:ln w="38100">
            <a:solidFill>
              <a:schemeClr val="bg1"/>
            </a:solidFill>
            <a:bevel/>
            <a:headEnd/>
            <a:tailEnd/>
          </a:ln>
        </p:spPr>
        <p:txBody>
          <a:bodyPr anchor="ctr" anchorCtr="1"/>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spcBef>
                <a:spcPct val="50000"/>
              </a:spcBef>
            </a:pPr>
            <a:r>
              <a:rPr lang="en-US" altLang="en-US" sz="3600" b="1">
                <a:solidFill>
                  <a:schemeClr val="bg1"/>
                </a:solidFill>
                <a:latin typeface="Times New Roman" panose="02020603050405020304" pitchFamily="18" charset="0"/>
              </a:rPr>
              <a:t>Alignment Chart</a:t>
            </a:r>
          </a:p>
        </p:txBody>
      </p:sp>
    </p:spTree>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TextBox 28"/>
          <p:cNvSpPr txBox="1">
            <a:spLocks noChangeArrowheads="1"/>
          </p:cNvSpPr>
          <p:nvPr/>
        </p:nvSpPr>
        <p:spPr bwMode="auto">
          <a:xfrm>
            <a:off x="3756025" y="4573588"/>
            <a:ext cx="5956300" cy="1225550"/>
          </a:xfrm>
          <a:prstGeom prst="rect">
            <a:avLst/>
          </a:prstGeom>
          <a:solidFill>
            <a:srgbClr val="F2F2F2">
              <a:alpha val="61960"/>
            </a:srgbClr>
          </a:solidFill>
          <a:ln w="38100">
            <a:solidFill>
              <a:schemeClr val="bg1"/>
            </a:solidFill>
            <a:bevel/>
            <a:headEnd/>
            <a:tailEnd/>
          </a:ln>
        </p:spPr>
        <p:txBody>
          <a:bodyPr anchor="ctr">
            <a:spAutoFit/>
          </a:bodyP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r>
              <a:rPr lang="en-US" altLang="en-US" sz="2400">
                <a:solidFill>
                  <a:schemeClr val="bg1"/>
                </a:solidFill>
                <a:latin typeface="Times New Roman" panose="02020603050405020304" pitchFamily="18" charset="0"/>
              </a:rPr>
              <a:t>If bending load dominates, consider the member a “girder” with reduced rotational stiffness at the joint (axial load reduction).</a:t>
            </a:r>
          </a:p>
        </p:txBody>
      </p:sp>
      <p:sp>
        <p:nvSpPr>
          <p:cNvPr id="101379" name="TextBox 28"/>
          <p:cNvSpPr txBox="1">
            <a:spLocks noChangeArrowheads="1"/>
          </p:cNvSpPr>
          <p:nvPr/>
        </p:nvSpPr>
        <p:spPr bwMode="auto">
          <a:xfrm>
            <a:off x="3714750" y="2786063"/>
            <a:ext cx="5983288" cy="1225550"/>
          </a:xfrm>
          <a:prstGeom prst="rect">
            <a:avLst/>
          </a:prstGeom>
          <a:solidFill>
            <a:srgbClr val="F2F2F2">
              <a:alpha val="61960"/>
            </a:srgbClr>
          </a:solidFill>
          <a:ln w="38100">
            <a:solidFill>
              <a:schemeClr val="bg1"/>
            </a:solidFill>
            <a:bevel/>
            <a:headEnd/>
            <a:tailEnd/>
          </a:ln>
        </p:spPr>
        <p:txBody>
          <a:bodyPr anchor="ctr">
            <a:spAutoFit/>
          </a:bodyP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r>
              <a:rPr lang="en-US" altLang="en-US" sz="2400">
                <a:solidFill>
                  <a:schemeClr val="bg1"/>
                </a:solidFill>
                <a:latin typeface="Times New Roman" panose="02020603050405020304" pitchFamily="18" charset="0"/>
              </a:rPr>
              <a:t>If axial load dominates, consider member a “column” with extra strength to prevent the story from buckling (sum of forces approach).</a:t>
            </a:r>
          </a:p>
        </p:txBody>
      </p:sp>
      <p:sp>
        <p:nvSpPr>
          <p:cNvPr id="101380" name="TextBox 28"/>
          <p:cNvSpPr txBox="1">
            <a:spLocks noChangeArrowheads="1"/>
          </p:cNvSpPr>
          <p:nvPr/>
        </p:nvSpPr>
        <p:spPr bwMode="auto">
          <a:xfrm>
            <a:off x="1954214" y="1398589"/>
            <a:ext cx="7729537" cy="860425"/>
          </a:xfrm>
          <a:prstGeom prst="rect">
            <a:avLst/>
          </a:prstGeom>
          <a:solidFill>
            <a:srgbClr val="F2F2F2">
              <a:alpha val="61960"/>
            </a:srgbClr>
          </a:solidFill>
          <a:ln w="38100">
            <a:solidFill>
              <a:schemeClr val="bg1"/>
            </a:solidFill>
            <a:bevel/>
            <a:headEnd/>
            <a:tailEnd/>
          </a:ln>
        </p:spPr>
        <p:txBody>
          <a:bodyPr anchor="ctr">
            <a:spAutoFit/>
          </a:bodyP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r>
              <a:rPr lang="en-US" altLang="en-US" sz="2400">
                <a:solidFill>
                  <a:schemeClr val="bg1"/>
                </a:solidFill>
                <a:latin typeface="Times New Roman" panose="02020603050405020304" pitchFamily="18" charset="0"/>
              </a:rPr>
              <a:t>It is helpful to think in terms of members controlled by axial force or bending, rather than “girders” and “columns.”</a:t>
            </a:r>
          </a:p>
        </p:txBody>
      </p:sp>
      <p:sp>
        <p:nvSpPr>
          <p:cNvPr id="6" name="Slide Number Placeholder 5"/>
          <p:cNvSpPr>
            <a:spLocks noGrp="1"/>
          </p:cNvSpPr>
          <p:nvPr>
            <p:ph type="sldNum" sz="quarter" idx="11"/>
          </p:nvPr>
        </p:nvSpPr>
        <p:spPr/>
        <p:txBody>
          <a:bodyP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eaLnBrk="1" hangingPunct="1"/>
            <a:fld id="{D7ACD391-F829-4148-BC8C-3A249C9DC96F}" type="slidenum">
              <a:rPr lang="en-US" altLang="en-US" sz="1200">
                <a:solidFill>
                  <a:srgbClr val="BCBCBC"/>
                </a:solidFill>
                <a:latin typeface="Times New Roman" panose="02020603050405020304" pitchFamily="18" charset="0"/>
              </a:rPr>
              <a:pPr eaLnBrk="1" hangingPunct="1"/>
              <a:t>96</a:t>
            </a:fld>
            <a:endParaRPr lang="en-US" altLang="en-US" sz="1200">
              <a:solidFill>
                <a:srgbClr val="BCBCBC"/>
              </a:solidFill>
              <a:latin typeface="Times New Roman" panose="02020603050405020304" pitchFamily="18" charset="0"/>
            </a:endParaRPr>
          </a:p>
        </p:txBody>
      </p:sp>
      <p:sp>
        <p:nvSpPr>
          <p:cNvPr id="7" name="Footer Placeholder 6"/>
          <p:cNvSpPr>
            <a:spLocks noGrp="1"/>
          </p:cNvSpPr>
          <p:nvPr>
            <p:ph type="ftr" sz="quarter" idx="10"/>
          </p:nvPr>
        </p:nvSpPr>
        <p:spPr/>
        <p:txBody>
          <a:bodyPr/>
          <a:lstStyle/>
          <a:p>
            <a:pPr>
              <a:defRPr/>
            </a:pPr>
            <a:r>
              <a:rPr lang="en-US"/>
              <a:t>Compression Theory</a:t>
            </a:r>
            <a:endParaRPr lang="en-US" dirty="0"/>
          </a:p>
        </p:txBody>
      </p:sp>
      <p:sp>
        <p:nvSpPr>
          <p:cNvPr id="101383" name="TextBox 28"/>
          <p:cNvSpPr txBox="1">
            <a:spLocks noChangeArrowheads="1"/>
          </p:cNvSpPr>
          <p:nvPr/>
        </p:nvSpPr>
        <p:spPr bwMode="auto">
          <a:xfrm>
            <a:off x="3770314" y="88901"/>
            <a:ext cx="4383087" cy="828675"/>
          </a:xfrm>
          <a:prstGeom prst="rect">
            <a:avLst/>
          </a:prstGeom>
          <a:solidFill>
            <a:srgbClr val="F2F2F2">
              <a:alpha val="61960"/>
            </a:srgbClr>
          </a:solidFill>
          <a:ln w="38100">
            <a:solidFill>
              <a:schemeClr val="bg1"/>
            </a:solidFill>
            <a:bevel/>
            <a:headEnd/>
            <a:tailEnd/>
          </a:ln>
        </p:spPr>
        <p:txBody>
          <a:bodyPr anchor="ctr" anchorCtr="1"/>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algn="l" eaLnBrk="1" hangingPunct="1">
              <a:spcBef>
                <a:spcPct val="50000"/>
              </a:spcBef>
            </a:pPr>
            <a:r>
              <a:rPr lang="en-US" altLang="en-US" sz="3600" b="1">
                <a:solidFill>
                  <a:schemeClr val="bg1"/>
                </a:solidFill>
                <a:latin typeface="Times New Roman" panose="02020603050405020304" pitchFamily="18" charset="0"/>
              </a:rPr>
              <a:t>Alignment Chart</a:t>
            </a:r>
          </a:p>
        </p:txBody>
      </p:sp>
    </p:spTree>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TextBox 28"/>
          <p:cNvSpPr txBox="1"/>
          <p:nvPr/>
        </p:nvSpPr>
        <p:spPr>
          <a:xfrm>
            <a:off x="2028825" y="636588"/>
            <a:ext cx="8140700" cy="5029200"/>
          </a:xfrm>
          <a:prstGeom prst="rect">
            <a:avLst/>
          </a:prstGeom>
          <a:solidFill>
            <a:schemeClr val="tx1"/>
          </a:solidFill>
          <a:ln w="38100" cap="flat">
            <a:solidFill>
              <a:schemeClr val="bg1"/>
            </a:solidFill>
            <a:bevel/>
          </a:ln>
        </p:spPr>
        <p:txBody>
          <a:bodyPr anchor="ctr" anchorCtr="1"/>
          <a:lstStyle/>
          <a:p>
            <a:pPr eaLnBrk="0" hangingPunct="0">
              <a:defRPr/>
            </a:pPr>
            <a:r>
              <a:rPr lang="en-US" sz="3600" dirty="0">
                <a:solidFill>
                  <a:schemeClr val="bg1"/>
                </a:solidFill>
                <a:latin typeface="Times New Roman" pitchFamily="18" charset="0"/>
                <a:cs typeface="+mn-cs"/>
              </a:rPr>
              <a:t>DIRECT ANALYSIS METHOD</a:t>
            </a:r>
          </a:p>
          <a:p>
            <a:pPr eaLnBrk="0" hangingPunct="0">
              <a:defRPr/>
            </a:pPr>
            <a:r>
              <a:rPr lang="en-US" sz="3600" dirty="0">
                <a:solidFill>
                  <a:schemeClr val="bg1"/>
                </a:solidFill>
                <a:latin typeface="Times New Roman" pitchFamily="18" charset="0"/>
                <a:cs typeface="+mn-cs"/>
              </a:rPr>
              <a:t>IS USED FOR THE FOLLOWING SLIDES</a:t>
            </a:r>
            <a:endParaRPr lang="en-US" sz="2400" dirty="0">
              <a:solidFill>
                <a:schemeClr val="bg1"/>
              </a:solidFill>
              <a:latin typeface="Times New Roman" pitchFamily="18" charset="0"/>
              <a:cs typeface="+mn-cs"/>
            </a:endParaRPr>
          </a:p>
        </p:txBody>
      </p:sp>
      <p:sp>
        <p:nvSpPr>
          <p:cNvPr id="3" name="Slide Number Placeholder 2"/>
          <p:cNvSpPr>
            <a:spLocks noGrp="1"/>
          </p:cNvSpPr>
          <p:nvPr>
            <p:ph type="sldNum" sz="quarter" idx="11"/>
          </p:nvPr>
        </p:nvSpPr>
        <p:spPr/>
        <p:txBody>
          <a:bodyP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eaLnBrk="1" hangingPunct="1"/>
            <a:fld id="{CEDAD23C-6DFB-438C-98F0-80E3E3015267}" type="slidenum">
              <a:rPr lang="en-US" altLang="en-US" sz="1200">
                <a:solidFill>
                  <a:srgbClr val="BCBCBC"/>
                </a:solidFill>
                <a:latin typeface="Times New Roman" panose="02020603050405020304" pitchFamily="18" charset="0"/>
              </a:rPr>
              <a:pPr eaLnBrk="1" hangingPunct="1"/>
              <a:t>97</a:t>
            </a:fld>
            <a:endParaRPr lang="en-US" altLang="en-US" sz="1200">
              <a:solidFill>
                <a:srgbClr val="BCBCBC"/>
              </a:solidFill>
              <a:latin typeface="Times New Roman" panose="02020603050405020304" pitchFamily="18" charset="0"/>
            </a:endParaRPr>
          </a:p>
        </p:txBody>
      </p:sp>
      <p:sp>
        <p:nvSpPr>
          <p:cNvPr id="4" name="Footer Placeholder 3"/>
          <p:cNvSpPr>
            <a:spLocks noGrp="1"/>
          </p:cNvSpPr>
          <p:nvPr>
            <p:ph type="ftr" sz="quarter" idx="10"/>
          </p:nvPr>
        </p:nvSpPr>
        <p:spPr/>
        <p:txBody>
          <a:bodyPr/>
          <a:lstStyle/>
          <a:p>
            <a:pPr>
              <a:defRPr/>
            </a:pPr>
            <a:r>
              <a:rPr lang="en-US"/>
              <a:t>Compression Theory</a:t>
            </a:r>
          </a:p>
        </p:txBody>
      </p:sp>
    </p:spTree>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TextBox 28"/>
          <p:cNvSpPr txBox="1"/>
          <p:nvPr/>
        </p:nvSpPr>
        <p:spPr>
          <a:xfrm>
            <a:off x="2028825" y="636588"/>
            <a:ext cx="8140700" cy="1147762"/>
          </a:xfrm>
          <a:prstGeom prst="rect">
            <a:avLst/>
          </a:prstGeom>
          <a:solidFill>
            <a:schemeClr val="tx1">
              <a:lumMod val="95000"/>
              <a:alpha val="62000"/>
            </a:schemeClr>
          </a:solidFill>
          <a:ln w="38100" cap="flat">
            <a:solidFill>
              <a:schemeClr val="bg1"/>
            </a:solidFill>
            <a:bevel/>
          </a:ln>
        </p:spPr>
        <p:txBody>
          <a:bodyPr anchor="ctr" anchorCtr="1"/>
          <a:lstStyle/>
          <a:p>
            <a:pPr eaLnBrk="0" hangingPunct="0">
              <a:defRPr/>
            </a:pPr>
            <a:r>
              <a:rPr lang="en-US" sz="3600" b="1">
                <a:solidFill>
                  <a:schemeClr val="bg1"/>
                </a:solidFill>
                <a:latin typeface="Times New Roman" pitchFamily="18" charset="0"/>
                <a:cs typeface="Arial" charset="0"/>
              </a:rPr>
              <a:t>DIRECT ANALYSIS METHOD</a:t>
            </a:r>
          </a:p>
        </p:txBody>
      </p:sp>
      <p:sp>
        <p:nvSpPr>
          <p:cNvPr id="5" name="TextBox 4"/>
          <p:cNvSpPr txBox="1"/>
          <p:nvPr/>
        </p:nvSpPr>
        <p:spPr>
          <a:xfrm>
            <a:off x="3111500" y="2107556"/>
            <a:ext cx="5310188" cy="461665"/>
          </a:xfrm>
          <a:prstGeom prst="rect">
            <a:avLst/>
          </a:prstGeom>
          <a:solidFill>
            <a:schemeClr val="tx1">
              <a:lumMod val="95000"/>
              <a:alpha val="62000"/>
            </a:schemeClr>
          </a:solidFill>
          <a:ln w="38100" cap="flat">
            <a:solidFill>
              <a:schemeClr val="bg1"/>
            </a:solidFill>
            <a:bevel/>
          </a:ln>
        </p:spPr>
        <p:txBody>
          <a:bodyPr anchor="ctr" anchorCtr="1">
            <a:spAutoFit/>
          </a:bodyPr>
          <a:lstStyle/>
          <a:p>
            <a:pPr eaLnBrk="0" hangingPunct="0">
              <a:defRPr/>
            </a:pPr>
            <a:r>
              <a:rPr lang="en-US" sz="2400">
                <a:solidFill>
                  <a:schemeClr val="bg1"/>
                </a:solidFill>
                <a:latin typeface="Times New Roman" pitchFamily="18" charset="0"/>
                <a:cs typeface="Arial" charset="0"/>
              </a:rPr>
              <a:t>Analysis of entire structure interaction.</a:t>
            </a:r>
          </a:p>
        </p:txBody>
      </p:sp>
      <p:sp>
        <p:nvSpPr>
          <p:cNvPr id="6" name="TextBox 5"/>
          <p:cNvSpPr txBox="1"/>
          <p:nvPr/>
        </p:nvSpPr>
        <p:spPr>
          <a:xfrm>
            <a:off x="3890963" y="2948931"/>
            <a:ext cx="4521200" cy="461665"/>
          </a:xfrm>
          <a:prstGeom prst="rect">
            <a:avLst/>
          </a:prstGeom>
          <a:solidFill>
            <a:schemeClr val="tx1">
              <a:lumMod val="95000"/>
              <a:alpha val="62000"/>
            </a:schemeClr>
          </a:solidFill>
          <a:ln w="38100" cap="flat">
            <a:solidFill>
              <a:schemeClr val="bg1"/>
            </a:solidFill>
            <a:bevel/>
          </a:ln>
        </p:spPr>
        <p:txBody>
          <a:bodyPr anchor="ctr" anchorCtr="1">
            <a:spAutoFit/>
          </a:bodyPr>
          <a:lstStyle/>
          <a:p>
            <a:pPr eaLnBrk="0" hangingPunct="0">
              <a:defRPr/>
            </a:pPr>
            <a:r>
              <a:rPr lang="en-US" sz="2400">
                <a:solidFill>
                  <a:schemeClr val="bg1"/>
                </a:solidFill>
                <a:latin typeface="Times New Roman" pitchFamily="18" charset="0"/>
                <a:cs typeface="Arial" charset="0"/>
              </a:rPr>
              <a:t>Include lateral “Notional” loads.</a:t>
            </a:r>
          </a:p>
        </p:txBody>
      </p:sp>
      <p:sp>
        <p:nvSpPr>
          <p:cNvPr id="8" name="TextBox 7"/>
          <p:cNvSpPr txBox="1"/>
          <p:nvPr/>
        </p:nvSpPr>
        <p:spPr>
          <a:xfrm>
            <a:off x="5081589" y="4460231"/>
            <a:ext cx="3286125" cy="461665"/>
          </a:xfrm>
          <a:prstGeom prst="rect">
            <a:avLst/>
          </a:prstGeom>
          <a:solidFill>
            <a:schemeClr val="tx1">
              <a:lumMod val="95000"/>
              <a:alpha val="62000"/>
            </a:schemeClr>
          </a:solidFill>
          <a:ln w="38100" cap="flat">
            <a:solidFill>
              <a:schemeClr val="bg1"/>
            </a:solidFill>
            <a:bevel/>
          </a:ln>
        </p:spPr>
        <p:txBody>
          <a:bodyPr anchor="ctr" anchorCtr="1">
            <a:spAutoFit/>
          </a:bodyPr>
          <a:lstStyle/>
          <a:p>
            <a:pPr eaLnBrk="0" hangingPunct="0">
              <a:defRPr/>
            </a:pPr>
            <a:r>
              <a:rPr lang="en-US" sz="2400">
                <a:solidFill>
                  <a:schemeClr val="bg1"/>
                </a:solidFill>
                <a:latin typeface="Times New Roman" pitchFamily="18" charset="0"/>
                <a:cs typeface="Arial" charset="0"/>
              </a:rPr>
              <a:t>No </a:t>
            </a:r>
            <a:r>
              <a:rPr lang="en-US" sz="2400" i="1">
                <a:solidFill>
                  <a:schemeClr val="bg1"/>
                </a:solidFill>
                <a:latin typeface="Times New Roman" pitchFamily="18" charset="0"/>
                <a:cs typeface="Arial" charset="0"/>
              </a:rPr>
              <a:t>K</a:t>
            </a:r>
            <a:r>
              <a:rPr lang="en-US" sz="2400">
                <a:solidFill>
                  <a:schemeClr val="bg1"/>
                </a:solidFill>
                <a:latin typeface="Times New Roman" pitchFamily="18" charset="0"/>
                <a:cs typeface="Arial" charset="0"/>
              </a:rPr>
              <a:t> values required.</a:t>
            </a:r>
          </a:p>
        </p:txBody>
      </p:sp>
      <p:sp>
        <p:nvSpPr>
          <p:cNvPr id="9" name="TextBox 8"/>
          <p:cNvSpPr txBox="1"/>
          <p:nvPr/>
        </p:nvSpPr>
        <p:spPr>
          <a:xfrm>
            <a:off x="4025900" y="3699818"/>
            <a:ext cx="4425950" cy="461665"/>
          </a:xfrm>
          <a:prstGeom prst="rect">
            <a:avLst/>
          </a:prstGeom>
          <a:solidFill>
            <a:schemeClr val="tx1">
              <a:lumMod val="95000"/>
              <a:alpha val="62000"/>
            </a:schemeClr>
          </a:solidFill>
          <a:ln w="38100" cap="flat">
            <a:solidFill>
              <a:schemeClr val="bg1"/>
            </a:solidFill>
            <a:bevel/>
          </a:ln>
        </p:spPr>
        <p:txBody>
          <a:bodyPr anchor="ctr" anchorCtr="1">
            <a:spAutoFit/>
          </a:bodyPr>
          <a:lstStyle/>
          <a:p>
            <a:pPr algn="l" eaLnBrk="0" hangingPunct="0">
              <a:defRPr/>
            </a:pPr>
            <a:r>
              <a:rPr lang="en-US" sz="2400">
                <a:solidFill>
                  <a:schemeClr val="bg1"/>
                </a:solidFill>
                <a:latin typeface="Times New Roman" pitchFamily="18" charset="0"/>
                <a:cs typeface="Arial" charset="0"/>
              </a:rPr>
              <a:t>Reduce stiffness of structure.</a:t>
            </a:r>
          </a:p>
        </p:txBody>
      </p:sp>
      <p:sp>
        <p:nvSpPr>
          <p:cNvPr id="10" name="Slide Number Placeholder 9"/>
          <p:cNvSpPr>
            <a:spLocks noGrp="1"/>
          </p:cNvSpPr>
          <p:nvPr>
            <p:ph type="sldNum" sz="quarter" idx="11"/>
          </p:nvPr>
        </p:nvSpPr>
        <p:spPr/>
        <p:txBody>
          <a:bodyP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eaLnBrk="1" hangingPunct="1"/>
            <a:fld id="{12286CE7-DA8B-4D31-872A-48FF073A9644}" type="slidenum">
              <a:rPr lang="en-US" altLang="en-US" sz="1200">
                <a:solidFill>
                  <a:srgbClr val="BCBCBC"/>
                </a:solidFill>
                <a:latin typeface="Times New Roman" panose="02020603050405020304" pitchFamily="18" charset="0"/>
              </a:rPr>
              <a:pPr eaLnBrk="1" hangingPunct="1"/>
              <a:t>98</a:t>
            </a:fld>
            <a:endParaRPr lang="en-US" altLang="en-US" sz="1200">
              <a:solidFill>
                <a:srgbClr val="BCBCBC"/>
              </a:solidFill>
              <a:latin typeface="Times New Roman" panose="02020603050405020304" pitchFamily="18" charset="0"/>
            </a:endParaRPr>
          </a:p>
        </p:txBody>
      </p:sp>
      <p:sp>
        <p:nvSpPr>
          <p:cNvPr id="11" name="Footer Placeholder 10"/>
          <p:cNvSpPr>
            <a:spLocks noGrp="1"/>
          </p:cNvSpPr>
          <p:nvPr>
            <p:ph type="ftr" sz="quarter" idx="10"/>
          </p:nvPr>
        </p:nvSpPr>
        <p:spPr/>
        <p:txBody>
          <a:bodyPr/>
          <a:lstStyle/>
          <a:p>
            <a:pPr>
              <a:defRPr/>
            </a:pPr>
            <a:r>
              <a:rPr lang="en-US"/>
              <a:t>Compression Theory</a:t>
            </a:r>
          </a:p>
        </p:txBody>
      </p:sp>
    </p:spTree>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TextBox 28"/>
          <p:cNvSpPr txBox="1"/>
          <p:nvPr/>
        </p:nvSpPr>
        <p:spPr>
          <a:xfrm>
            <a:off x="2028825" y="636588"/>
            <a:ext cx="8140700" cy="1147762"/>
          </a:xfrm>
          <a:prstGeom prst="rect">
            <a:avLst/>
          </a:prstGeom>
          <a:solidFill>
            <a:schemeClr val="tx1">
              <a:lumMod val="95000"/>
              <a:alpha val="62000"/>
            </a:schemeClr>
          </a:solidFill>
          <a:ln w="38100" cap="flat">
            <a:solidFill>
              <a:schemeClr val="bg1"/>
            </a:solidFill>
            <a:bevel/>
          </a:ln>
        </p:spPr>
        <p:txBody>
          <a:bodyPr anchor="ctr" anchorCtr="1"/>
          <a:lstStyle/>
          <a:p>
            <a:pPr eaLnBrk="0" hangingPunct="0">
              <a:defRPr/>
            </a:pPr>
            <a:r>
              <a:rPr lang="en-US" sz="3600" b="1">
                <a:solidFill>
                  <a:schemeClr val="bg1"/>
                </a:solidFill>
                <a:latin typeface="Times New Roman" pitchFamily="18" charset="0"/>
                <a:cs typeface="Arial" charset="0"/>
              </a:rPr>
              <a:t>DIRECT ANALYSIS METHOD</a:t>
            </a:r>
          </a:p>
        </p:txBody>
      </p:sp>
      <p:sp>
        <p:nvSpPr>
          <p:cNvPr id="5" name="TextBox 4"/>
          <p:cNvSpPr txBox="1"/>
          <p:nvPr/>
        </p:nvSpPr>
        <p:spPr>
          <a:xfrm>
            <a:off x="3278189" y="2273300"/>
            <a:ext cx="5310187" cy="1200150"/>
          </a:xfrm>
          <a:prstGeom prst="rect">
            <a:avLst/>
          </a:prstGeom>
          <a:solidFill>
            <a:schemeClr val="tx1">
              <a:lumMod val="95000"/>
              <a:alpha val="62000"/>
            </a:schemeClr>
          </a:solidFill>
          <a:ln w="38100" cap="flat">
            <a:solidFill>
              <a:schemeClr val="bg1"/>
            </a:solidFill>
            <a:bevel/>
          </a:ln>
        </p:spPr>
        <p:txBody>
          <a:bodyPr anchor="ctr" anchorCtr="1">
            <a:spAutoFit/>
          </a:bodyPr>
          <a:lstStyle/>
          <a:p>
            <a:pPr algn="l" eaLnBrk="0" hangingPunct="0">
              <a:defRPr/>
            </a:pPr>
            <a:r>
              <a:rPr lang="en-US" sz="2400" dirty="0">
                <a:solidFill>
                  <a:schemeClr val="bg1"/>
                </a:solidFill>
                <a:latin typeface="Times New Roman" pitchFamily="18" charset="0"/>
                <a:cs typeface="Arial" charset="0"/>
              </a:rPr>
              <a:t>Further evaluation of this method is included in the module on “Combined Forces.”</a:t>
            </a:r>
          </a:p>
        </p:txBody>
      </p:sp>
      <p:sp>
        <p:nvSpPr>
          <p:cNvPr id="4" name="Slide Number Placeholder 3"/>
          <p:cNvSpPr>
            <a:spLocks noGrp="1"/>
          </p:cNvSpPr>
          <p:nvPr>
            <p:ph type="sldNum" sz="quarter" idx="11"/>
          </p:nvPr>
        </p:nvSpPr>
        <p:spPr/>
        <p:txBody>
          <a:bodyPr/>
          <a:lstStyle>
            <a:lvl1pPr eaLnBrk="0" hangingPunct="0">
              <a:defRPr sz="1400">
                <a:solidFill>
                  <a:schemeClr val="tx1"/>
                </a:solidFill>
                <a:latin typeface="Tahoma" panose="020B0604030504040204" pitchFamily="34" charset="0"/>
                <a:cs typeface="Arial" panose="020B0604020202020204" pitchFamily="34" charset="0"/>
              </a:defRPr>
            </a:lvl1pPr>
            <a:lvl2pPr marL="742950" indent="-285750" eaLnBrk="0" hangingPunct="0">
              <a:defRPr sz="1400">
                <a:solidFill>
                  <a:schemeClr val="tx1"/>
                </a:solidFill>
                <a:latin typeface="Tahoma" panose="020B0604030504040204" pitchFamily="34" charset="0"/>
                <a:cs typeface="Arial" panose="020B0604020202020204" pitchFamily="34" charset="0"/>
              </a:defRPr>
            </a:lvl2pPr>
            <a:lvl3pPr marL="1143000" indent="-228600" eaLnBrk="0" hangingPunct="0">
              <a:defRPr sz="1400">
                <a:solidFill>
                  <a:schemeClr val="tx1"/>
                </a:solidFill>
                <a:latin typeface="Tahoma" panose="020B0604030504040204" pitchFamily="34" charset="0"/>
                <a:cs typeface="Arial" panose="020B0604020202020204" pitchFamily="34" charset="0"/>
              </a:defRPr>
            </a:lvl3pPr>
            <a:lvl4pPr marL="1600200" indent="-228600" eaLnBrk="0" hangingPunct="0">
              <a:defRPr sz="1400">
                <a:solidFill>
                  <a:schemeClr val="tx1"/>
                </a:solidFill>
                <a:latin typeface="Tahoma" panose="020B0604030504040204" pitchFamily="34" charset="0"/>
                <a:cs typeface="Arial" panose="020B0604020202020204" pitchFamily="34" charset="0"/>
              </a:defRPr>
            </a:lvl4pPr>
            <a:lvl5pPr marL="2057400" indent="-228600" eaLnBrk="0" hangingPunct="0">
              <a:defRPr sz="1400">
                <a:solidFill>
                  <a:schemeClr val="tx1"/>
                </a:solidFill>
                <a:latin typeface="Tahoma" panose="020B0604030504040204" pitchFamily="34" charset="0"/>
                <a:cs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Tahoma" panose="020B0604030504040204" pitchFamily="34" charset="0"/>
                <a:cs typeface="Arial" panose="020B0604020202020204" pitchFamily="34" charset="0"/>
              </a:defRPr>
            </a:lvl9pPr>
          </a:lstStyle>
          <a:p>
            <a:pPr eaLnBrk="1" hangingPunct="1"/>
            <a:fld id="{6B5DBCF9-6161-4145-9FE2-E6616F44B9A9}" type="slidenum">
              <a:rPr lang="en-US" altLang="en-US" sz="1200">
                <a:solidFill>
                  <a:srgbClr val="BCBCBC"/>
                </a:solidFill>
                <a:latin typeface="Times New Roman" panose="02020603050405020304" pitchFamily="18" charset="0"/>
              </a:rPr>
              <a:pPr eaLnBrk="1" hangingPunct="1"/>
              <a:t>99</a:t>
            </a:fld>
            <a:endParaRPr lang="en-US" altLang="en-US" sz="1200">
              <a:solidFill>
                <a:srgbClr val="BCBCBC"/>
              </a:solidFill>
              <a:latin typeface="Times New Roman" panose="02020603050405020304" pitchFamily="18" charset="0"/>
            </a:endParaRPr>
          </a:p>
        </p:txBody>
      </p:sp>
      <p:sp>
        <p:nvSpPr>
          <p:cNvPr id="6" name="Footer Placeholder 5"/>
          <p:cNvSpPr>
            <a:spLocks noGrp="1"/>
          </p:cNvSpPr>
          <p:nvPr>
            <p:ph type="ftr" sz="quarter" idx="10"/>
          </p:nvPr>
        </p:nvSpPr>
        <p:spPr/>
        <p:txBody>
          <a:bodyPr/>
          <a:lstStyle/>
          <a:p>
            <a:pPr>
              <a:defRPr/>
            </a:pPr>
            <a:r>
              <a:rPr lang="en-US"/>
              <a:t>Compression Theory</a:t>
            </a:r>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Apex">
  <a:themeElements>
    <a:clrScheme name="Equity">
      <a:dk1>
        <a:sysClr val="windowText" lastClr="000000"/>
      </a:dk1>
      <a:lt1>
        <a:sysClr val="window" lastClr="FFFFFF"/>
      </a:lt1>
      <a:dk2>
        <a:srgbClr val="696464"/>
      </a:dk2>
      <a:lt2>
        <a:srgbClr val="E9E5DC"/>
      </a:lt2>
      <a:accent1>
        <a:srgbClr val="D34817"/>
      </a:accent1>
      <a:accent2>
        <a:srgbClr val="9B2D1F"/>
      </a:accent2>
      <a:accent3>
        <a:srgbClr val="A28E6A"/>
      </a:accent3>
      <a:accent4>
        <a:srgbClr val="956251"/>
      </a:accent4>
      <a:accent5>
        <a:srgbClr val="918485"/>
      </a:accent5>
      <a:accent6>
        <a:srgbClr val="855D5D"/>
      </a:accent6>
      <a:hlink>
        <a:srgbClr val="CC9900"/>
      </a:hlink>
      <a:folHlink>
        <a:srgbClr val="96A9A9"/>
      </a:folHlink>
    </a:clrScheme>
    <a:fontScheme name="Apex">
      <a:majorFont>
        <a:latin typeface="Lucida Sans"/>
        <a:ea typeface=""/>
        <a:cs typeface=""/>
        <a:font script="Grek" typeface="Arial"/>
        <a:font script="Cyrl" typeface="Arial"/>
        <a:font script="Jpan" typeface="HG丸ｺﾞｼｯｸM-PRO"/>
        <a:font script="Hang" typeface="휴먼옛체"/>
        <a:font script="Hans" typeface="黑体"/>
        <a:font script="Hant" typeface="微軟正黑體"/>
        <a:font script="Arab" typeface="Tahoma"/>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Book Antiqua"/>
        <a:ea typeface=""/>
        <a:cs typeface=""/>
        <a:font script="Grek" typeface="Times New Roman"/>
        <a:font script="Cyrl" typeface="Times New Roman"/>
        <a:font script="Jpan" typeface="HG明朝B"/>
        <a:font script="Hang" typeface="돋움"/>
        <a:font script="Hans" typeface="宋体"/>
        <a:font script="Hant" typeface="新細明體"/>
        <a:font script="Arab" typeface="Times New Roman"/>
        <a:font script="Hebr" typeface="David"/>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Verve">
      <a:fillStyleLst>
        <a:solidFill>
          <a:schemeClr val="phClr"/>
        </a:solidFill>
        <a:gradFill rotWithShape="1">
          <a:gsLst>
            <a:gs pos="0">
              <a:schemeClr val="phClr">
                <a:tint val="10000"/>
                <a:satMod val="300000"/>
              </a:schemeClr>
            </a:gs>
            <a:gs pos="34000">
              <a:schemeClr val="phClr">
                <a:tint val="13500"/>
                <a:satMod val="250000"/>
              </a:schemeClr>
            </a:gs>
            <a:gs pos="100000">
              <a:schemeClr val="phClr">
                <a:tint val="60000"/>
                <a:satMod val="200000"/>
              </a:schemeClr>
            </a:gs>
          </a:gsLst>
          <a:path path="circle">
            <a:fillToRect l="50000" t="155000" r="50000" b="-55000"/>
          </a:path>
        </a:gradFill>
        <a:gradFill rotWithShape="1">
          <a:gsLst>
            <a:gs pos="0">
              <a:schemeClr val="phClr">
                <a:tint val="60000"/>
                <a:satMod val="160000"/>
              </a:schemeClr>
            </a:gs>
            <a:gs pos="46000">
              <a:schemeClr val="phClr">
                <a:tint val="86000"/>
                <a:satMod val="160000"/>
              </a:schemeClr>
            </a:gs>
            <a:gs pos="100000">
              <a:schemeClr val="phClr">
                <a:shade val="40000"/>
                <a:satMod val="160000"/>
              </a:schemeClr>
            </a:gs>
          </a:gsLst>
          <a:path path="circle">
            <a:fillToRect l="50000" t="155000" r="50000" b="-55000"/>
          </a:path>
        </a:gradFill>
      </a:fillStyleLst>
      <a:lnStyleLst>
        <a:ln w="9525" cap="flat" cmpd="sng" algn="ctr">
          <a:solidFill>
            <a:schemeClr val="phClr">
              <a:satMod val="120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63500" dist="25400" dir="14700000" algn="t" rotWithShape="0">
              <a:srgbClr val="000000">
                <a:alpha val="50000"/>
              </a:srgbClr>
            </a:outerShdw>
          </a:effectLst>
        </a:effectStyle>
        <a:effectStyle>
          <a:effectLst>
            <a:outerShdw blurRad="50800" dist="38100" dir="14700000" algn="t" rotWithShape="0">
              <a:srgbClr val="000000">
                <a:alpha val="60000"/>
              </a:srgbClr>
            </a:outerShdw>
          </a:effectLst>
        </a:effectStyle>
        <a:effectStyle>
          <a:effectLst>
            <a:outerShdw blurRad="50800" dist="38100" dir="14700000" algn="t" rotWithShape="0">
              <a:srgbClr val="000000">
                <a:alpha val="60000"/>
              </a:srgbClr>
            </a:outerShdw>
          </a:effectLst>
          <a:scene3d>
            <a:camera prst="orthographicFront" fov="0">
              <a:rot lat="0" lon="0" rev="0"/>
            </a:camera>
            <a:lightRig rig="contrasting" dir="t">
              <a:rot lat="0" lon="0" rev="3600000"/>
            </a:lightRig>
          </a:scene3d>
          <a:sp3d prstMaterial="plastic">
            <a:bevelT w="127000" h="38200" prst="relaxedInset"/>
            <a:contourClr>
              <a:schemeClr val="phClr"/>
            </a:contourClr>
          </a:sp3d>
        </a:effectStyle>
      </a:effectStyleLst>
      <a:bgFillStyleLst>
        <a:solidFill>
          <a:schemeClr val="phClr"/>
        </a:solidFill>
        <a:gradFill rotWithShape="1">
          <a:gsLst>
            <a:gs pos="0">
              <a:schemeClr val="phClr">
                <a:tint val="50000"/>
                <a:satMod val="180000"/>
              </a:schemeClr>
            </a:gs>
            <a:gs pos="100000">
              <a:schemeClr val="phClr">
                <a:shade val="45000"/>
                <a:satMod val="120000"/>
              </a:schemeClr>
            </a:gs>
          </a:gsLst>
          <a:path path="circle">
            <a:fillToRect r="100000" b="100000"/>
          </a:path>
        </a:gradFill>
        <a:blipFill>
          <a:blip xmlns:r="http://schemas.openxmlformats.org/officeDocument/2006/relationships" r:embed="rId1">
            <a:duotone>
              <a:schemeClr val="phClr">
                <a:shade val="3000"/>
                <a:satMod val="110000"/>
              </a:schemeClr>
              <a:schemeClr val="phClr">
                <a:tint val="60000"/>
                <a:satMod val="425000"/>
              </a:schemeClr>
            </a:duotone>
          </a:blip>
          <a:stretch>
            <a:fillRect/>
          </a:stretch>
        </a:blipFill>
      </a:bgFillStyleLst>
    </a:fmtScheme>
  </a:themeElements>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1490598547</TotalTime>
  <Pages>1237561</Pages>
  <Words>6766</Words>
  <Application>Microsoft Office PowerPoint</Application>
  <PresentationFormat>Widescreen</PresentationFormat>
  <Paragraphs>1001</Paragraphs>
  <Slides>99</Slides>
  <Notes>99</Notes>
  <HiddenSlides>0</HiddenSlides>
  <MMClips>0</MMClips>
  <ScaleCrop>false</ScaleCrop>
  <HeadingPairs>
    <vt:vector size="8" baseType="variant">
      <vt:variant>
        <vt:lpstr>Fonts Used</vt:lpstr>
      </vt:variant>
      <vt:variant>
        <vt:i4>9</vt:i4>
      </vt:variant>
      <vt:variant>
        <vt:lpstr>Theme</vt:lpstr>
      </vt:variant>
      <vt:variant>
        <vt:i4>1</vt:i4>
      </vt:variant>
      <vt:variant>
        <vt:lpstr>Embedded OLE Servers</vt:lpstr>
      </vt:variant>
      <vt:variant>
        <vt:i4>1</vt:i4>
      </vt:variant>
      <vt:variant>
        <vt:lpstr>Slide Titles</vt:lpstr>
      </vt:variant>
      <vt:variant>
        <vt:i4>99</vt:i4>
      </vt:variant>
    </vt:vector>
  </HeadingPairs>
  <TitlesOfParts>
    <vt:vector size="110" baseType="lpstr">
      <vt:lpstr>Arial</vt:lpstr>
      <vt:lpstr>Book Antiqua</vt:lpstr>
      <vt:lpstr>Lucida Sans</vt:lpstr>
      <vt:lpstr>Symbol</vt:lpstr>
      <vt:lpstr>Tahoma</vt:lpstr>
      <vt:lpstr>Times New Roman</vt:lpstr>
      <vt:lpstr>Wingdings</vt:lpstr>
      <vt:lpstr>Wingdings 2</vt:lpstr>
      <vt:lpstr>Wingdings 3</vt:lpstr>
      <vt:lpstr>Apex</vt:lpstr>
      <vt:lpstr>Equation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Retrofit of Steel Moment Frame Connections: Current Testing Program</dc:title>
  <dc:creator>UT</dc:creator>
  <cp:lastModifiedBy>Kristi Sattler</cp:lastModifiedBy>
  <cp:revision>1346190925</cp:revision>
  <cp:lastPrinted>2001-05-09T19:19:51Z</cp:lastPrinted>
  <dcterms:created xsi:type="dcterms:W3CDTF">1998-02-18T16:27:01Z</dcterms:created>
  <dcterms:modified xsi:type="dcterms:W3CDTF">2024-07-31T21:04:57Z</dcterms:modified>
</cp:coreProperties>
</file>