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9" r:id="rId1"/>
  </p:sldMasterIdLst>
  <p:notesMasterIdLst>
    <p:notesMasterId r:id="rId10"/>
  </p:notesMasterIdLst>
  <p:handoutMasterIdLst>
    <p:handoutMasterId r:id="rId11"/>
  </p:handoutMasterIdLst>
  <p:sldIdLst>
    <p:sldId id="325" r:id="rId2"/>
    <p:sldId id="315" r:id="rId3"/>
    <p:sldId id="345" r:id="rId4"/>
    <p:sldId id="350" r:id="rId5"/>
    <p:sldId id="346" r:id="rId6"/>
    <p:sldId id="347" r:id="rId7"/>
    <p:sldId id="348" r:id="rId8"/>
    <p:sldId id="349" r:id="rId9"/>
  </p:sldIdLst>
  <p:sldSz cx="12192000" cy="6858000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CCFF"/>
    <a:srgbClr val="FF9933"/>
    <a:srgbClr val="FFFF99"/>
    <a:srgbClr val="A9CEEF"/>
    <a:srgbClr val="BBD8F3"/>
    <a:srgbClr val="A2CAEE"/>
    <a:srgbClr val="FFFF00"/>
    <a:srgbClr val="5B16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75" autoAdjust="0"/>
    <p:restoredTop sz="76499" autoAdjust="0"/>
  </p:normalViewPr>
  <p:slideViewPr>
    <p:cSldViewPr snapToGrid="0">
      <p:cViewPr varScale="1">
        <p:scale>
          <a:sx n="85" d="100"/>
          <a:sy n="85" d="100"/>
        </p:scale>
        <p:origin x="1422" y="90"/>
      </p:cViewPr>
      <p:guideLst>
        <p:guide orient="horz" pos="2160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-1588" y="-1588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368" tIns="0" rIns="20368" bIns="0" numCol="1" anchor="t" anchorCtr="0" compatLnSpc="1">
            <a:prstTxWarp prst="textNoShape">
              <a:avLst/>
            </a:prstTxWarp>
          </a:bodyPr>
          <a:lstStyle>
            <a:lvl1pPr>
              <a:defRPr sz="1100" i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963" y="-1588"/>
            <a:ext cx="3170237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368" tIns="0" rIns="20368" bIns="0" numCol="1" anchor="t" anchorCtr="0" compatLnSpc="1">
            <a:prstTxWarp prst="textNoShape">
              <a:avLst/>
            </a:prstTxWarp>
          </a:bodyPr>
          <a:lstStyle>
            <a:lvl1pPr algn="r">
              <a:defRPr sz="1100" i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-1588" y="9120188"/>
            <a:ext cx="3170238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368" tIns="0" rIns="20368" bIns="0" numCol="1" anchor="b" anchorCtr="0" compatLnSpc="1">
            <a:prstTxWarp prst="textNoShape">
              <a:avLst/>
            </a:prstTxWarp>
          </a:bodyPr>
          <a:lstStyle>
            <a:lvl1pPr>
              <a:defRPr sz="1100" i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368" tIns="0" rIns="20368" bIns="0" numCol="1" anchor="b" anchorCtr="0" compatLnSpc="1">
            <a:prstTxWarp prst="textNoShape">
              <a:avLst/>
            </a:prstTxWarp>
          </a:bodyPr>
          <a:lstStyle>
            <a:lvl1pPr algn="r">
              <a:defRPr sz="1100" i="1"/>
            </a:lvl1pPr>
          </a:lstStyle>
          <a:p>
            <a:fld id="{8D3B9C8E-BB1C-412F-93AC-81890E7FE9D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93184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-1588" y="-1588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368" tIns="0" rIns="20368" bIns="0" numCol="1" anchor="t" anchorCtr="0" compatLnSpc="1">
            <a:prstTxWarp prst="textNoShape">
              <a:avLst/>
            </a:prstTxWarp>
          </a:bodyPr>
          <a:lstStyle>
            <a:lvl1pPr>
              <a:defRPr sz="1100" i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-1588"/>
            <a:ext cx="3170237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368" tIns="0" rIns="20368" bIns="0" numCol="1" anchor="t" anchorCtr="0" compatLnSpc="1">
            <a:prstTxWarp prst="textNoShape">
              <a:avLst/>
            </a:prstTxWarp>
          </a:bodyPr>
          <a:lstStyle>
            <a:lvl1pPr algn="r">
              <a:defRPr sz="1100" i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-1588" y="9120188"/>
            <a:ext cx="3170238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368" tIns="0" rIns="20368" bIns="0" numCol="1" anchor="b" anchorCtr="0" compatLnSpc="1">
            <a:prstTxWarp prst="textNoShape">
              <a:avLst/>
            </a:prstTxWarp>
          </a:bodyPr>
          <a:lstStyle>
            <a:lvl1pPr>
              <a:defRPr sz="1100" i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368" tIns="0" rIns="20368" bIns="0" numCol="1" anchor="b" anchorCtr="0" compatLnSpc="1">
            <a:prstTxWarp prst="textNoShape">
              <a:avLst/>
            </a:prstTxWarp>
          </a:bodyPr>
          <a:lstStyle>
            <a:lvl1pPr algn="r">
              <a:defRPr sz="1100" i="1"/>
            </a:lvl1pPr>
          </a:lstStyle>
          <a:p>
            <a:fld id="{B558DCCF-356C-4D9E-9862-DD628DBE7098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3138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447" tIns="49224" rIns="98447" bIns="492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4343" name="Rectangle 7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69900" y="727075"/>
            <a:ext cx="6373813" cy="358616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  <p:extLst>
      <p:ext uri="{BB962C8B-B14F-4D97-AF65-F5344CB8AC3E}">
        <p14:creationId xmlns:p14="http://schemas.microsoft.com/office/powerpoint/2010/main" val="37943008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ACFAE519-C204-4510-98C4-694EBD6C7285}" type="slidenum">
              <a:rPr lang="en-US" altLang="en-US" sz="1100"/>
              <a:pPr/>
              <a:t>1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28816713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BA3BB1A-1E41-4E04-8BD1-3832675C7003}" type="slidenum">
              <a:rPr lang="en-US" altLang="en-US" sz="1100"/>
              <a:pPr/>
              <a:t>2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40444719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BA3BB1A-1E41-4E04-8BD1-3832675C7003}" type="slidenum">
              <a:rPr lang="en-US" altLang="en-US" sz="1100"/>
              <a:pPr/>
              <a:t>3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40444719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BA3BB1A-1E41-4E04-8BD1-3832675C7003}" type="slidenum">
              <a:rPr lang="en-US" altLang="en-US" sz="1100"/>
              <a:pPr/>
              <a:t>4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40444719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BA3BB1A-1E41-4E04-8BD1-3832675C7003}" type="slidenum">
              <a:rPr lang="en-US" altLang="en-US" sz="1100"/>
              <a:pPr/>
              <a:t>5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40444719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BA3BB1A-1E41-4E04-8BD1-3832675C7003}" type="slidenum">
              <a:rPr lang="en-US" altLang="en-US" sz="1100"/>
              <a:pPr/>
              <a:t>6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40444719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BA3BB1A-1E41-4E04-8BD1-3832675C7003}" type="slidenum">
              <a:rPr lang="en-US" altLang="en-US" sz="1100"/>
              <a:pPr/>
              <a:t>7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40444719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BA3BB1A-1E41-4E04-8BD1-3832675C7003}" type="slidenum">
              <a:rPr lang="en-US" altLang="en-US" sz="1100"/>
              <a:pPr/>
              <a:t>8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40444719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A4F618A0-6A63-A8C4-4057-CDEC5BFBE7A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Advanced Compression AISC Manual 16th Ed &amp; ANSI/AISC 360-22</a:t>
            </a:r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87C1EAAE-B1E6-480D-D836-4D8701DCB1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7155EA1-FD08-4319-8DBA-D5179AA8ED39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81070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0BE26B0-A6A4-4AD2-8E46-74527B14FB94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6077D2C8-1C34-6836-E086-64930B1EFF3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70841" y="6423027"/>
            <a:ext cx="4650318" cy="365125"/>
          </a:xfrm>
          <a:prstGeom prst="rect">
            <a:avLst/>
          </a:prstGeo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dirty="0"/>
              <a:t>Advanced Compression AISC Manual 16th Ed &amp; ANSI/AISC 360-22</a:t>
            </a:r>
          </a:p>
        </p:txBody>
      </p:sp>
    </p:spTree>
    <p:extLst>
      <p:ext uri="{BB962C8B-B14F-4D97-AF65-F5344CB8AC3E}">
        <p14:creationId xmlns:p14="http://schemas.microsoft.com/office/powerpoint/2010/main" val="306111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697287" y="6416676"/>
            <a:ext cx="4797425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 dirty="0" smtClean="0">
                <a:solidFill>
                  <a:srgbClr val="BCBCBC"/>
                </a:solidFill>
              </a:defRPr>
            </a:lvl1pPr>
          </a:lstStyle>
          <a:p>
            <a:pPr>
              <a:defRPr/>
            </a:pPr>
            <a:r>
              <a:rPr lang="en-US" dirty="0"/>
              <a:t>Advanced Compression AISC Manual 16th Ed &amp; ANSI/AISC 360-22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0566400" y="6416676"/>
            <a:ext cx="1016000" cy="365125"/>
          </a:xfrm>
          <a:prstGeom prst="rect">
            <a:avLst/>
          </a:prstGeom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BCBCBC"/>
                </a:solidFill>
              </a:defRPr>
            </a:lvl1pPr>
          </a:lstStyle>
          <a:p>
            <a:fld id="{D7155EA1-FD08-4319-8DBA-D5179AA8ED39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5C121BF8-E0AE-7E4E-7DAD-9B1C4BBDC4C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68462" y="5760720"/>
            <a:ext cx="920376" cy="914400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4048" r:id="rId1"/>
    <p:sldLayoutId id="2147484049" r:id="rId2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anose="05020102010507070707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anose="05020102010507070707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anose="05000000000000000000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anose="05040102010807070707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anose="05020102010507070707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wmf"/><Relationship Id="rId4" Type="http://schemas.openxmlformats.org/officeDocument/2006/relationships/oleObject" Target="../embeddings/oleObject5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0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600200"/>
            <a:ext cx="8229600" cy="395605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lvl="1">
              <a:buFont typeface="Wingdings 2" panose="05020102010507070707" pitchFamily="18" charset="2"/>
              <a:buNone/>
              <a:defRPr/>
            </a:pPr>
            <a:r>
              <a:rPr lang="en-US" sz="4800">
                <a:solidFill>
                  <a:schemeClr val="bg1"/>
                </a:solidFill>
              </a:rPr>
              <a:t>Section E7:</a:t>
            </a:r>
          </a:p>
          <a:p>
            <a:pPr lvl="1">
              <a:buFont typeface="Wingdings 2" panose="05020102010507070707" pitchFamily="18" charset="2"/>
              <a:buNone/>
              <a:defRPr/>
            </a:pPr>
            <a:r>
              <a:rPr lang="en-US" sz="4800">
                <a:solidFill>
                  <a:schemeClr val="bg1"/>
                </a:solidFill>
              </a:rPr>
              <a:t>Compression Strength </a:t>
            </a:r>
          </a:p>
          <a:p>
            <a:pPr lvl="1">
              <a:buFont typeface="Wingdings 2" panose="05020102010507070707" pitchFamily="18" charset="2"/>
              <a:buNone/>
              <a:defRPr/>
            </a:pPr>
            <a:r>
              <a:rPr lang="en-US" sz="4000">
                <a:solidFill>
                  <a:schemeClr val="bg1"/>
                </a:solidFill>
              </a:rPr>
              <a:t>Members with Slender Elements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10566400" y="6416676"/>
            <a:ext cx="1016000" cy="365125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25E2463F-4F77-4B69-83A2-8DD1480D0CDD}" type="slidenum">
              <a:rPr lang="en-US" altLang="en-US" sz="1200" smtClean="0">
                <a:solidFill>
                  <a:srgbClr val="BCBCBC"/>
                </a:solidFill>
              </a:rPr>
              <a:pPr/>
              <a:t>1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4098" name="Footer Placeholder 2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solidFill>
                  <a:srgbClr val="BCBCBC"/>
                </a:solidFill>
              </a:rPr>
              <a:t>Advanced Compression AISC Manual 16th Ed &amp; ANSI/AISC 360-22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CEFE7438-2711-4DDA-A2FA-ACB928E36770}" type="slidenum">
              <a:rPr lang="en-US" altLang="en-US" sz="1200">
                <a:solidFill>
                  <a:srgbClr val="BCBCBC"/>
                </a:solidFill>
              </a:rPr>
              <a:pPr/>
              <a:t>2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5123" name="TextBox 28"/>
          <p:cNvSpPr txBox="1">
            <a:spLocks noChangeArrowheads="1"/>
          </p:cNvSpPr>
          <p:nvPr/>
        </p:nvSpPr>
        <p:spPr bwMode="auto">
          <a:xfrm>
            <a:off x="1970088" y="1309688"/>
            <a:ext cx="8140700" cy="4106862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600">
                <a:solidFill>
                  <a:srgbClr val="FF0000"/>
                </a:solidFill>
              </a:rPr>
              <a:t>THE FOLLOWING SLIDES CONSIDER SLENDER FLANGES AND SLENDER WEBS</a:t>
            </a:r>
          </a:p>
        </p:txBody>
      </p:sp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5B110DF3-9E56-CA64-F840-546BE3D480A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 bwMode="auto">
          <a:xfrm>
            <a:off x="3697287" y="6416676"/>
            <a:ext cx="4797425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solidFill>
                  <a:srgbClr val="BCBCBC"/>
                </a:solidFill>
              </a:rPr>
              <a:t>Advanced Compression AISC Manual 16th Ed &amp; ANSI/AISC 360-22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848677" y="4971170"/>
            <a:ext cx="6544038" cy="1004341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noAutofit/>
          </a:bodyPr>
          <a:lstStyle/>
          <a:p>
            <a:pPr marL="171450" lvl="1"/>
            <a:r>
              <a:rPr lang="en-US" sz="2800" dirty="0">
                <a:solidFill>
                  <a:schemeClr val="bg1"/>
                </a:solidFill>
              </a:rPr>
              <a:t>	</a:t>
            </a:r>
            <a:r>
              <a:rPr lang="en-US" sz="4000" b="1" i="1" dirty="0" err="1">
                <a:solidFill>
                  <a:schemeClr val="bg1"/>
                </a:solidFill>
              </a:rPr>
              <a:t>P</a:t>
            </a:r>
            <a:r>
              <a:rPr lang="en-US" sz="4000" b="1" i="1" baseline="-25000" dirty="0" err="1">
                <a:solidFill>
                  <a:schemeClr val="bg1"/>
                </a:solidFill>
              </a:rPr>
              <a:t>n</a:t>
            </a:r>
            <a:r>
              <a:rPr lang="en-US" sz="4000" b="1" i="1" dirty="0">
                <a:solidFill>
                  <a:schemeClr val="bg1"/>
                </a:solidFill>
              </a:rPr>
              <a:t> = </a:t>
            </a:r>
            <a:r>
              <a:rPr lang="en-US" sz="4000" b="1" i="1" dirty="0" err="1">
                <a:solidFill>
                  <a:schemeClr val="bg1"/>
                </a:solidFill>
              </a:rPr>
              <a:t>F</a:t>
            </a:r>
            <a:r>
              <a:rPr lang="en-US" sz="4000" b="1" i="1" baseline="-25000" dirty="0" err="1">
                <a:solidFill>
                  <a:schemeClr val="bg1"/>
                </a:solidFill>
              </a:rPr>
              <a:t>n</a:t>
            </a:r>
            <a:r>
              <a:rPr lang="en-US" sz="4000" b="1" i="1" dirty="0" err="1">
                <a:solidFill>
                  <a:schemeClr val="bg1"/>
                </a:solidFill>
              </a:rPr>
              <a:t>A</a:t>
            </a:r>
            <a:r>
              <a:rPr lang="en-US" sz="4000" b="1" i="1" baseline="-25000" dirty="0" err="1">
                <a:solidFill>
                  <a:schemeClr val="bg1"/>
                </a:solidFill>
              </a:rPr>
              <a:t>e</a:t>
            </a:r>
            <a:endParaRPr lang="en-US" sz="4000" baseline="-25000" dirty="0">
              <a:solidFill>
                <a:schemeClr val="bg1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>
          <a:xfrm>
            <a:off x="10566400" y="6416676"/>
            <a:ext cx="1016000" cy="365125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CEFE7438-2711-4DDA-A2FA-ACB928E36770}" type="slidenum">
              <a:rPr lang="en-US" altLang="en-US" sz="1200">
                <a:solidFill>
                  <a:srgbClr val="BCBCBC"/>
                </a:solidFill>
              </a:rPr>
              <a:pPr/>
              <a:t>3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66800" y="539496"/>
            <a:ext cx="10058400" cy="73291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no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E7. Members with Slender Elements</a:t>
            </a:r>
          </a:p>
        </p:txBody>
      </p:sp>
      <p:sp>
        <p:nvSpPr>
          <p:cNvPr id="6" name="TextBox 28"/>
          <p:cNvSpPr txBox="1">
            <a:spLocks noChangeArrowheads="1"/>
          </p:cNvSpPr>
          <p:nvPr/>
        </p:nvSpPr>
        <p:spPr bwMode="auto">
          <a:xfrm>
            <a:off x="1066800" y="1470658"/>
            <a:ext cx="9874672" cy="1009234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>
            <a:no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65100" lvl="1" indent="-7938"/>
            <a:r>
              <a:rPr lang="en-US" sz="2800" dirty="0">
                <a:solidFill>
                  <a:schemeClr val="bg1"/>
                </a:solidFill>
              </a:rPr>
              <a:t>Stiffened and unstiffened elements treated similarly (same effective width equation)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6801" y="2643822"/>
            <a:ext cx="9874671" cy="990313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noAutofit/>
          </a:bodyPr>
          <a:lstStyle/>
          <a:p>
            <a:pPr marL="171450" lvl="1"/>
            <a:r>
              <a:rPr lang="en-US" sz="2800" dirty="0">
                <a:solidFill>
                  <a:schemeClr val="bg1"/>
                </a:solidFill>
              </a:rPr>
              <a:t>The critical stress is the same, regardless of element slenderness (E3-2, E3-3)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40880" y="3829006"/>
            <a:ext cx="9874671" cy="1004341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noAutofit/>
          </a:bodyPr>
          <a:lstStyle/>
          <a:p>
            <a:pPr marL="171450" lvl="1"/>
            <a:r>
              <a:rPr lang="en-US" sz="2800" dirty="0">
                <a:solidFill>
                  <a:schemeClr val="bg1"/>
                </a:solidFill>
              </a:rPr>
              <a:t>Slender element comes into play through the effective area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951026" y="5281761"/>
            <a:ext cx="1809550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Equation E7-1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9E8A5B04-E20D-698F-21E5-68F27402007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 bwMode="auto">
          <a:xfrm>
            <a:off x="3697287" y="6416676"/>
            <a:ext cx="4797425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solidFill>
                  <a:srgbClr val="BCBCBC"/>
                </a:solidFill>
              </a:rPr>
              <a:t>Advanced Compression AISC Manual 16th Ed &amp; ANSI/AISC 360-22</a:t>
            </a:r>
          </a:p>
        </p:txBody>
      </p:sp>
    </p:spTree>
    <p:extLst>
      <p:ext uri="{BB962C8B-B14F-4D97-AF65-F5344CB8AC3E}">
        <p14:creationId xmlns:p14="http://schemas.microsoft.com/office/powerpoint/2010/main" val="28872669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>
          <a:xfrm>
            <a:off x="10566400" y="6416676"/>
            <a:ext cx="1016000" cy="365125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CEFE7438-2711-4DDA-A2FA-ACB928E36770}" type="slidenum">
              <a:rPr lang="en-US" altLang="en-US" sz="1200">
                <a:solidFill>
                  <a:srgbClr val="BCBCBC"/>
                </a:solidFill>
              </a:rPr>
              <a:pPr/>
              <a:t>4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6" name="TextBox 28"/>
          <p:cNvSpPr txBox="1">
            <a:spLocks noChangeArrowheads="1"/>
          </p:cNvSpPr>
          <p:nvPr/>
        </p:nvSpPr>
        <p:spPr bwMode="auto">
          <a:xfrm>
            <a:off x="1069847" y="1594449"/>
            <a:ext cx="10058399" cy="3911001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t" anchorCtr="0">
            <a:no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65100" lvl="1" indent="-7938"/>
            <a:endParaRPr lang="en-US" sz="2800" dirty="0">
              <a:solidFill>
                <a:schemeClr val="bg1"/>
              </a:solidFill>
            </a:endParaRPr>
          </a:p>
          <a:p>
            <a:pPr marL="165100" lvl="1" indent="-7938"/>
            <a:r>
              <a:rPr lang="en-US" sz="3600" b="1" i="1" dirty="0" err="1">
                <a:solidFill>
                  <a:schemeClr val="bg1"/>
                </a:solidFill>
              </a:rPr>
              <a:t>P</a:t>
            </a:r>
            <a:r>
              <a:rPr lang="en-US" sz="3600" b="1" i="1" baseline="-25000" dirty="0" err="1">
                <a:solidFill>
                  <a:schemeClr val="bg1"/>
                </a:solidFill>
              </a:rPr>
              <a:t>n</a:t>
            </a:r>
            <a:r>
              <a:rPr lang="en-US" sz="3600" b="1" i="1" dirty="0">
                <a:solidFill>
                  <a:schemeClr val="bg1"/>
                </a:solidFill>
              </a:rPr>
              <a:t> = </a:t>
            </a:r>
            <a:r>
              <a:rPr lang="en-US" sz="3600" b="1" i="1" dirty="0" err="1">
                <a:solidFill>
                  <a:schemeClr val="bg1"/>
                </a:solidFill>
              </a:rPr>
              <a:t>F</a:t>
            </a:r>
            <a:r>
              <a:rPr lang="en-US" sz="3600" b="1" i="1" baseline="-25000" dirty="0" err="1">
                <a:solidFill>
                  <a:schemeClr val="bg1"/>
                </a:solidFill>
              </a:rPr>
              <a:t>n</a:t>
            </a:r>
            <a:r>
              <a:rPr lang="en-US" sz="3600" b="1" i="1" dirty="0" err="1">
                <a:solidFill>
                  <a:schemeClr val="bg1"/>
                </a:solidFill>
              </a:rPr>
              <a:t>A</a:t>
            </a:r>
            <a:r>
              <a:rPr lang="en-US" sz="3600" b="1" i="1" baseline="-25000" dirty="0" err="1">
                <a:solidFill>
                  <a:schemeClr val="bg1"/>
                </a:solidFill>
              </a:rPr>
              <a:t>e</a:t>
            </a:r>
            <a:endParaRPr lang="en-US" sz="3600" b="1" i="1" baseline="-25000" dirty="0">
              <a:solidFill>
                <a:schemeClr val="bg1"/>
              </a:solidFill>
            </a:endParaRPr>
          </a:p>
          <a:p>
            <a:pPr marL="165100" lvl="1" indent="-7938"/>
            <a:endParaRPr lang="en-US" sz="3600" b="1" i="1" baseline="-25000" dirty="0">
              <a:solidFill>
                <a:schemeClr val="bg1"/>
              </a:solidFill>
            </a:endParaRPr>
          </a:p>
          <a:p>
            <a:pPr marL="1079500" lvl="1" indent="-922338">
              <a:tabLst>
                <a:tab pos="688975" algn="l"/>
                <a:tab pos="1079500" algn="l"/>
              </a:tabLst>
            </a:pPr>
            <a:r>
              <a:rPr lang="en-US" sz="2800" i="1" dirty="0">
                <a:solidFill>
                  <a:schemeClr val="bg1"/>
                </a:solidFill>
              </a:rPr>
              <a:t>A</a:t>
            </a:r>
            <a:r>
              <a:rPr lang="en-US" sz="2800" i="1" baseline="-25000" dirty="0">
                <a:solidFill>
                  <a:schemeClr val="bg1"/>
                </a:solidFill>
              </a:rPr>
              <a:t>e</a:t>
            </a:r>
            <a:r>
              <a:rPr lang="en-US" sz="3600" i="1" dirty="0">
                <a:solidFill>
                  <a:schemeClr val="bg1"/>
                </a:solidFill>
              </a:rPr>
              <a:t>	=	</a:t>
            </a:r>
            <a:r>
              <a:rPr lang="en-US" sz="2800" dirty="0">
                <a:solidFill>
                  <a:schemeClr val="bg1"/>
                </a:solidFill>
              </a:rPr>
              <a:t>summation of the effective areas of the cross section based on reduced effective widths, </a:t>
            </a:r>
            <a:r>
              <a:rPr lang="en-US" sz="2800" i="1" dirty="0">
                <a:solidFill>
                  <a:schemeClr val="bg1"/>
                </a:solidFill>
              </a:rPr>
              <a:t>b</a:t>
            </a:r>
            <a:r>
              <a:rPr lang="en-US" sz="2800" i="1" baseline="-25000" dirty="0">
                <a:solidFill>
                  <a:schemeClr val="bg1"/>
                </a:solidFill>
              </a:rPr>
              <a:t>e</a:t>
            </a:r>
            <a:r>
              <a:rPr lang="en-US" sz="2800" dirty="0">
                <a:solidFill>
                  <a:schemeClr val="bg1"/>
                </a:solidFill>
              </a:rPr>
              <a:t>, </a:t>
            </a:r>
            <a:r>
              <a:rPr lang="en-US" sz="2800" i="1" dirty="0">
                <a:solidFill>
                  <a:schemeClr val="bg1"/>
                </a:solidFill>
              </a:rPr>
              <a:t>d</a:t>
            </a:r>
            <a:r>
              <a:rPr lang="en-US" sz="2800" i="1" baseline="-25000" dirty="0">
                <a:solidFill>
                  <a:schemeClr val="bg1"/>
                </a:solidFill>
              </a:rPr>
              <a:t>e</a:t>
            </a:r>
            <a:r>
              <a:rPr lang="en-US" sz="2800" i="1" dirty="0">
                <a:solidFill>
                  <a:schemeClr val="bg1"/>
                </a:solidFill>
              </a:rPr>
              <a:t> </a:t>
            </a:r>
            <a:r>
              <a:rPr lang="en-US" sz="2800" dirty="0">
                <a:solidFill>
                  <a:schemeClr val="bg1"/>
                </a:solidFill>
              </a:rPr>
              <a:t>or </a:t>
            </a:r>
            <a:r>
              <a:rPr lang="en-US" sz="2800" i="1" dirty="0">
                <a:solidFill>
                  <a:schemeClr val="bg1"/>
                </a:solidFill>
              </a:rPr>
              <a:t>h</a:t>
            </a:r>
            <a:r>
              <a:rPr lang="en-US" sz="2800" baseline="-25000" dirty="0">
                <a:solidFill>
                  <a:schemeClr val="bg1"/>
                </a:solidFill>
              </a:rPr>
              <a:t>e </a:t>
            </a:r>
            <a:r>
              <a:rPr lang="en-US" sz="2800" dirty="0">
                <a:solidFill>
                  <a:schemeClr val="bg1"/>
                </a:solidFill>
              </a:rPr>
              <a:t>or the area as given by Equations E7-6 or E7-7.</a:t>
            </a:r>
          </a:p>
          <a:p>
            <a:pPr marL="1079500" lvl="1" indent="-922338">
              <a:tabLst>
                <a:tab pos="688975" algn="l"/>
                <a:tab pos="1079500" algn="l"/>
              </a:tabLst>
            </a:pPr>
            <a:r>
              <a:rPr lang="en-US" sz="2800" i="1" dirty="0" err="1">
                <a:solidFill>
                  <a:schemeClr val="bg1"/>
                </a:solidFill>
              </a:rPr>
              <a:t>F</a:t>
            </a:r>
            <a:r>
              <a:rPr lang="en-US" sz="2800" i="1" baseline="-25000" dirty="0" err="1">
                <a:solidFill>
                  <a:schemeClr val="bg1"/>
                </a:solidFill>
              </a:rPr>
              <a:t>n</a:t>
            </a:r>
            <a:r>
              <a:rPr lang="en-US" sz="2800" i="1" dirty="0">
                <a:solidFill>
                  <a:schemeClr val="bg1"/>
                </a:solidFill>
              </a:rPr>
              <a:t>	</a:t>
            </a:r>
            <a:r>
              <a:rPr lang="en-US" sz="2800" dirty="0">
                <a:solidFill>
                  <a:schemeClr val="bg1"/>
                </a:solidFill>
              </a:rPr>
              <a:t>=	nominal stress determined in accordance with Section E3 or E4.</a:t>
            </a:r>
            <a:endParaRPr lang="en-US" sz="2800" i="1" baseline="-25000" dirty="0">
              <a:solidFill>
                <a:schemeClr val="bg1"/>
              </a:solidFill>
            </a:endParaRPr>
          </a:p>
          <a:p>
            <a:pPr marL="165100" lvl="1" indent="-7938"/>
            <a:endParaRPr lang="en-US" sz="2800" dirty="0">
              <a:solidFill>
                <a:schemeClr val="bg1"/>
              </a:solidFill>
            </a:endParaRPr>
          </a:p>
          <a:p>
            <a:pPr marL="165100" lvl="1" indent="-7938">
              <a:tabLst>
                <a:tab pos="3597275" algn="l"/>
              </a:tabLst>
            </a:pPr>
            <a:r>
              <a:rPr lang="en-US" sz="2800" dirty="0">
                <a:solidFill>
                  <a:schemeClr val="bg1"/>
                </a:solidFill>
              </a:rPr>
              <a:t>		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69848" y="541249"/>
            <a:ext cx="10058400" cy="73291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no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E7. Members with Slender Elements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65601" y="2105703"/>
            <a:ext cx="2003837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Equation E7-1</a:t>
            </a:r>
          </a:p>
        </p:txBody>
      </p:sp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88B58CDE-2A27-347B-73A2-551A4FABBD9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 bwMode="auto">
          <a:xfrm>
            <a:off x="3697287" y="6416676"/>
            <a:ext cx="4797425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solidFill>
                  <a:srgbClr val="BCBCBC"/>
                </a:solidFill>
              </a:rPr>
              <a:t>Advanced Compression AISC Manual 16th Ed &amp; ANSI/AISC 360-22</a:t>
            </a:r>
          </a:p>
        </p:txBody>
      </p:sp>
    </p:spTree>
    <p:extLst>
      <p:ext uri="{BB962C8B-B14F-4D97-AF65-F5344CB8AC3E}">
        <p14:creationId xmlns:p14="http://schemas.microsoft.com/office/powerpoint/2010/main" val="16362903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>
          <a:xfrm>
            <a:off x="10566400" y="6416676"/>
            <a:ext cx="1016000" cy="365125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CEFE7438-2711-4DDA-A2FA-ACB928E36770}" type="slidenum">
              <a:rPr lang="en-US" altLang="en-US" sz="1200">
                <a:solidFill>
                  <a:srgbClr val="BCBCBC"/>
                </a:solidFill>
              </a:rPr>
              <a:pPr/>
              <a:t>5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6" name="TextBox 28"/>
          <p:cNvSpPr txBox="1">
            <a:spLocks noChangeArrowheads="1"/>
          </p:cNvSpPr>
          <p:nvPr/>
        </p:nvSpPr>
        <p:spPr bwMode="auto">
          <a:xfrm>
            <a:off x="2605972" y="2123711"/>
            <a:ext cx="7169150" cy="2912984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t" anchorCtr="0">
            <a:no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65100" lvl="1" indent="-7938"/>
            <a:endParaRPr lang="en-US" sz="2800" dirty="0">
              <a:solidFill>
                <a:schemeClr val="bg1"/>
              </a:solidFill>
            </a:endParaRPr>
          </a:p>
          <a:p>
            <a:pPr marL="165100" lvl="1" indent="-7938"/>
            <a:r>
              <a:rPr lang="en-US" sz="2800" dirty="0">
                <a:solidFill>
                  <a:schemeClr val="bg1"/>
                </a:solidFill>
              </a:rPr>
              <a:t>When</a:t>
            </a:r>
          </a:p>
          <a:p>
            <a:pPr marL="165100" lvl="1" indent="-7938"/>
            <a:endParaRPr lang="en-US" sz="2800" dirty="0">
              <a:solidFill>
                <a:schemeClr val="bg1"/>
              </a:solidFill>
            </a:endParaRPr>
          </a:p>
          <a:p>
            <a:pPr marL="165100" lvl="1" indent="-7938">
              <a:tabLst>
                <a:tab pos="3597275" algn="l"/>
              </a:tabLst>
            </a:pPr>
            <a:r>
              <a:rPr lang="en-US" sz="2800" dirty="0">
                <a:solidFill>
                  <a:schemeClr val="bg1"/>
                </a:solidFill>
              </a:rPr>
              <a:t>		</a:t>
            </a:r>
            <a:r>
              <a:rPr lang="en-US" sz="4000" b="1" i="1" dirty="0">
                <a:solidFill>
                  <a:schemeClr val="bg1"/>
                </a:solidFill>
              </a:rPr>
              <a:t>b</a:t>
            </a:r>
            <a:r>
              <a:rPr lang="en-US" sz="4000" b="1" i="1" baseline="-25000" dirty="0">
                <a:solidFill>
                  <a:schemeClr val="bg1"/>
                </a:solidFill>
              </a:rPr>
              <a:t>e</a:t>
            </a:r>
            <a:r>
              <a:rPr lang="en-US" sz="4000" b="1" i="1" dirty="0">
                <a:solidFill>
                  <a:schemeClr val="bg1"/>
                </a:solidFill>
              </a:rPr>
              <a:t> = b</a:t>
            </a:r>
            <a:r>
              <a:rPr lang="en-US" sz="4000" b="1" dirty="0">
                <a:solidFill>
                  <a:schemeClr val="bg1"/>
                </a:solidFill>
              </a:rPr>
              <a:t>  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8076498"/>
              </p:ext>
            </p:extLst>
          </p:nvPr>
        </p:nvGraphicFramePr>
        <p:xfrm>
          <a:off x="3813175" y="2174875"/>
          <a:ext cx="2079625" cy="127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634680" imgH="406080" progId="Equation.DSMT4">
                  <p:embed/>
                </p:oleObj>
              </mc:Choice>
              <mc:Fallback>
                <p:oleObj name="Equation" r:id="rId3" imgW="634680" imgH="406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3175" y="2174875"/>
                        <a:ext cx="2079625" cy="1279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069848" y="541249"/>
            <a:ext cx="10058400" cy="73291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no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E7. Members with Slender Elements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B2D5BC74-9141-AB8F-7E65-B9FF0787B0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 bwMode="auto">
          <a:xfrm>
            <a:off x="3697287" y="6416676"/>
            <a:ext cx="4797425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solidFill>
                  <a:srgbClr val="BCBCBC"/>
                </a:solidFill>
              </a:rPr>
              <a:t>Advanced Compression AISC Manual 16th Ed &amp; ANSI/AISC 360-22</a:t>
            </a:r>
          </a:p>
        </p:txBody>
      </p:sp>
    </p:spTree>
    <p:extLst>
      <p:ext uri="{BB962C8B-B14F-4D97-AF65-F5344CB8AC3E}">
        <p14:creationId xmlns:p14="http://schemas.microsoft.com/office/powerpoint/2010/main" val="22202199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>
          <a:xfrm>
            <a:off x="10566400" y="6416676"/>
            <a:ext cx="1016000" cy="365125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CEFE7438-2711-4DDA-A2FA-ACB928E36770}" type="slidenum">
              <a:rPr lang="en-US" altLang="en-US" sz="1200">
                <a:solidFill>
                  <a:srgbClr val="BCBCBC"/>
                </a:solidFill>
              </a:rPr>
              <a:pPr/>
              <a:t>6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6" name="TextBox 28"/>
          <p:cNvSpPr txBox="1">
            <a:spLocks noChangeArrowheads="1"/>
          </p:cNvSpPr>
          <p:nvPr/>
        </p:nvSpPr>
        <p:spPr bwMode="auto">
          <a:xfrm>
            <a:off x="1874486" y="1811806"/>
            <a:ext cx="8443028" cy="4067227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t" anchorCtr="0">
            <a:no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65100" lvl="1" indent="-7938"/>
            <a:endParaRPr lang="en-US" sz="2800" dirty="0">
              <a:solidFill>
                <a:schemeClr val="bg1"/>
              </a:solidFill>
            </a:endParaRPr>
          </a:p>
          <a:p>
            <a:pPr marL="165100" lvl="1" indent="-7938"/>
            <a:r>
              <a:rPr lang="en-US" sz="2800" dirty="0">
                <a:solidFill>
                  <a:schemeClr val="bg1"/>
                </a:solidFill>
              </a:rPr>
              <a:t>When</a:t>
            </a:r>
          </a:p>
          <a:p>
            <a:pPr marL="165100" lvl="1" indent="-7938"/>
            <a:endParaRPr lang="en-US" sz="2800" dirty="0">
              <a:solidFill>
                <a:schemeClr val="bg1"/>
              </a:solidFill>
            </a:endParaRPr>
          </a:p>
          <a:p>
            <a:pPr marL="165100" lvl="1" indent="-7938"/>
            <a:endParaRPr lang="en-US" sz="2800" dirty="0">
              <a:solidFill>
                <a:schemeClr val="bg1"/>
              </a:solidFill>
            </a:endParaRPr>
          </a:p>
          <a:p>
            <a:pPr marL="165100" lvl="1" indent="-7938"/>
            <a:endParaRPr lang="en-US" sz="2800" dirty="0">
              <a:solidFill>
                <a:schemeClr val="bg1"/>
              </a:solidFill>
            </a:endParaRPr>
          </a:p>
          <a:p>
            <a:pPr marL="165100" lvl="1" indent="-7938"/>
            <a:endParaRPr lang="en-US" sz="2800" dirty="0">
              <a:solidFill>
                <a:schemeClr val="bg1"/>
              </a:solidFill>
            </a:endParaRPr>
          </a:p>
          <a:p>
            <a:pPr marL="165100" lvl="1" indent="-7938"/>
            <a:endParaRPr lang="en-US" sz="2800" dirty="0">
              <a:solidFill>
                <a:schemeClr val="bg1"/>
              </a:solidFill>
            </a:endParaRPr>
          </a:p>
          <a:p>
            <a:pPr marL="165100" lvl="1" indent="-7938"/>
            <a:r>
              <a:rPr lang="en-US" b="1" dirty="0">
                <a:solidFill>
                  <a:srgbClr val="FF0000"/>
                </a:solidFill>
              </a:rPr>
              <a:t>Elastic local buckling stress</a:t>
            </a:r>
          </a:p>
          <a:p>
            <a:pPr marL="165100" lvl="1" indent="-7938"/>
            <a:endParaRPr lang="en-US" sz="2800" dirty="0">
              <a:solidFill>
                <a:schemeClr val="bg1"/>
              </a:solidFill>
            </a:endParaRPr>
          </a:p>
          <a:p>
            <a:pPr marL="165100" lvl="1" indent="-7938">
              <a:tabLst>
                <a:tab pos="3597275" algn="l"/>
              </a:tabLst>
            </a:pPr>
            <a:r>
              <a:rPr lang="en-US" sz="2800" dirty="0">
                <a:solidFill>
                  <a:schemeClr val="bg1"/>
                </a:solidFill>
              </a:rPr>
              <a:t>		</a:t>
            </a:r>
            <a:endParaRPr lang="en-US" sz="4000" b="1" dirty="0">
              <a:solidFill>
                <a:schemeClr val="bg1"/>
              </a:solidFill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9989233"/>
              </p:ext>
            </p:extLst>
          </p:nvPr>
        </p:nvGraphicFramePr>
        <p:xfrm>
          <a:off x="3082925" y="1862138"/>
          <a:ext cx="2079625" cy="1281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634680" imgH="406080" progId="Equation.DSMT4">
                  <p:embed/>
                </p:oleObj>
              </mc:Choice>
              <mc:Fallback>
                <p:oleObj name="Equation" r:id="rId3" imgW="634680" imgH="406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82925" y="1862138"/>
                        <a:ext cx="2079625" cy="1281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069848" y="541249"/>
            <a:ext cx="10058400" cy="73291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no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E7. Members with Slender Elements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4404216"/>
              </p:ext>
            </p:extLst>
          </p:nvPr>
        </p:nvGraphicFramePr>
        <p:xfrm>
          <a:off x="4732338" y="2903538"/>
          <a:ext cx="4113212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333440" imgH="444240" progId="Equation.DSMT4">
                  <p:embed/>
                </p:oleObj>
              </mc:Choice>
              <mc:Fallback>
                <p:oleObj name="Equation" r:id="rId5" imgW="1333440" imgH="444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32338" y="2903538"/>
                        <a:ext cx="4113212" cy="1371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1100892"/>
              </p:ext>
            </p:extLst>
          </p:nvPr>
        </p:nvGraphicFramePr>
        <p:xfrm>
          <a:off x="5882924" y="4470920"/>
          <a:ext cx="2606040" cy="1097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965160" imgH="406080" progId="Equation.DSMT4">
                  <p:embed/>
                </p:oleObj>
              </mc:Choice>
              <mc:Fallback>
                <p:oleObj name="Equation" r:id="rId7" imgW="965160" imgH="406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882924" y="4470920"/>
                        <a:ext cx="2606040" cy="10972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59B695B7-67EC-9AFC-08CF-9861EDFA7B0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 bwMode="auto">
          <a:xfrm>
            <a:off x="3697287" y="6416676"/>
            <a:ext cx="4797425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solidFill>
                  <a:srgbClr val="BCBCBC"/>
                </a:solidFill>
              </a:rPr>
              <a:t>Advanced Compression AISC Manual 16th Ed &amp; ANSI/AISC 360-22</a:t>
            </a:r>
          </a:p>
        </p:txBody>
      </p:sp>
    </p:spTree>
    <p:extLst>
      <p:ext uri="{BB962C8B-B14F-4D97-AF65-F5344CB8AC3E}">
        <p14:creationId xmlns:p14="http://schemas.microsoft.com/office/powerpoint/2010/main" val="29949734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>
          <a:xfrm>
            <a:off x="10566400" y="6416676"/>
            <a:ext cx="1016000" cy="365125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CEFE7438-2711-4DDA-A2FA-ACB928E36770}" type="slidenum">
              <a:rPr lang="en-US" altLang="en-US" sz="1200">
                <a:solidFill>
                  <a:srgbClr val="BCBCBC"/>
                </a:solidFill>
              </a:rPr>
              <a:pPr/>
              <a:t>7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6" name="TextBox 28"/>
          <p:cNvSpPr txBox="1">
            <a:spLocks noChangeArrowheads="1"/>
          </p:cNvSpPr>
          <p:nvPr/>
        </p:nvSpPr>
        <p:spPr bwMode="auto">
          <a:xfrm>
            <a:off x="2201681" y="1634371"/>
            <a:ext cx="8034728" cy="4422098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t" anchorCtr="0">
            <a:no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sz="3200" b="1" dirty="0">
                <a:solidFill>
                  <a:schemeClr val="bg1"/>
                </a:solidFill>
              </a:rPr>
              <a:t>Table E7.1</a:t>
            </a:r>
          </a:p>
          <a:p>
            <a:pPr algn="ctr"/>
            <a:r>
              <a:rPr lang="en-US" sz="3200" b="1" dirty="0">
                <a:solidFill>
                  <a:schemeClr val="bg1"/>
                </a:solidFill>
              </a:rPr>
              <a:t>Effective Width Imperfection Adjustment Factor, </a:t>
            </a:r>
            <a:r>
              <a:rPr lang="en-US" sz="3200" b="1" i="1" dirty="0">
                <a:solidFill>
                  <a:schemeClr val="bg1"/>
                </a:solidFill>
              </a:rPr>
              <a:t>c</a:t>
            </a:r>
            <a:r>
              <a:rPr lang="en-US" sz="3200" b="1" baseline="-25000" dirty="0">
                <a:solidFill>
                  <a:schemeClr val="bg1"/>
                </a:solidFill>
              </a:rPr>
              <a:t>1</a:t>
            </a:r>
            <a:r>
              <a:rPr lang="en-US" sz="3200" b="1" dirty="0">
                <a:solidFill>
                  <a:schemeClr val="bg1"/>
                </a:solidFill>
              </a:rPr>
              <a:t> and </a:t>
            </a:r>
            <a:r>
              <a:rPr lang="en-US" sz="3200" b="1" i="1" dirty="0">
                <a:solidFill>
                  <a:schemeClr val="bg1"/>
                </a:solidFill>
              </a:rPr>
              <a:t>c</a:t>
            </a:r>
            <a:r>
              <a:rPr lang="en-US" sz="3200" b="1" baseline="-25000" dirty="0">
                <a:solidFill>
                  <a:schemeClr val="bg1"/>
                </a:solidFill>
              </a:rPr>
              <a:t>2</a:t>
            </a:r>
            <a:r>
              <a:rPr lang="en-US" sz="3200" b="1" dirty="0">
                <a:solidFill>
                  <a:schemeClr val="bg1"/>
                </a:solidFill>
              </a:rPr>
              <a:t> Factor.</a:t>
            </a:r>
          </a:p>
          <a:p>
            <a:pPr algn="ctr"/>
            <a:endParaRPr lang="en-US" sz="3200" b="1" dirty="0">
              <a:solidFill>
                <a:schemeClr val="bg1"/>
              </a:solidFill>
            </a:endParaRPr>
          </a:p>
          <a:p>
            <a:pPr algn="ctr"/>
            <a:endParaRPr lang="en-US" sz="3200" b="1" dirty="0">
              <a:solidFill>
                <a:schemeClr val="bg1"/>
              </a:solidFill>
            </a:endParaRPr>
          </a:p>
          <a:p>
            <a:pPr algn="ctr"/>
            <a:endParaRPr lang="en-US" sz="3200" b="1" dirty="0">
              <a:solidFill>
                <a:schemeClr val="bg1"/>
              </a:solidFill>
            </a:endParaRPr>
          </a:p>
          <a:p>
            <a:pPr algn="r"/>
            <a:endParaRPr lang="en-US" sz="3200" b="1" dirty="0">
              <a:solidFill>
                <a:schemeClr val="bg1"/>
              </a:solidFill>
            </a:endParaRPr>
          </a:p>
          <a:p>
            <a:pPr algn="r"/>
            <a:r>
              <a:rPr lang="en-US" sz="2800" dirty="0">
                <a:solidFill>
                  <a:schemeClr val="bg1"/>
                </a:solidFill>
              </a:rPr>
              <a:t>Round HSS still treated differently</a:t>
            </a:r>
          </a:p>
          <a:p>
            <a:pPr marL="165100" lvl="1" indent="-7938"/>
            <a:endParaRPr lang="en-US" sz="2800" dirty="0">
              <a:solidFill>
                <a:schemeClr val="bg1"/>
              </a:solidFill>
            </a:endParaRPr>
          </a:p>
          <a:p>
            <a:pPr marL="165100" lvl="1" indent="-7938">
              <a:tabLst>
                <a:tab pos="3597275" algn="l"/>
              </a:tabLst>
            </a:pPr>
            <a:r>
              <a:rPr lang="en-US" sz="2800" dirty="0">
                <a:solidFill>
                  <a:schemeClr val="bg1"/>
                </a:solidFill>
              </a:rPr>
              <a:t>		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69848" y="541249"/>
            <a:ext cx="10058400" cy="73291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no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E7. Members with Slender Elements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583" y="3272332"/>
            <a:ext cx="7749915" cy="160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6002929"/>
              </p:ext>
            </p:extLst>
          </p:nvPr>
        </p:nvGraphicFramePr>
        <p:xfrm>
          <a:off x="2445816" y="4916955"/>
          <a:ext cx="2312660" cy="1097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15920" imgH="482400" progId="Equation.DSMT4">
                  <p:embed/>
                </p:oleObj>
              </mc:Choice>
              <mc:Fallback>
                <p:oleObj name="Equation" r:id="rId4" imgW="1015920" imgH="4824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45816" y="4916955"/>
                        <a:ext cx="2312660" cy="10972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BDE75BDC-D288-BA94-B2B9-8B458A34FD0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 bwMode="auto">
          <a:xfrm>
            <a:off x="3697287" y="6416676"/>
            <a:ext cx="4797425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solidFill>
                  <a:srgbClr val="BCBCBC"/>
                </a:solidFill>
              </a:rPr>
              <a:t>Advanced Compression AISC Manual 16th Ed &amp; ANSI/AISC 360-22</a:t>
            </a:r>
          </a:p>
        </p:txBody>
      </p:sp>
    </p:spTree>
    <p:extLst>
      <p:ext uri="{BB962C8B-B14F-4D97-AF65-F5344CB8AC3E}">
        <p14:creationId xmlns:p14="http://schemas.microsoft.com/office/powerpoint/2010/main" val="20696342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>
          <a:xfrm>
            <a:off x="10566400" y="6416676"/>
            <a:ext cx="1016000" cy="365125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CEFE7438-2711-4DDA-A2FA-ACB928E36770}" type="slidenum">
              <a:rPr lang="en-US" altLang="en-US" sz="1200">
                <a:solidFill>
                  <a:srgbClr val="BCBCBC"/>
                </a:solidFill>
              </a:rPr>
              <a:pPr/>
              <a:t>8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6" name="TextBox 28"/>
          <p:cNvSpPr txBox="1">
            <a:spLocks noChangeArrowheads="1"/>
          </p:cNvSpPr>
          <p:nvPr/>
        </p:nvSpPr>
        <p:spPr bwMode="auto">
          <a:xfrm>
            <a:off x="1638300" y="1790336"/>
            <a:ext cx="8658225" cy="4067227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t" anchorCtr="0">
            <a:no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65100" lvl="1" indent="-7938"/>
            <a:endParaRPr lang="en-US" sz="2800" dirty="0">
              <a:solidFill>
                <a:schemeClr val="bg1"/>
              </a:solidFill>
            </a:endParaRPr>
          </a:p>
          <a:p>
            <a:pPr marL="165100" lvl="1" indent="-7938"/>
            <a:endParaRPr lang="en-US" sz="2800" dirty="0">
              <a:solidFill>
                <a:schemeClr val="bg1"/>
              </a:solidFill>
            </a:endParaRPr>
          </a:p>
          <a:p>
            <a:pPr marL="165100" lvl="1" indent="-7938"/>
            <a:endParaRPr lang="en-US" sz="2800" dirty="0">
              <a:solidFill>
                <a:schemeClr val="bg1"/>
              </a:solidFill>
            </a:endParaRPr>
          </a:p>
          <a:p>
            <a:pPr marL="165100" lvl="1" indent="-7938"/>
            <a:endParaRPr lang="en-US" sz="2800" dirty="0">
              <a:solidFill>
                <a:schemeClr val="bg1"/>
              </a:solidFill>
            </a:endParaRPr>
          </a:p>
          <a:p>
            <a:pPr marL="165100" lvl="1" indent="-7938"/>
            <a:r>
              <a:rPr lang="en-US" sz="2800" dirty="0">
                <a:solidFill>
                  <a:schemeClr val="bg1"/>
                </a:solidFill>
              </a:rPr>
              <a:t>Which, for webs of I-shaped members, ends up being</a:t>
            </a:r>
          </a:p>
          <a:p>
            <a:pPr marL="165100" lvl="1" indent="-7938">
              <a:tabLst>
                <a:tab pos="3597275" algn="l"/>
              </a:tabLst>
            </a:pPr>
            <a:r>
              <a:rPr lang="en-US" sz="2800" dirty="0">
                <a:solidFill>
                  <a:schemeClr val="bg1"/>
                </a:solidFill>
              </a:rPr>
              <a:t>		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69848" y="541249"/>
            <a:ext cx="10058400" cy="73291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no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E7. Members with Slender Elements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3467196"/>
              </p:ext>
            </p:extLst>
          </p:nvPr>
        </p:nvGraphicFramePr>
        <p:xfrm>
          <a:off x="3938588" y="2078038"/>
          <a:ext cx="3989387" cy="1365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485720" imgH="507960" progId="Equation.DSMT4">
                  <p:embed/>
                </p:oleObj>
              </mc:Choice>
              <mc:Fallback>
                <p:oleObj name="Equation" r:id="rId3" imgW="1485720" imgH="50796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38588" y="2078038"/>
                        <a:ext cx="3989387" cy="1365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3653965"/>
              </p:ext>
            </p:extLst>
          </p:nvPr>
        </p:nvGraphicFramePr>
        <p:xfrm>
          <a:off x="3746500" y="4329113"/>
          <a:ext cx="4892675" cy="1331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866600" imgH="507960" progId="Equation.DSMT4">
                  <p:embed/>
                </p:oleObj>
              </mc:Choice>
              <mc:Fallback>
                <p:oleObj name="Equation" r:id="rId5" imgW="1866600" imgH="50796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6500" y="4329113"/>
                        <a:ext cx="4892675" cy="1331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5CD35E9F-D239-18A8-D3DA-9532B3101BB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 bwMode="auto">
          <a:xfrm>
            <a:off x="3697287" y="6416676"/>
            <a:ext cx="4797425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solidFill>
                  <a:srgbClr val="BCBCBC"/>
                </a:solidFill>
              </a:rPr>
              <a:t>Advanced Compression AISC Manual 16th Ed &amp; ANSI/AISC 360-22</a:t>
            </a:r>
          </a:p>
        </p:txBody>
      </p:sp>
    </p:spTree>
    <p:extLst>
      <p:ext uri="{BB962C8B-B14F-4D97-AF65-F5344CB8AC3E}">
        <p14:creationId xmlns:p14="http://schemas.microsoft.com/office/powerpoint/2010/main" val="254072651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1490591078</TotalTime>
  <Pages>1237561</Pages>
  <Words>304</Words>
  <Application>Microsoft Office PowerPoint</Application>
  <PresentationFormat>Widescreen</PresentationFormat>
  <Paragraphs>76</Paragraphs>
  <Slides>8</Slides>
  <Notes>8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Book Antiqua</vt:lpstr>
      <vt:lpstr>Lucida Sans</vt:lpstr>
      <vt:lpstr>Times New Roman</vt:lpstr>
      <vt:lpstr>Wingdings</vt:lpstr>
      <vt:lpstr>Wingdings 2</vt:lpstr>
      <vt:lpstr>Wingdings 3</vt:lpstr>
      <vt:lpstr>Apex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Retrofit of Steel Moment Frame Connections: Current Testing Program</dc:title>
  <dc:creator>UT</dc:creator>
  <cp:lastModifiedBy>Kristi Sattler</cp:lastModifiedBy>
  <cp:revision>1346190713</cp:revision>
  <cp:lastPrinted>2001-05-09T19:19:51Z</cp:lastPrinted>
  <dcterms:created xsi:type="dcterms:W3CDTF">1998-02-18T16:27:01Z</dcterms:created>
  <dcterms:modified xsi:type="dcterms:W3CDTF">2024-07-31T21:06:35Z</dcterms:modified>
</cp:coreProperties>
</file>