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17"/>
  </p:notesMasterIdLst>
  <p:handoutMasterIdLst>
    <p:handoutMasterId r:id="rId18"/>
  </p:handoutMasterIdLst>
  <p:sldIdLst>
    <p:sldId id="295" r:id="rId2"/>
    <p:sldId id="296" r:id="rId3"/>
    <p:sldId id="308" r:id="rId4"/>
    <p:sldId id="297" r:id="rId5"/>
    <p:sldId id="299" r:id="rId6"/>
    <p:sldId id="307" r:id="rId7"/>
    <p:sldId id="309" r:id="rId8"/>
    <p:sldId id="310" r:id="rId9"/>
    <p:sldId id="323" r:id="rId10"/>
    <p:sldId id="311" r:id="rId11"/>
    <p:sldId id="322" r:id="rId12"/>
    <p:sldId id="320" r:id="rId13"/>
    <p:sldId id="316" r:id="rId14"/>
    <p:sldId id="312" r:id="rId15"/>
    <p:sldId id="313" r:id="rId16"/>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7B993"/>
    <a:srgbClr val="CCCCFF"/>
    <a:srgbClr val="FF9933"/>
    <a:srgbClr val="FFFF99"/>
    <a:srgbClr val="A9CEEF"/>
    <a:srgbClr val="BBD8F3"/>
    <a:srgbClr val="A2CAEE"/>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26" autoAdjust="0"/>
  </p:normalViewPr>
  <p:slideViewPr>
    <p:cSldViewPr snapToGrid="0">
      <p:cViewPr varScale="1">
        <p:scale>
          <a:sx n="73" d="100"/>
          <a:sy n="73" d="100"/>
        </p:scale>
        <p:origin x="1998" y="54"/>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defRPr sz="1100" i="1"/>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a:defRPr sz="1100" i="1"/>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defRPr sz="1100" i="1"/>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a:defRPr sz="1100" i="1"/>
            </a:lvl1pPr>
          </a:lstStyle>
          <a:p>
            <a:fld id="{B6BA477D-DFE3-4B50-9D81-CEE1BCF53052}" type="slidenum">
              <a:rPr lang="en-US" altLang="en-US"/>
              <a:pPr/>
              <a:t>‹#›</a:t>
            </a:fld>
            <a:endParaRPr lang="en-US" altLang="en-US"/>
          </a:p>
        </p:txBody>
      </p:sp>
    </p:spTree>
    <p:extLst>
      <p:ext uri="{BB962C8B-B14F-4D97-AF65-F5344CB8AC3E}">
        <p14:creationId xmlns:p14="http://schemas.microsoft.com/office/powerpoint/2010/main" val="11721402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defRPr sz="1100" i="1"/>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a:defRPr sz="1100" i="1"/>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defRPr sz="1100" i="1"/>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a:defRPr sz="1100" i="1"/>
            </a:lvl1pPr>
          </a:lstStyle>
          <a:p>
            <a:fld id="{933620A1-D7E2-43C2-9A2F-CC9781A10FC1}" type="slidenum">
              <a:rPr lang="en-US" altLang="en-US"/>
              <a:pPr/>
              <a:t>‹#›</a:t>
            </a:fld>
            <a:endParaRPr lang="en-US" altLang="en-US"/>
          </a:p>
        </p:txBody>
      </p:sp>
      <p:sp>
        <p:nvSpPr>
          <p:cNvPr id="2054" name="Rectangle 6"/>
          <p:cNvSpPr>
            <a:spLocks noGrp="1" noChangeArrowheads="1"/>
          </p:cNvSpPr>
          <p:nvPr>
            <p:ph type="body" sz="quarter" idx="3"/>
          </p:nvPr>
        </p:nvSpPr>
        <p:spPr bwMode="auto">
          <a:xfrm>
            <a:off x="973138" y="4560888"/>
            <a:ext cx="5365750" cy="4319587"/>
          </a:xfrm>
          <a:prstGeom prst="rect">
            <a:avLst/>
          </a:prstGeom>
          <a:noFill/>
          <a:ln w="9525">
            <a:noFill/>
            <a:miter lim="800000"/>
            <a:headEnd/>
            <a:tailEnd/>
          </a:ln>
          <a:effectLst/>
        </p:spPr>
        <p:txBody>
          <a:bodyPr vert="horz" wrap="square" lIns="98447" tIns="49224" rIns="98447" bIns="4922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3"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5399530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xfrm>
            <a:off x="469900" y="727075"/>
            <a:ext cx="6373813" cy="3586163"/>
          </a:xfrm>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E268002-7810-416A-9A60-B2FE58544F97}" type="slidenum">
              <a:rPr lang="en-US" altLang="en-US" sz="1100"/>
              <a:pPr/>
              <a:t>1</a:t>
            </a:fld>
            <a:endParaRPr lang="en-US" altLang="en-US" sz="1100"/>
          </a:p>
        </p:txBody>
      </p:sp>
    </p:spTree>
    <p:extLst>
      <p:ext uri="{BB962C8B-B14F-4D97-AF65-F5344CB8AC3E}">
        <p14:creationId xmlns:p14="http://schemas.microsoft.com/office/powerpoint/2010/main" val="684482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469900" y="727075"/>
            <a:ext cx="6373813" cy="3586163"/>
          </a:xfrm>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52BE257-37FF-400B-B24C-E0C5D25A17DC}" type="slidenum">
              <a:rPr lang="en-US" altLang="en-US" sz="1100"/>
              <a:pPr/>
              <a:t>10</a:t>
            </a:fld>
            <a:endParaRPr lang="en-US" altLang="en-US" sz="1100"/>
          </a:p>
        </p:txBody>
      </p:sp>
    </p:spTree>
    <p:extLst>
      <p:ext uri="{BB962C8B-B14F-4D97-AF65-F5344CB8AC3E}">
        <p14:creationId xmlns:p14="http://schemas.microsoft.com/office/powerpoint/2010/main" val="3846642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469900" y="727075"/>
            <a:ext cx="6373813" cy="3586163"/>
          </a:xfrm>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0059C11-810F-414D-9BF7-966B621D78BE}" type="slidenum">
              <a:rPr lang="en-US" altLang="en-US" sz="1100"/>
              <a:pPr/>
              <a:t>11</a:t>
            </a:fld>
            <a:endParaRPr lang="en-US" altLang="en-US" sz="1100"/>
          </a:p>
        </p:txBody>
      </p:sp>
    </p:spTree>
    <p:extLst>
      <p:ext uri="{BB962C8B-B14F-4D97-AF65-F5344CB8AC3E}">
        <p14:creationId xmlns:p14="http://schemas.microsoft.com/office/powerpoint/2010/main" val="146197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469900" y="727075"/>
            <a:ext cx="6373813" cy="3586163"/>
          </a:xfrm>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46B7534-EE0F-4091-9EA9-9756551264E1}" type="slidenum">
              <a:rPr lang="en-US" altLang="en-US" sz="1100"/>
              <a:pPr/>
              <a:t>12</a:t>
            </a:fld>
            <a:endParaRPr lang="en-US" altLang="en-US" sz="1100"/>
          </a:p>
        </p:txBody>
      </p:sp>
    </p:spTree>
    <p:extLst>
      <p:ext uri="{BB962C8B-B14F-4D97-AF65-F5344CB8AC3E}">
        <p14:creationId xmlns:p14="http://schemas.microsoft.com/office/powerpoint/2010/main" val="445763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469900" y="727075"/>
            <a:ext cx="6373813" cy="3586163"/>
          </a:xfrm>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900EA61-EB1A-4314-ACA0-CF9176A3A954}" type="slidenum">
              <a:rPr lang="en-US" altLang="en-US" sz="1100"/>
              <a:pPr/>
              <a:t>13</a:t>
            </a:fld>
            <a:endParaRPr lang="en-US" altLang="en-US" sz="1100"/>
          </a:p>
        </p:txBody>
      </p:sp>
    </p:spTree>
    <p:extLst>
      <p:ext uri="{BB962C8B-B14F-4D97-AF65-F5344CB8AC3E}">
        <p14:creationId xmlns:p14="http://schemas.microsoft.com/office/powerpoint/2010/main" val="1841377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69900" y="727075"/>
            <a:ext cx="6373813" cy="3586163"/>
          </a:xfrm>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D425DCA-1DE7-43EE-9852-759DDCEDC4D9}" type="slidenum">
              <a:rPr lang="en-US" altLang="en-US" sz="1100"/>
              <a:pPr/>
              <a:t>14</a:t>
            </a:fld>
            <a:endParaRPr lang="en-US" altLang="en-US" sz="1100"/>
          </a:p>
        </p:txBody>
      </p:sp>
    </p:spTree>
    <p:extLst>
      <p:ext uri="{BB962C8B-B14F-4D97-AF65-F5344CB8AC3E}">
        <p14:creationId xmlns:p14="http://schemas.microsoft.com/office/powerpoint/2010/main" val="768175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469900" y="727075"/>
            <a:ext cx="6373813" cy="3586163"/>
          </a:xfrm>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B8FBDF7-B450-4663-9272-E89FED8372A7}" type="slidenum">
              <a:rPr lang="en-US" altLang="en-US" sz="1100"/>
              <a:pPr/>
              <a:t>15</a:t>
            </a:fld>
            <a:endParaRPr lang="en-US" altLang="en-US" sz="1100"/>
          </a:p>
        </p:txBody>
      </p:sp>
    </p:spTree>
    <p:extLst>
      <p:ext uri="{BB962C8B-B14F-4D97-AF65-F5344CB8AC3E}">
        <p14:creationId xmlns:p14="http://schemas.microsoft.com/office/powerpoint/2010/main" val="1121731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69900" y="727075"/>
            <a:ext cx="6373813" cy="35861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“column” is used in these slides interchangeably for “compression member”. This is not technically correct, but was adopted based on nomenclature in existing modules. Members are designed for the type of force in the member and a “column” in a structure could have compression or tension in the member depending on the load conditions. However, compression members are typically controlled by compression while the connections may require additional attention to tension loads.</a:t>
            </a:r>
          </a:p>
          <a:p>
            <a:endParaRPr lang="en-US" altLang="en-US"/>
          </a:p>
          <a:p>
            <a:r>
              <a:rPr lang="en-US" altLang="en-US"/>
              <a:t>If also includes flexural loads – handle as Combined Load – see Module #3</a:t>
            </a:r>
          </a:p>
          <a:p>
            <a:r>
              <a:rPr lang="en-US" altLang="en-US"/>
              <a:t>Typically vertical members of a frame, such as columns, braces, truss members</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0045886-4C8A-48D1-AB4F-5CDD68EFDCE2}" type="slidenum">
              <a:rPr lang="en-US" altLang="en-US" sz="1100"/>
              <a:pPr/>
              <a:t>2</a:t>
            </a:fld>
            <a:endParaRPr lang="en-US" altLang="en-US" sz="1100"/>
          </a:p>
        </p:txBody>
      </p:sp>
    </p:spTree>
    <p:extLst>
      <p:ext uri="{BB962C8B-B14F-4D97-AF65-F5344CB8AC3E}">
        <p14:creationId xmlns:p14="http://schemas.microsoft.com/office/powerpoint/2010/main" val="1111259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xfrm>
            <a:off x="469900" y="727075"/>
            <a:ext cx="6373813" cy="3586163"/>
          </a:xfrm>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4DF5339-7B03-4E28-9543-EBEB4E356C8A}" type="slidenum">
              <a:rPr lang="en-US" altLang="en-US" sz="1100"/>
              <a:pPr/>
              <a:t>3</a:t>
            </a:fld>
            <a:endParaRPr lang="en-US" altLang="en-US" sz="1100"/>
          </a:p>
        </p:txBody>
      </p:sp>
    </p:spTree>
    <p:extLst>
      <p:ext uri="{BB962C8B-B14F-4D97-AF65-F5344CB8AC3E}">
        <p14:creationId xmlns:p14="http://schemas.microsoft.com/office/powerpoint/2010/main" val="2671715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469900" y="727075"/>
            <a:ext cx="6373813" cy="3586163"/>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subscript u= ultimate foREVISE FOR ASD/LRFD</a:t>
            </a:r>
          </a:p>
          <a:p>
            <a:r>
              <a:rPr lang="en-US" altLang="en-US"/>
              <a:t>Note that flexure typically controls strength design. Shear can control for shorter length “Deep Beams”</a:t>
            </a:r>
          </a:p>
          <a:p>
            <a:r>
              <a:rPr lang="en-US" altLang="en-US"/>
              <a:t>Generally design for critical condition independently, check others, revise as needed</a:t>
            </a:r>
          </a:p>
          <a:p>
            <a:r>
              <a:rPr lang="en-US" altLang="en-US"/>
              <a:t>Design is iterative.</a:t>
            </a:r>
          </a:p>
          <a:p>
            <a:r>
              <a:rPr lang="en-US" altLang="en-US"/>
              <a:t>Module will address each of these criteria separately (moment, shear, serviceability)</a:t>
            </a: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92C14291-CAF7-4525-A373-0135F5A77F7A}" type="slidenum">
              <a:rPr lang="en-US" altLang="en-US" sz="1100"/>
              <a:pPr/>
              <a:t>4</a:t>
            </a:fld>
            <a:endParaRPr lang="en-US" altLang="en-US" sz="1100"/>
          </a:p>
        </p:txBody>
      </p:sp>
    </p:spTree>
    <p:extLst>
      <p:ext uri="{BB962C8B-B14F-4D97-AF65-F5344CB8AC3E}">
        <p14:creationId xmlns:p14="http://schemas.microsoft.com/office/powerpoint/2010/main" val="140622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469900" y="727075"/>
            <a:ext cx="6373813" cy="3586163"/>
          </a:xfrm>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Each of these limit states will be evaluated individually. The lowest strength will control design strength.</a:t>
            </a:r>
          </a:p>
          <a:p>
            <a:r>
              <a:rPr lang="en-US" altLang="en-US"/>
              <a:t>Define buckling  is the loss of compressive load carrying capacity resulting from a change in the geometry of the member, this differs somewhat from a classical approach of defining buckling as a bifurcation point, but as we will see a true bifurcation point is generally not realized in an actual member.</a:t>
            </a:r>
          </a:p>
          <a:p>
            <a:r>
              <a:rPr lang="en-US" altLang="en-US"/>
              <a:t>Global buckling will typically limit strength. For very short “stub” columns, or fully braced sections (such as buckling restrained bracing) reaching the “squash load” can control. Local buckling can control members with slender elements (flange or web)</a:t>
            </a: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3506FA3-DE27-49CF-BB23-6CD32D9CC482}" type="slidenum">
              <a:rPr lang="en-US" altLang="en-US" sz="1100"/>
              <a:pPr/>
              <a:t>5</a:t>
            </a:fld>
            <a:endParaRPr lang="en-US" altLang="en-US" sz="1100"/>
          </a:p>
        </p:txBody>
      </p:sp>
    </p:spTree>
    <p:extLst>
      <p:ext uri="{BB962C8B-B14F-4D97-AF65-F5344CB8AC3E}">
        <p14:creationId xmlns:p14="http://schemas.microsoft.com/office/powerpoint/2010/main" val="695806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xfrm>
            <a:off x="469900" y="727075"/>
            <a:ext cx="6373813" cy="3586163"/>
          </a:xfrm>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Each of these failure modes will be evaluated individually. The lowest strength will control design strength.</a:t>
            </a:r>
          </a:p>
          <a:p>
            <a:r>
              <a:rPr lang="en-US" altLang="en-US"/>
              <a:t>Define buckling  is the loss of compressive load carrying capacity resulting from a change in the geometry of the member, this differs somewhat from a classical approach of defining buckling as a bifurcation point, but as we will see a true bifurcation point is generally not realized in an actual member.</a:t>
            </a:r>
          </a:p>
          <a:p>
            <a:r>
              <a:rPr lang="en-US" altLang="en-US"/>
              <a:t>Global buckling will typically limit strength. For very short “stub” columns, or fully braced sections (such as buckling restrained bracing) crushing can control. Local buckling can control members with slender elements (flange or web)</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9E5D300-84E3-4564-B664-554FBC8E8A74}" type="slidenum">
              <a:rPr lang="en-US" altLang="en-US" sz="1100"/>
              <a:pPr/>
              <a:t>6</a:t>
            </a:fld>
            <a:endParaRPr lang="en-US" altLang="en-US" sz="1100"/>
          </a:p>
        </p:txBody>
      </p:sp>
    </p:spTree>
    <p:extLst>
      <p:ext uri="{BB962C8B-B14F-4D97-AF65-F5344CB8AC3E}">
        <p14:creationId xmlns:p14="http://schemas.microsoft.com/office/powerpoint/2010/main" val="4035485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xfrm>
            <a:off x="469900" y="727075"/>
            <a:ext cx="6373813" cy="3586163"/>
          </a:xfrm>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22D217D-4015-4298-9FE3-D61A22B6BF35}" type="slidenum">
              <a:rPr lang="en-US" altLang="en-US" sz="1100"/>
              <a:pPr/>
              <a:t>7</a:t>
            </a:fld>
            <a:endParaRPr lang="en-US" altLang="en-US" sz="1100"/>
          </a:p>
        </p:txBody>
      </p:sp>
    </p:spTree>
    <p:extLst>
      <p:ext uri="{BB962C8B-B14F-4D97-AF65-F5344CB8AC3E}">
        <p14:creationId xmlns:p14="http://schemas.microsoft.com/office/powerpoint/2010/main" val="3960971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469900" y="727075"/>
            <a:ext cx="6373813" cy="3586163"/>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Demonstrations are available on the AISC Educator Forum (educatorforum.aisc.org)</a:t>
            </a:r>
          </a:p>
          <a:p>
            <a:endParaRPr lang="en-US" altLang="en-US" dirty="0"/>
          </a:p>
          <a:p>
            <a:r>
              <a:rPr lang="en-US" altLang="en-US" dirty="0"/>
              <a:t>Paper Column Demo link: https://educatorforum.aisc.org/resource/asset/1452</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D6536D7-2ADC-4E35-AAAB-9AE7C72F9BDE}" type="slidenum">
              <a:rPr lang="en-US" altLang="en-US" sz="1100"/>
              <a:pPr/>
              <a:t>8</a:t>
            </a:fld>
            <a:endParaRPr lang="en-US" altLang="en-US" sz="1100"/>
          </a:p>
        </p:txBody>
      </p:sp>
    </p:spTree>
    <p:extLst>
      <p:ext uri="{BB962C8B-B14F-4D97-AF65-F5344CB8AC3E}">
        <p14:creationId xmlns:p14="http://schemas.microsoft.com/office/powerpoint/2010/main" val="4264237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469900" y="727075"/>
            <a:ext cx="6373813" cy="3586163"/>
          </a:xfrm>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E9C21DD-DF79-4740-AC19-F02C7A55C9D3}" type="slidenum">
              <a:rPr lang="en-US" altLang="en-US" sz="1100"/>
              <a:pPr/>
              <a:t>9</a:t>
            </a:fld>
            <a:endParaRPr lang="en-US" altLang="en-US" sz="1100"/>
          </a:p>
        </p:txBody>
      </p:sp>
    </p:spTree>
    <p:extLst>
      <p:ext uri="{BB962C8B-B14F-4D97-AF65-F5344CB8AC3E}">
        <p14:creationId xmlns:p14="http://schemas.microsoft.com/office/powerpoint/2010/main" val="2369208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a:t>Compression Module</a:t>
            </a:r>
            <a:endParaRPr lang="en-US" dirty="0"/>
          </a:p>
        </p:txBody>
      </p:sp>
      <p:sp>
        <p:nvSpPr>
          <p:cNvPr id="5" name="Slide Number Placeholder 22"/>
          <p:cNvSpPr>
            <a:spLocks noGrp="1"/>
          </p:cNvSpPr>
          <p:nvPr>
            <p:ph type="sldNum" sz="quarter" idx="11"/>
          </p:nvPr>
        </p:nvSpPr>
        <p:spPr/>
        <p:txBody>
          <a:bodyPr/>
          <a:lstStyle>
            <a:lvl1pPr>
              <a:defRPr/>
            </a:lvl1pPr>
          </a:lstStyle>
          <a:p>
            <a:fld id="{2A4ED2EE-6E10-4749-9509-F022B19FF98E}" type="slidenum">
              <a:rPr lang="en-US" altLang="en-US"/>
              <a:pPr/>
              <a:t>‹#›</a:t>
            </a:fld>
            <a:endParaRPr lang="en-US" altLang="en-US"/>
          </a:p>
        </p:txBody>
      </p:sp>
    </p:spTree>
    <p:extLst>
      <p:ext uri="{BB962C8B-B14F-4D97-AF65-F5344CB8AC3E}">
        <p14:creationId xmlns:p14="http://schemas.microsoft.com/office/powerpoint/2010/main" val="1018336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r>
              <a:rPr lang="en-US"/>
              <a:t>Compression Module</a:t>
            </a:r>
            <a:endParaRPr lang="en-US" dirty="0"/>
          </a:p>
        </p:txBody>
      </p:sp>
      <p:sp>
        <p:nvSpPr>
          <p:cNvPr id="3" name="Slide Number Placeholder 22"/>
          <p:cNvSpPr>
            <a:spLocks noGrp="1"/>
          </p:cNvSpPr>
          <p:nvPr>
            <p:ph type="sldNum" sz="quarter" idx="11"/>
          </p:nvPr>
        </p:nvSpPr>
        <p:spPr/>
        <p:txBody>
          <a:bodyPr/>
          <a:lstStyle>
            <a:lvl1pPr>
              <a:defRPr/>
            </a:lvl1pPr>
          </a:lstStyle>
          <a:p>
            <a:fld id="{1A2704C8-E36E-4849-B8D7-F7D132982FBC}" type="slidenum">
              <a:rPr lang="en-US" altLang="en-US"/>
              <a:pPr/>
              <a:t>‹#›</a:t>
            </a:fld>
            <a:endParaRPr lang="en-US" altLang="en-US"/>
          </a:p>
        </p:txBody>
      </p:sp>
    </p:spTree>
    <p:extLst>
      <p:ext uri="{BB962C8B-B14F-4D97-AF65-F5344CB8AC3E}">
        <p14:creationId xmlns:p14="http://schemas.microsoft.com/office/powerpoint/2010/main" val="37447429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r>
              <a:rPr lang="en-US"/>
              <a:t>Compression Module</a:t>
            </a:r>
            <a:endParaRPr lang="en-US" dirty="0"/>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defRPr>
            </a:lvl1pPr>
          </a:lstStyle>
          <a:p>
            <a:fld id="{4EDBFF06-4B89-4098-89C0-26C7EE389027}" type="slidenum">
              <a:rPr lang="en-US" altLang="en-US"/>
              <a:pPr/>
              <a:t>‹#›</a:t>
            </a:fld>
            <a:endParaRPr lang="en-US" altLang="en-US"/>
          </a:p>
        </p:txBody>
      </p:sp>
      <p:sp>
        <p:nvSpPr>
          <p:cNvPr id="9" name="Date Placeholder 13"/>
          <p:cNvSpPr>
            <a:spLocks noGrp="1"/>
          </p:cNvSpPr>
          <p:nvPr>
            <p:ph type="dt" sz="half" idx="2"/>
          </p:nvPr>
        </p:nvSpPr>
        <p:spPr>
          <a:xfrm>
            <a:off x="1367367"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fld id="{60C7D5D1-9C55-40D3-8A1E-0A5365C67AE2}" type="datetime1">
              <a:rPr lang="en-US"/>
              <a:pPr>
                <a:defRPr/>
              </a:pPr>
              <a:t>8/1/2024</a:t>
            </a:fld>
            <a:endParaRPr lang="en-US"/>
          </a:p>
        </p:txBody>
      </p:sp>
      <p:pic>
        <p:nvPicPr>
          <p:cNvPr id="2" name="Picture 1">
            <a:extLst>
              <a:ext uri="{FF2B5EF4-FFF2-40B4-BE49-F238E27FC236}">
                <a16:creationId xmlns:a16="http://schemas.microsoft.com/office/drawing/2014/main" id="{CA57685A-4D68-28DA-BC96-D2CD672D21E1}"/>
              </a:ext>
            </a:extLst>
          </p:cNvPr>
          <p:cNvPicPr>
            <a:picLocks noChangeAspect="1"/>
          </p:cNvPicPr>
          <p:nvPr userDrawn="1"/>
        </p:nvPicPr>
        <p:blipFill>
          <a:blip r:embed="rId5"/>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4295" r:id="rId1"/>
    <p:sldLayoutId id="2147484296" r:id="rId2"/>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009222" y="2918121"/>
            <a:ext cx="8243453" cy="1657139"/>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Compression Member  Design</a:t>
            </a:r>
          </a:p>
        </p:txBody>
      </p:sp>
      <p:sp>
        <p:nvSpPr>
          <p:cNvPr id="5" name="Slide Number Placeholder 4"/>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272162E-1744-43B3-A6B1-43DAD3C1ACDC}" type="slidenum">
              <a:rPr lang="en-US" altLang="en-US" sz="1200">
                <a:solidFill>
                  <a:srgbClr val="BCBCBC"/>
                </a:solidFill>
              </a:rPr>
              <a:pPr/>
              <a:t>1</a:t>
            </a:fld>
            <a:endParaRPr lang="en-US" altLang="en-US" sz="1200">
              <a:solidFill>
                <a:srgbClr val="BCBCBC"/>
              </a:solidFill>
            </a:endParaRPr>
          </a:p>
        </p:txBody>
      </p:sp>
      <p:sp>
        <p:nvSpPr>
          <p:cNvPr id="8" name="TextBox 7"/>
          <p:cNvSpPr txBox="1"/>
          <p:nvPr/>
        </p:nvSpPr>
        <p:spPr>
          <a:xfrm>
            <a:off x="4827588" y="5035592"/>
            <a:ext cx="2536825" cy="460375"/>
          </a:xfrm>
          <a:prstGeom prst="rect">
            <a:avLst/>
          </a:prstGeom>
          <a:solidFill>
            <a:schemeClr val="accent3">
              <a:lumMod val="60000"/>
              <a:lumOff val="40000"/>
            </a:schemeClr>
          </a:solidFill>
          <a:ln>
            <a:solidFill>
              <a:schemeClr val="bg1"/>
            </a:solidFill>
          </a:ln>
        </p:spPr>
        <p:txBody>
          <a:bodyPr>
            <a:spAutoFit/>
          </a:bodyPr>
          <a:lstStyle/>
          <a:p>
            <a:pPr>
              <a:defRPr/>
            </a:pPr>
            <a:r>
              <a:rPr lang="en-US" sz="1200" dirty="0">
                <a:solidFill>
                  <a:schemeClr val="bg1"/>
                </a:solidFill>
              </a:rPr>
              <a:t>Developed by Scott Civjan</a:t>
            </a:r>
          </a:p>
          <a:p>
            <a:pPr>
              <a:defRPr/>
            </a:pPr>
            <a:r>
              <a:rPr lang="en-US" sz="1200" dirty="0">
                <a:solidFill>
                  <a:schemeClr val="bg1"/>
                </a:solidFill>
              </a:rPr>
              <a:t>University of Massachusetts, Amherst</a:t>
            </a:r>
          </a:p>
        </p:txBody>
      </p:sp>
      <p:sp>
        <p:nvSpPr>
          <p:cNvPr id="9" name="Rectangle 2"/>
          <p:cNvSpPr txBox="1">
            <a:spLocks noChangeArrowheads="1"/>
          </p:cNvSpPr>
          <p:nvPr/>
        </p:nvSpPr>
        <p:spPr>
          <a:xfrm>
            <a:off x="2009221" y="687658"/>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8"/>
          <p:cNvSpPr txBox="1">
            <a:spLocks noChangeArrowheads="1"/>
          </p:cNvSpPr>
          <p:nvPr/>
        </p:nvSpPr>
        <p:spPr bwMode="auto">
          <a:xfrm>
            <a:off x="2084388" y="385763"/>
            <a:ext cx="8140700" cy="5378450"/>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dirty="0">
                <a:solidFill>
                  <a:srgbClr val="FF0000"/>
                </a:solidFill>
              </a:rPr>
              <a:t>INSERT SLIDES: COMPRESSION THEORY</a:t>
            </a:r>
          </a:p>
          <a:p>
            <a:r>
              <a:rPr lang="en-US" altLang="en-US" sz="2800" i="1" dirty="0">
                <a:solidFill>
                  <a:srgbClr val="FF0000"/>
                </a:solidFill>
              </a:rPr>
              <a:t>Compression_Theory.ppt</a:t>
            </a:r>
          </a:p>
          <a:p>
            <a:r>
              <a:rPr lang="en-US" altLang="en-US" sz="3600" dirty="0">
                <a:solidFill>
                  <a:srgbClr val="FF0000"/>
                </a:solidFill>
              </a:rPr>
              <a:t>INDIVIDUAL COLUMNS</a:t>
            </a:r>
          </a:p>
          <a:p>
            <a:r>
              <a:rPr lang="en-US" altLang="en-US" sz="3600" dirty="0">
                <a:solidFill>
                  <a:srgbClr val="FF0000"/>
                </a:solidFill>
              </a:rPr>
              <a:t>Single Member Global Buckling</a:t>
            </a:r>
          </a:p>
          <a:p>
            <a:r>
              <a:rPr lang="en-US" altLang="en-US" sz="3600" dirty="0">
                <a:solidFill>
                  <a:srgbClr val="FF0000"/>
                </a:solidFill>
              </a:rPr>
              <a:t>	</a:t>
            </a:r>
            <a:r>
              <a:rPr lang="en-US" altLang="en-US" sz="2800" dirty="0">
                <a:solidFill>
                  <a:srgbClr val="FF0000"/>
                </a:solidFill>
              </a:rPr>
              <a:t>Slides # 2 to 35</a:t>
            </a:r>
          </a:p>
          <a:p>
            <a:r>
              <a:rPr lang="en-US" altLang="en-US" sz="3600" dirty="0">
                <a:solidFill>
                  <a:srgbClr val="FF0000"/>
                </a:solidFill>
              </a:rPr>
              <a:t>Local Buckling</a:t>
            </a:r>
          </a:p>
          <a:p>
            <a:r>
              <a:rPr lang="en-US" altLang="en-US" sz="2800" dirty="0">
                <a:solidFill>
                  <a:srgbClr val="FF0000"/>
                </a:solidFill>
              </a:rPr>
              <a:t>	Slides # 36 to 42</a:t>
            </a:r>
          </a:p>
          <a:p>
            <a:r>
              <a:rPr lang="en-US" altLang="en-US" sz="3600" dirty="0">
                <a:solidFill>
                  <a:srgbClr val="FF0000"/>
                </a:solidFill>
              </a:rPr>
              <a:t>Equivalent Length</a:t>
            </a:r>
          </a:p>
          <a:p>
            <a:r>
              <a:rPr lang="en-US" altLang="en-US" sz="3600" dirty="0">
                <a:solidFill>
                  <a:srgbClr val="FF0000"/>
                </a:solidFill>
              </a:rPr>
              <a:t>	</a:t>
            </a:r>
            <a:r>
              <a:rPr lang="en-US" altLang="en-US" sz="2800" dirty="0">
                <a:solidFill>
                  <a:srgbClr val="FF0000"/>
                </a:solidFill>
              </a:rPr>
              <a:t>Slides # 26 to 27</a:t>
            </a:r>
          </a:p>
        </p:txBody>
      </p:sp>
      <p:grpSp>
        <p:nvGrpSpPr>
          <p:cNvPr id="13315" name="Group 5"/>
          <p:cNvGrpSpPr>
            <a:grpSpLocks/>
          </p:cNvGrpSpPr>
          <p:nvPr/>
        </p:nvGrpSpPr>
        <p:grpSpPr bwMode="auto">
          <a:xfrm>
            <a:off x="6262689" y="3438525"/>
            <a:ext cx="4613275" cy="3627438"/>
            <a:chOff x="620599" y="43543"/>
            <a:chExt cx="8523401" cy="6814457"/>
          </a:xfrm>
        </p:grpSpPr>
        <p:pic>
          <p:nvPicPr>
            <p:cNvPr id="13318" name="Picture 2" descr="C:\Documents and Settings\David Fortin\Local Settings\Temporary Internet Files\Content.IE5\WP2RGTU3\MCj0432606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743" y="119743"/>
              <a:ext cx="6738257" cy="673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3"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99" y="43543"/>
              <a:ext cx="6074115" cy="60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07008C7-CA7C-46BF-98CC-3D5D1D8B8512}" type="slidenum">
              <a:rPr lang="en-US" altLang="en-US" sz="1200">
                <a:solidFill>
                  <a:srgbClr val="BCBCBC"/>
                </a:solidFill>
              </a:rPr>
              <a:pPr/>
              <a:t>10</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8"/>
          <p:cNvSpPr txBox="1">
            <a:spLocks noChangeArrowheads="1"/>
          </p:cNvSpPr>
          <p:nvPr/>
        </p:nvSpPr>
        <p:spPr bwMode="auto">
          <a:xfrm>
            <a:off x="2522538" y="282575"/>
            <a:ext cx="7664450" cy="5805488"/>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a:solidFill>
                  <a:srgbClr val="FF0000"/>
                </a:solidFill>
              </a:rPr>
              <a:t>INSERT SLIDES: COMPRESSION DESIGN</a:t>
            </a:r>
          </a:p>
          <a:p>
            <a:r>
              <a:rPr lang="en-US" altLang="en-US" sz="2800" i="1">
                <a:solidFill>
                  <a:srgbClr val="FF0000"/>
                </a:solidFill>
              </a:rPr>
              <a:t>Compression_Manual.ppt</a:t>
            </a:r>
          </a:p>
          <a:p>
            <a:r>
              <a:rPr lang="en-US" altLang="en-US" sz="3600">
                <a:solidFill>
                  <a:srgbClr val="FF0000"/>
                </a:solidFill>
              </a:rPr>
              <a:t>INDIVIDUAL COMPRESSION MEMBER</a:t>
            </a:r>
          </a:p>
          <a:p>
            <a:r>
              <a:rPr lang="en-US" altLang="en-US" sz="3600">
                <a:solidFill>
                  <a:srgbClr val="FF0000"/>
                </a:solidFill>
              </a:rPr>
              <a:t>Global Buckling, Compact</a:t>
            </a:r>
          </a:p>
          <a:p>
            <a:r>
              <a:rPr lang="en-US" altLang="en-US" sz="3600">
                <a:solidFill>
                  <a:srgbClr val="FF0000"/>
                </a:solidFill>
              </a:rPr>
              <a:t>	</a:t>
            </a:r>
            <a:r>
              <a:rPr lang="en-US" altLang="en-US" sz="2800">
                <a:solidFill>
                  <a:srgbClr val="FF0000"/>
                </a:solidFill>
              </a:rPr>
              <a:t>Slides # 6 to 17</a:t>
            </a:r>
          </a:p>
          <a:p>
            <a:r>
              <a:rPr lang="en-US" altLang="en-US" sz="3600">
                <a:solidFill>
                  <a:srgbClr val="FF0000"/>
                </a:solidFill>
              </a:rPr>
              <a:t>Local Buckling</a:t>
            </a:r>
          </a:p>
          <a:p>
            <a:r>
              <a:rPr lang="en-US" altLang="en-US" sz="2800">
                <a:solidFill>
                  <a:srgbClr val="FF0000"/>
                </a:solidFill>
              </a:rPr>
              <a:t>	Slides # 3 to 5</a:t>
            </a:r>
          </a:p>
          <a:p>
            <a:r>
              <a:rPr lang="en-US" altLang="en-US" sz="3600">
                <a:solidFill>
                  <a:srgbClr val="FF0000"/>
                </a:solidFill>
              </a:rPr>
              <a:t>Slenderness</a:t>
            </a:r>
          </a:p>
          <a:p>
            <a:r>
              <a:rPr lang="en-US" altLang="en-US" sz="2800">
                <a:solidFill>
                  <a:srgbClr val="FF0000"/>
                </a:solidFill>
              </a:rPr>
              <a:t>	Slides # 18 to 19</a:t>
            </a:r>
          </a:p>
        </p:txBody>
      </p:sp>
      <p:grpSp>
        <p:nvGrpSpPr>
          <p:cNvPr id="14339" name="Group 5"/>
          <p:cNvGrpSpPr>
            <a:grpSpLocks/>
          </p:cNvGrpSpPr>
          <p:nvPr/>
        </p:nvGrpSpPr>
        <p:grpSpPr bwMode="auto">
          <a:xfrm>
            <a:off x="6262689" y="3438525"/>
            <a:ext cx="4613275" cy="3627438"/>
            <a:chOff x="620599" y="43543"/>
            <a:chExt cx="8523401" cy="6814457"/>
          </a:xfrm>
        </p:grpSpPr>
        <p:pic>
          <p:nvPicPr>
            <p:cNvPr id="14342" name="Picture 2" descr="C:\Documents and Settings\David Fortin\Local Settings\Temporary Internet Files\Content.IE5\WP2RGTU3\MCj0432606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743" y="119743"/>
              <a:ext cx="6738257" cy="673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3"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99" y="43543"/>
              <a:ext cx="6074115" cy="60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9AC3FB5-C5F3-4726-B54C-A1840B2DBB41}" type="slidenum">
              <a:rPr lang="en-US" altLang="en-US" sz="1200">
                <a:solidFill>
                  <a:srgbClr val="BCBCBC"/>
                </a:solidFill>
              </a:rPr>
              <a:pPr/>
              <a:t>11</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286000" y="384175"/>
            <a:ext cx="8140700" cy="1900238"/>
          </a:xfrm>
          <a:prstGeom prst="rect">
            <a:avLst/>
          </a:prstGeom>
          <a:solidFill>
            <a:schemeClr val="tx1">
              <a:lumMod val="95000"/>
              <a:alpha val="62000"/>
            </a:schemeClr>
          </a:solidFill>
          <a:ln w="38100" cap="flat">
            <a:solidFill>
              <a:schemeClr val="bg1"/>
            </a:solidFill>
            <a:bevel/>
          </a:ln>
        </p:spPr>
        <p:txBody>
          <a:bodyPr anchor="ctr" anchorCtr="1"/>
          <a:lstStyle/>
          <a:p>
            <a:pPr algn="ctr">
              <a:defRPr/>
            </a:pPr>
            <a:r>
              <a:rPr lang="en-US" sz="3600" b="1">
                <a:solidFill>
                  <a:schemeClr val="bg1"/>
                </a:solidFill>
              </a:rPr>
              <a:t>ALIGNMENT CHART</a:t>
            </a:r>
          </a:p>
          <a:p>
            <a:pPr algn="ctr">
              <a:defRPr/>
            </a:pPr>
            <a:r>
              <a:rPr lang="en-US" sz="3600" b="1">
                <a:solidFill>
                  <a:schemeClr val="bg1"/>
                </a:solidFill>
              </a:rPr>
              <a:t>OR</a:t>
            </a:r>
          </a:p>
          <a:p>
            <a:pPr algn="ctr">
              <a:defRPr/>
            </a:pPr>
            <a:r>
              <a:rPr lang="en-US" sz="3600" b="1">
                <a:solidFill>
                  <a:schemeClr val="bg1"/>
                </a:solidFill>
              </a:rPr>
              <a:t>DIRECT ANALYSIS METHODS</a:t>
            </a:r>
            <a:endParaRPr lang="en-US" b="1">
              <a:solidFill>
                <a:schemeClr val="bg1"/>
              </a:solidFill>
            </a:endParaRPr>
          </a:p>
        </p:txBody>
      </p:sp>
      <p:sp>
        <p:nvSpPr>
          <p:cNvPr id="3" name="TextBox 2"/>
          <p:cNvSpPr txBox="1"/>
          <p:nvPr/>
        </p:nvSpPr>
        <p:spPr>
          <a:xfrm>
            <a:off x="2657475" y="2519364"/>
            <a:ext cx="7608888" cy="3781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a:defRPr/>
            </a:pPr>
            <a:r>
              <a:rPr lang="en-US">
                <a:solidFill>
                  <a:schemeClr val="bg1"/>
                </a:solidFill>
              </a:rPr>
              <a:t>For Members within a Structure:</a:t>
            </a:r>
          </a:p>
          <a:p>
            <a:pPr algn="ctr">
              <a:defRPr/>
            </a:pPr>
            <a:r>
              <a:rPr lang="en-US">
                <a:solidFill>
                  <a:schemeClr val="bg1"/>
                </a:solidFill>
              </a:rPr>
              <a:t>Instructor Should Decide on </a:t>
            </a:r>
          </a:p>
          <a:p>
            <a:pPr algn="ctr">
              <a:defRPr/>
            </a:pPr>
            <a:endParaRPr lang="en-US" b="1" i="1">
              <a:solidFill>
                <a:schemeClr val="bg1"/>
              </a:solidFill>
            </a:endParaRPr>
          </a:p>
          <a:p>
            <a:pPr algn="ctr">
              <a:defRPr/>
            </a:pPr>
            <a:r>
              <a:rPr lang="en-US" b="1" i="1">
                <a:solidFill>
                  <a:schemeClr val="bg1"/>
                </a:solidFill>
              </a:rPr>
              <a:t>Either</a:t>
            </a:r>
            <a:r>
              <a:rPr lang="en-US">
                <a:solidFill>
                  <a:schemeClr val="bg1"/>
                </a:solidFill>
              </a:rPr>
              <a:t> </a:t>
            </a:r>
          </a:p>
          <a:p>
            <a:pPr algn="ctr">
              <a:defRPr/>
            </a:pPr>
            <a:r>
              <a:rPr lang="en-US">
                <a:solidFill>
                  <a:schemeClr val="bg1"/>
                </a:solidFill>
              </a:rPr>
              <a:t>Alignment Chart (Slide 11-12) </a:t>
            </a:r>
          </a:p>
          <a:p>
            <a:pPr algn="ctr">
              <a:defRPr/>
            </a:pPr>
            <a:r>
              <a:rPr lang="en-US" b="1" i="1">
                <a:solidFill>
                  <a:schemeClr val="bg1"/>
                </a:solidFill>
              </a:rPr>
              <a:t>Or</a:t>
            </a:r>
          </a:p>
          <a:p>
            <a:pPr algn="ctr">
              <a:defRPr/>
            </a:pPr>
            <a:r>
              <a:rPr lang="en-US">
                <a:solidFill>
                  <a:schemeClr val="bg1"/>
                </a:solidFill>
              </a:rPr>
              <a:t>Direct Analysis Method (Slides 13-14)</a:t>
            </a:r>
          </a:p>
          <a:p>
            <a:pPr algn="ctr">
              <a:defRPr/>
            </a:pPr>
            <a:endParaRPr lang="en-US">
              <a:solidFill>
                <a:schemeClr val="bg1"/>
              </a:solidFill>
            </a:endParaRPr>
          </a:p>
          <a:p>
            <a:pPr algn="ctr">
              <a:defRPr/>
            </a:pPr>
            <a:r>
              <a:rPr lang="en-US">
                <a:solidFill>
                  <a:schemeClr val="bg1"/>
                </a:solidFill>
              </a:rPr>
              <a:t>as the primary focus of instruction and </a:t>
            </a:r>
          </a:p>
          <a:p>
            <a:pPr algn="ctr">
              <a:defRPr/>
            </a:pPr>
            <a:r>
              <a:rPr lang="en-US">
                <a:solidFill>
                  <a:schemeClr val="bg1"/>
                </a:solidFill>
              </a:rPr>
              <a:t>adopt the appropriate theory and specification slides.</a:t>
            </a:r>
          </a:p>
        </p:txBody>
      </p:sp>
      <p:sp>
        <p:nvSpPr>
          <p:cNvPr id="4" name="Slide Number Placeholder 3"/>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D65AD43-325D-42E0-A8F0-34A125B7B5EC}" type="slidenum">
              <a:rPr lang="en-US" altLang="en-US" sz="1200">
                <a:solidFill>
                  <a:srgbClr val="BCBCBC"/>
                </a:solidFill>
              </a:rPr>
              <a:pPr/>
              <a:t>12</a:t>
            </a:fld>
            <a:endParaRPr lang="en-US" altLang="en-US" sz="1200">
              <a:solidFill>
                <a:srgbClr val="BCBCBC"/>
              </a:solidFill>
            </a:endParaRPr>
          </a:p>
        </p:txBody>
      </p:sp>
      <p:sp>
        <p:nvSpPr>
          <p:cNvPr id="5" name="Footer Placeholder 4"/>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8"/>
          <p:cNvSpPr txBox="1">
            <a:spLocks noChangeArrowheads="1"/>
          </p:cNvSpPr>
          <p:nvPr/>
        </p:nvSpPr>
        <p:spPr bwMode="auto">
          <a:xfrm>
            <a:off x="2008188" y="347663"/>
            <a:ext cx="8140700" cy="5378450"/>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dirty="0">
                <a:solidFill>
                  <a:srgbClr val="FF0000"/>
                </a:solidFill>
              </a:rPr>
              <a:t>INSERT SLIDES: COMPRESSION THEORY</a:t>
            </a:r>
          </a:p>
          <a:p>
            <a:r>
              <a:rPr lang="en-US" altLang="en-US" sz="2800" i="1" dirty="0">
                <a:solidFill>
                  <a:srgbClr val="FF0000"/>
                </a:solidFill>
              </a:rPr>
              <a:t>Compression_Theory.ppt</a:t>
            </a:r>
          </a:p>
          <a:p>
            <a:r>
              <a:rPr lang="en-US" altLang="en-US" sz="3600" dirty="0">
                <a:solidFill>
                  <a:srgbClr val="FF0000"/>
                </a:solidFill>
              </a:rPr>
              <a:t>MEMBER WITHIN STRUCTURE</a:t>
            </a:r>
          </a:p>
          <a:p>
            <a:r>
              <a:rPr lang="en-US" altLang="en-US" sz="3600" dirty="0">
                <a:solidFill>
                  <a:srgbClr val="FF0000"/>
                </a:solidFill>
              </a:rPr>
              <a:t>Alignment Chart</a:t>
            </a:r>
          </a:p>
          <a:p>
            <a:r>
              <a:rPr lang="en-US" altLang="en-US" sz="3600" dirty="0">
                <a:solidFill>
                  <a:srgbClr val="FF0000"/>
                </a:solidFill>
              </a:rPr>
              <a:t>	</a:t>
            </a:r>
            <a:r>
              <a:rPr lang="en-US" altLang="en-US" sz="2800" dirty="0">
                <a:solidFill>
                  <a:srgbClr val="FF0000"/>
                </a:solidFill>
              </a:rPr>
              <a:t>Slides # 48 to 95</a:t>
            </a:r>
          </a:p>
          <a:p>
            <a:r>
              <a:rPr lang="en-US" altLang="en-US" sz="3600" dirty="0">
                <a:solidFill>
                  <a:srgbClr val="FF0000"/>
                </a:solidFill>
              </a:rPr>
              <a:t>Leaner Columns: </a:t>
            </a:r>
          </a:p>
          <a:p>
            <a:r>
              <a:rPr lang="en-US" altLang="en-US" sz="2800" dirty="0">
                <a:solidFill>
                  <a:srgbClr val="FF0000"/>
                </a:solidFill>
              </a:rPr>
              <a:t>	Slides # 81 to 90</a:t>
            </a:r>
          </a:p>
          <a:p>
            <a:r>
              <a:rPr lang="en-US" altLang="en-US" sz="3600" dirty="0">
                <a:solidFill>
                  <a:srgbClr val="FF0000"/>
                </a:solidFill>
              </a:rPr>
              <a:t>Direct Analysis Method</a:t>
            </a:r>
          </a:p>
          <a:p>
            <a:r>
              <a:rPr lang="en-US" altLang="en-US" sz="3600" dirty="0">
                <a:solidFill>
                  <a:srgbClr val="FF0000"/>
                </a:solidFill>
              </a:rPr>
              <a:t>	</a:t>
            </a:r>
            <a:r>
              <a:rPr lang="en-US" altLang="en-US" sz="2800" dirty="0">
                <a:solidFill>
                  <a:srgbClr val="FF0000"/>
                </a:solidFill>
              </a:rPr>
              <a:t>Slides # 97 to 98</a:t>
            </a:r>
          </a:p>
        </p:txBody>
      </p:sp>
      <p:grpSp>
        <p:nvGrpSpPr>
          <p:cNvPr id="16387" name="Group 5"/>
          <p:cNvGrpSpPr>
            <a:grpSpLocks/>
          </p:cNvGrpSpPr>
          <p:nvPr/>
        </p:nvGrpSpPr>
        <p:grpSpPr bwMode="auto">
          <a:xfrm>
            <a:off x="6262689" y="3438525"/>
            <a:ext cx="4613275" cy="3627438"/>
            <a:chOff x="620599" y="43543"/>
            <a:chExt cx="8523401" cy="6814457"/>
          </a:xfrm>
        </p:grpSpPr>
        <p:pic>
          <p:nvPicPr>
            <p:cNvPr id="16390" name="Picture 2" descr="C:\Documents and Settings\David Fortin\Local Settings\Temporary Internet Files\Content.IE5\WP2RGTU3\MCj0432606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743" y="119743"/>
              <a:ext cx="6738257" cy="673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3"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99" y="43543"/>
              <a:ext cx="6074115" cy="60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9A3D9648-B221-481F-8F80-D33652DF6408}" type="slidenum">
              <a:rPr lang="en-US" altLang="en-US" sz="1200">
                <a:solidFill>
                  <a:srgbClr val="BCBCBC"/>
                </a:solidFill>
              </a:rPr>
              <a:pPr/>
              <a:t>13</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8"/>
          <p:cNvSpPr txBox="1">
            <a:spLocks noChangeArrowheads="1"/>
          </p:cNvSpPr>
          <p:nvPr/>
        </p:nvSpPr>
        <p:spPr bwMode="auto">
          <a:xfrm>
            <a:off x="1970088" y="701675"/>
            <a:ext cx="8140700" cy="3181350"/>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a:solidFill>
                  <a:srgbClr val="FF0000"/>
                </a:solidFill>
              </a:rPr>
              <a:t>INSERT SLIDES: COMPRESSION DESIGN</a:t>
            </a:r>
          </a:p>
          <a:p>
            <a:r>
              <a:rPr lang="en-US" altLang="en-US" sz="2800" i="1">
                <a:solidFill>
                  <a:srgbClr val="FF0000"/>
                </a:solidFill>
              </a:rPr>
              <a:t>Compression_Manual.ppt </a:t>
            </a:r>
            <a:endParaRPr lang="en-US" altLang="en-US" sz="2800">
              <a:solidFill>
                <a:srgbClr val="FF0000"/>
              </a:solidFill>
            </a:endParaRPr>
          </a:p>
          <a:p>
            <a:r>
              <a:rPr lang="en-US" altLang="en-US" sz="3600">
                <a:solidFill>
                  <a:srgbClr val="FF0000"/>
                </a:solidFill>
              </a:rPr>
              <a:t>Alignment Chart</a:t>
            </a:r>
          </a:p>
          <a:p>
            <a:r>
              <a:rPr lang="en-US" altLang="en-US" sz="3600">
                <a:solidFill>
                  <a:srgbClr val="FF0000"/>
                </a:solidFill>
              </a:rPr>
              <a:t>Leaner Columns:</a:t>
            </a:r>
            <a:r>
              <a:rPr lang="en-US" altLang="en-US" sz="2800">
                <a:solidFill>
                  <a:srgbClr val="FF0000"/>
                </a:solidFill>
              </a:rPr>
              <a:t> </a:t>
            </a:r>
          </a:p>
          <a:p>
            <a:r>
              <a:rPr lang="en-US" altLang="en-US" sz="2000">
                <a:solidFill>
                  <a:srgbClr val="FF0000"/>
                </a:solidFill>
              </a:rPr>
              <a:t>	</a:t>
            </a:r>
            <a:r>
              <a:rPr lang="en-US" altLang="en-US" sz="2800">
                <a:solidFill>
                  <a:srgbClr val="FF0000"/>
                </a:solidFill>
              </a:rPr>
              <a:t>Slides # 20 to 23</a:t>
            </a:r>
          </a:p>
        </p:txBody>
      </p:sp>
      <p:grpSp>
        <p:nvGrpSpPr>
          <p:cNvPr id="17411" name="Group 2"/>
          <p:cNvGrpSpPr>
            <a:grpSpLocks/>
          </p:cNvGrpSpPr>
          <p:nvPr/>
        </p:nvGrpSpPr>
        <p:grpSpPr bwMode="auto">
          <a:xfrm>
            <a:off x="6262689" y="3438525"/>
            <a:ext cx="4613275" cy="3627438"/>
            <a:chOff x="620599" y="43543"/>
            <a:chExt cx="8523401" cy="6814457"/>
          </a:xfrm>
        </p:grpSpPr>
        <p:pic>
          <p:nvPicPr>
            <p:cNvPr id="17414" name="Picture 2" descr="C:\Documents and Settings\David Fortin\Local Settings\Temporary Internet Files\Content.IE5\WP2RGTU3\MCj0432606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743" y="119743"/>
              <a:ext cx="6738257" cy="673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3"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99" y="43543"/>
              <a:ext cx="6074115" cy="60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F74F094B-3B73-44D3-BF19-13696EC37CA6}" type="slidenum">
              <a:rPr lang="en-US" altLang="en-US" sz="1200">
                <a:solidFill>
                  <a:srgbClr val="BCBCBC"/>
                </a:solidFill>
              </a:rPr>
              <a:pPr/>
              <a:t>14</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8"/>
          <p:cNvSpPr txBox="1">
            <a:spLocks noChangeArrowheads="1"/>
          </p:cNvSpPr>
          <p:nvPr/>
        </p:nvSpPr>
        <p:spPr bwMode="auto">
          <a:xfrm>
            <a:off x="1970088" y="712788"/>
            <a:ext cx="8140700" cy="2754312"/>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a:solidFill>
                  <a:srgbClr val="FF0000"/>
                </a:solidFill>
              </a:rPr>
              <a:t>INSERT SLIDES: DESIGN</a:t>
            </a:r>
          </a:p>
          <a:p>
            <a:r>
              <a:rPr lang="en-US" altLang="en-US" sz="2800" i="1">
                <a:solidFill>
                  <a:srgbClr val="FF0000"/>
                </a:solidFill>
              </a:rPr>
              <a:t>ADVANCEDCompression_ManualSlender.ppt</a:t>
            </a:r>
            <a:endParaRPr lang="en-US" altLang="en-US" sz="2800" u="sng">
              <a:solidFill>
                <a:srgbClr val="FF0000"/>
              </a:solidFill>
            </a:endParaRPr>
          </a:p>
          <a:p>
            <a:r>
              <a:rPr lang="en-US" altLang="en-US" sz="3600" u="sng">
                <a:solidFill>
                  <a:srgbClr val="FF0000"/>
                </a:solidFill>
              </a:rPr>
              <a:t>Advanced Topics</a:t>
            </a:r>
          </a:p>
          <a:p>
            <a:r>
              <a:rPr lang="en-US" altLang="en-US" sz="3600">
                <a:solidFill>
                  <a:srgbClr val="FF0000"/>
                </a:solidFill>
              </a:rPr>
              <a:t>Slender Flange or Web: </a:t>
            </a:r>
          </a:p>
          <a:p>
            <a:r>
              <a:rPr lang="en-US" altLang="en-US" sz="3600">
                <a:solidFill>
                  <a:srgbClr val="FF0000"/>
                </a:solidFill>
              </a:rPr>
              <a:t>	</a:t>
            </a:r>
            <a:r>
              <a:rPr lang="en-US" altLang="en-US" sz="2800">
                <a:solidFill>
                  <a:srgbClr val="FF0000"/>
                </a:solidFill>
              </a:rPr>
              <a:t>Slides # 1-10</a:t>
            </a:r>
            <a:endParaRPr lang="en-US" altLang="en-US" sz="2000">
              <a:solidFill>
                <a:srgbClr val="FF0000"/>
              </a:solidFill>
            </a:endParaRPr>
          </a:p>
        </p:txBody>
      </p:sp>
      <p:grpSp>
        <p:nvGrpSpPr>
          <p:cNvPr id="18435" name="Group 2"/>
          <p:cNvGrpSpPr>
            <a:grpSpLocks/>
          </p:cNvGrpSpPr>
          <p:nvPr/>
        </p:nvGrpSpPr>
        <p:grpSpPr bwMode="auto">
          <a:xfrm>
            <a:off x="6262689" y="3438525"/>
            <a:ext cx="4613275" cy="3627438"/>
            <a:chOff x="620599" y="43543"/>
            <a:chExt cx="8523401" cy="6814457"/>
          </a:xfrm>
        </p:grpSpPr>
        <p:pic>
          <p:nvPicPr>
            <p:cNvPr id="18438" name="Picture 2" descr="C:\Documents and Settings\David Fortin\Local Settings\Temporary Internet Files\Content.IE5\WP2RGTU3\MCj0432606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743" y="119743"/>
              <a:ext cx="6738257" cy="673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3"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99" y="43543"/>
              <a:ext cx="6074115" cy="60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D4FB4E5-1ACB-4068-8100-915E22EEB56F}" type="slidenum">
              <a:rPr lang="en-US" altLang="en-US" sz="1200">
                <a:solidFill>
                  <a:srgbClr val="BCBCBC"/>
                </a:solidFill>
              </a:rPr>
              <a:pPr/>
              <a:t>15</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817687" y="1780335"/>
            <a:ext cx="4695825" cy="243840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b="1" dirty="0">
                <a:solidFill>
                  <a:schemeClr val="bg1"/>
                </a:solidFill>
              </a:rPr>
              <a:t>COMPRESSION MEMBER/COLUMN:</a:t>
            </a:r>
            <a:r>
              <a:rPr lang="en-US" sz="3600" dirty="0">
                <a:solidFill>
                  <a:schemeClr val="bg1"/>
                </a:solidFill>
              </a:rPr>
              <a:t> </a:t>
            </a:r>
          </a:p>
          <a:p>
            <a:pPr>
              <a:defRPr/>
            </a:pPr>
            <a:r>
              <a:rPr lang="en-US" sz="3600" dirty="0">
                <a:solidFill>
                  <a:schemeClr val="bg1"/>
                </a:solidFill>
              </a:rPr>
              <a:t>Structural member subjected to axial load</a:t>
            </a:r>
          </a:p>
        </p:txBody>
      </p:sp>
      <p:sp>
        <p:nvSpPr>
          <p:cNvPr id="5123" name="Rectangle 17"/>
          <p:cNvSpPr>
            <a:spLocks noChangeArrowheads="1"/>
          </p:cNvSpPr>
          <p:nvPr/>
        </p:nvSpPr>
        <p:spPr bwMode="auto">
          <a:xfrm rot="16200000" flipH="1">
            <a:off x="5737226" y="3203576"/>
            <a:ext cx="4397375" cy="454025"/>
          </a:xfrm>
          <a:prstGeom prst="rect">
            <a:avLst/>
          </a:prstGeom>
          <a:solidFill>
            <a:schemeClr val="folHlink"/>
          </a:solidFill>
          <a:ln w="12700">
            <a:solidFill>
              <a:schemeClr val="tx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latin typeface="Arial" panose="020B0604020202020204" pitchFamily="34" charset="0"/>
            </a:endParaRPr>
          </a:p>
        </p:txBody>
      </p:sp>
      <p:sp>
        <p:nvSpPr>
          <p:cNvPr id="5124" name="Line 128"/>
          <p:cNvSpPr>
            <a:spLocks noChangeShapeType="1"/>
          </p:cNvSpPr>
          <p:nvPr/>
        </p:nvSpPr>
        <p:spPr bwMode="auto">
          <a:xfrm flipH="1" flipV="1">
            <a:off x="7945439" y="5637213"/>
            <a:ext cx="14287" cy="69215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5" name="Text Box 131"/>
          <p:cNvSpPr txBox="1">
            <a:spLocks noChangeArrowheads="1"/>
          </p:cNvSpPr>
          <p:nvPr/>
        </p:nvSpPr>
        <p:spPr bwMode="auto">
          <a:xfrm flipH="1">
            <a:off x="7974013" y="5688013"/>
            <a:ext cx="533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600" i="1">
                <a:latin typeface="Arial" panose="020B0604020202020204" pitchFamily="34" charset="0"/>
              </a:rPr>
              <a:t>P</a:t>
            </a:r>
          </a:p>
        </p:txBody>
      </p:sp>
      <p:sp>
        <p:nvSpPr>
          <p:cNvPr id="5126" name="Text Box 137"/>
          <p:cNvSpPr txBox="1">
            <a:spLocks noChangeArrowheads="1"/>
          </p:cNvSpPr>
          <p:nvPr/>
        </p:nvSpPr>
        <p:spPr bwMode="auto">
          <a:xfrm>
            <a:off x="7405688" y="546100"/>
            <a:ext cx="533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600" i="1">
                <a:latin typeface="Arial" panose="020B0604020202020204" pitchFamily="34" charset="0"/>
              </a:rPr>
              <a:t>P</a:t>
            </a:r>
          </a:p>
        </p:txBody>
      </p:sp>
      <p:sp>
        <p:nvSpPr>
          <p:cNvPr id="5127" name="Line 128"/>
          <p:cNvSpPr>
            <a:spLocks noChangeShapeType="1"/>
          </p:cNvSpPr>
          <p:nvPr/>
        </p:nvSpPr>
        <p:spPr bwMode="auto">
          <a:xfrm flipH="1">
            <a:off x="7932738" y="546100"/>
            <a:ext cx="12700" cy="69215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Slide Number Placeholder 10"/>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E7D2702-7AC9-4C76-BCC7-DC2CEBB6A106}" type="slidenum">
              <a:rPr lang="en-US" altLang="en-US" sz="1200">
                <a:solidFill>
                  <a:srgbClr val="BCBCBC"/>
                </a:solidFill>
              </a:rPr>
              <a:pPr/>
              <a:t>2</a:t>
            </a:fld>
            <a:endParaRPr lang="en-US" altLang="en-US" sz="1200">
              <a:solidFill>
                <a:srgbClr val="BCBCBC"/>
              </a:solidFill>
            </a:endParaRPr>
          </a:p>
        </p:txBody>
      </p:sp>
      <p:sp>
        <p:nvSpPr>
          <p:cNvPr id="12" name="Footer Placeholder 11"/>
          <p:cNvSpPr>
            <a:spLocks noGrp="1"/>
          </p:cNvSpPr>
          <p:nvPr>
            <p:ph type="ftr" sz="quarter" idx="10"/>
          </p:nvPr>
        </p:nvSpPr>
        <p:spPr/>
        <p:txBody>
          <a:bodyPr/>
          <a:lstStyle/>
          <a:p>
            <a:pPr>
              <a:defRPr/>
            </a:pPr>
            <a:r>
              <a:rPr lang="en-US"/>
              <a:t>Compression Module</a:t>
            </a:r>
            <a:endParaRPr lang="en-US" dirty="0"/>
          </a:p>
        </p:txBody>
      </p:sp>
      <p:sp>
        <p:nvSpPr>
          <p:cNvPr id="5130" name="Line 18"/>
          <p:cNvSpPr>
            <a:spLocks noChangeShapeType="1"/>
          </p:cNvSpPr>
          <p:nvPr/>
        </p:nvSpPr>
        <p:spPr bwMode="auto">
          <a:xfrm>
            <a:off x="7802563" y="1235075"/>
            <a:ext cx="0" cy="43957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5131" name="Line 19"/>
          <p:cNvSpPr>
            <a:spLocks noChangeShapeType="1"/>
          </p:cNvSpPr>
          <p:nvPr/>
        </p:nvSpPr>
        <p:spPr bwMode="auto">
          <a:xfrm>
            <a:off x="8077200" y="1238250"/>
            <a:ext cx="0" cy="43957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28"/>
          <p:cNvSpPr txBox="1">
            <a:spLocks noChangeArrowheads="1"/>
          </p:cNvSpPr>
          <p:nvPr/>
        </p:nvSpPr>
        <p:spPr bwMode="auto">
          <a:xfrm>
            <a:off x="1970088" y="1309688"/>
            <a:ext cx="8140700" cy="4106862"/>
          </a:xfrm>
          <a:prstGeom prst="rect">
            <a:avLst/>
          </a:prstGeom>
          <a:solidFill>
            <a:schemeClr val="tx1"/>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dirty="0">
                <a:solidFill>
                  <a:srgbClr val="FF0000"/>
                </a:solidFill>
              </a:rPr>
              <a:t>INSERT PHOTOS:</a:t>
            </a:r>
          </a:p>
          <a:p>
            <a:r>
              <a:rPr lang="en-US" altLang="en-US" sz="3600" dirty="0">
                <a:solidFill>
                  <a:srgbClr val="FF0000"/>
                </a:solidFill>
              </a:rPr>
              <a:t>Compression Members in Structures:</a:t>
            </a:r>
          </a:p>
          <a:p>
            <a:r>
              <a:rPr lang="en-US" altLang="en-US" sz="2800" i="1" dirty="0">
                <a:solidFill>
                  <a:srgbClr val="FF0000"/>
                </a:solidFill>
              </a:rPr>
              <a:t>AISC WET Columns Slide Show</a:t>
            </a:r>
          </a:p>
          <a:p>
            <a:endParaRPr lang="en-US" altLang="en-US" sz="3600" i="1" dirty="0">
              <a:solidFill>
                <a:srgbClr val="FF0000"/>
              </a:solidFill>
            </a:endParaRPr>
          </a:p>
          <a:p>
            <a:r>
              <a:rPr lang="en-US" altLang="en-US" sz="2800" i="1" dirty="0">
                <a:solidFill>
                  <a:srgbClr val="FF0000"/>
                </a:solidFill>
              </a:rPr>
              <a:t>AISC Four Story Office Building</a:t>
            </a:r>
          </a:p>
          <a:p>
            <a:r>
              <a:rPr lang="en-US" altLang="en-US" sz="2800" i="1" dirty="0">
                <a:solidFill>
                  <a:srgbClr val="FF0000"/>
                </a:solidFill>
              </a:rPr>
              <a:t>Photo Slide Shows</a:t>
            </a:r>
          </a:p>
          <a:p>
            <a:r>
              <a:rPr lang="en-US" altLang="en-US" sz="2800" dirty="0">
                <a:solidFill>
                  <a:srgbClr val="FF0000"/>
                </a:solidFill>
              </a:rPr>
              <a:t>Structural Steel Erection Slides</a:t>
            </a:r>
          </a:p>
          <a:p>
            <a:endParaRPr lang="en-US" altLang="en-US" sz="2800" dirty="0">
              <a:solidFill>
                <a:srgbClr val="FF0000"/>
              </a:solidFill>
            </a:endParaRPr>
          </a:p>
        </p:txBody>
      </p:sp>
      <p:grpSp>
        <p:nvGrpSpPr>
          <p:cNvPr id="6147" name="Group 2"/>
          <p:cNvGrpSpPr>
            <a:grpSpLocks/>
          </p:cNvGrpSpPr>
          <p:nvPr/>
        </p:nvGrpSpPr>
        <p:grpSpPr bwMode="auto">
          <a:xfrm>
            <a:off x="7564438" y="3727450"/>
            <a:ext cx="3103562" cy="3130550"/>
            <a:chOff x="762000" y="-304800"/>
            <a:chExt cx="7924800" cy="7162800"/>
          </a:xfrm>
        </p:grpSpPr>
        <p:pic>
          <p:nvPicPr>
            <p:cNvPr id="6150" name="Picture 2" descr="C:\Documents and Settings\David Fortin\Local Settings\Temporary Internet Files\Content.IE5\05AVGDUF\MCj043256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71628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4"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86B01C0-6520-4D55-A509-5E5BFE453397}" type="slidenum">
              <a:rPr lang="en-US" altLang="en-US" sz="1200">
                <a:solidFill>
                  <a:srgbClr val="BCBCBC"/>
                </a:solidFill>
              </a:rPr>
              <a:pPr/>
              <a:t>3</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1358901"/>
            <a:ext cx="8140700" cy="3713163"/>
          </a:xfrm>
          <a:prstGeom prst="rect">
            <a:avLst/>
          </a:prstGeom>
          <a:solidFill>
            <a:schemeClr val="tx1">
              <a:lumMod val="95000"/>
              <a:alpha val="62000"/>
            </a:schemeClr>
          </a:solidFill>
          <a:ln w="38100" cap="flat">
            <a:solidFill>
              <a:schemeClr val="bg1"/>
            </a:solidFill>
            <a:bevel/>
          </a:ln>
        </p:spPr>
        <p:txBody>
          <a:bodyPr anchor="ctr" anchorCtr="1"/>
          <a:lstStyle/>
          <a:p>
            <a:pPr>
              <a:tabLst>
                <a:tab pos="914400" algn="l"/>
                <a:tab pos="3028950" algn="l"/>
              </a:tabLst>
              <a:defRPr/>
            </a:pPr>
            <a:r>
              <a:rPr lang="en-US" sz="3600" b="1">
                <a:solidFill>
                  <a:schemeClr val="bg1"/>
                </a:solidFill>
              </a:rPr>
              <a:t>Strength design requirements</a:t>
            </a:r>
            <a:r>
              <a:rPr lang="en-US" sz="3600">
                <a:solidFill>
                  <a:schemeClr val="bg1"/>
                </a:solidFill>
              </a:rPr>
              <a:t>:</a:t>
            </a:r>
          </a:p>
          <a:p>
            <a:pPr>
              <a:lnSpc>
                <a:spcPct val="50000"/>
              </a:lnSpc>
              <a:tabLst>
                <a:tab pos="914400" algn="l"/>
                <a:tab pos="3028950" algn="l"/>
              </a:tabLst>
              <a:defRPr/>
            </a:pPr>
            <a:r>
              <a:rPr lang="en-US" sz="3600">
                <a:solidFill>
                  <a:schemeClr val="bg1"/>
                </a:solidFill>
              </a:rPr>
              <a:t>		</a:t>
            </a:r>
          </a:p>
          <a:p>
            <a:pPr>
              <a:tabLst>
                <a:tab pos="914400" algn="l"/>
                <a:tab pos="3028950" algn="l"/>
              </a:tabLst>
              <a:defRPr/>
            </a:pPr>
            <a:r>
              <a:rPr lang="en-US" sz="3600">
                <a:solidFill>
                  <a:schemeClr val="bg1"/>
                </a:solidFill>
              </a:rPr>
              <a:t>	</a:t>
            </a:r>
            <a:r>
              <a:rPr lang="en-US" sz="3600" i="1">
                <a:solidFill>
                  <a:schemeClr val="bg1"/>
                </a:solidFill>
              </a:rPr>
              <a:t>P</a:t>
            </a:r>
            <a:r>
              <a:rPr lang="en-US" sz="3600" i="1" baseline="-25000">
                <a:solidFill>
                  <a:schemeClr val="bg1"/>
                </a:solidFill>
              </a:rPr>
              <a:t>u </a:t>
            </a:r>
            <a:r>
              <a:rPr lang="en-US" sz="3600">
                <a:solidFill>
                  <a:schemeClr val="bg1"/>
                </a:solidFill>
                <a:sym typeface="Symbol" pitchFamily="18" charset="2"/>
              </a:rPr>
              <a:t> </a:t>
            </a:r>
            <a:r>
              <a:rPr lang="en-US" sz="3600" i="1">
                <a:solidFill>
                  <a:schemeClr val="bg1"/>
                </a:solidFill>
                <a:sym typeface="Symbol" pitchFamily="18" charset="2"/>
              </a:rPr>
              <a:t>P</a:t>
            </a:r>
            <a:r>
              <a:rPr lang="en-US" sz="3600" i="1" baseline="-25000">
                <a:solidFill>
                  <a:schemeClr val="bg1"/>
                </a:solidFill>
              </a:rPr>
              <a:t>n</a:t>
            </a:r>
            <a:r>
              <a:rPr lang="en-US" sz="3600">
                <a:solidFill>
                  <a:schemeClr val="bg1"/>
                </a:solidFill>
              </a:rPr>
              <a:t>	(</a:t>
            </a:r>
            <a:r>
              <a:rPr lang="en-US" sz="3600" i="1">
                <a:solidFill>
                  <a:schemeClr val="bg1"/>
                </a:solidFill>
              </a:rPr>
              <a:t>P</a:t>
            </a:r>
            <a:r>
              <a:rPr lang="en-US" sz="3600" i="1" baseline="-25000">
                <a:solidFill>
                  <a:schemeClr val="bg1"/>
                </a:solidFill>
              </a:rPr>
              <a:t>a </a:t>
            </a:r>
            <a:r>
              <a:rPr lang="en-US" sz="3600">
                <a:solidFill>
                  <a:schemeClr val="bg1"/>
                </a:solidFill>
                <a:sym typeface="Symbol" pitchFamily="18" charset="2"/>
              </a:rPr>
              <a:t> </a:t>
            </a:r>
            <a:r>
              <a:rPr lang="en-US" sz="3600" i="1">
                <a:solidFill>
                  <a:schemeClr val="bg1"/>
                </a:solidFill>
                <a:sym typeface="Symbol" pitchFamily="18" charset="2"/>
              </a:rPr>
              <a:t>P</a:t>
            </a:r>
            <a:r>
              <a:rPr lang="en-US" sz="3600" i="1" baseline="-25000">
                <a:solidFill>
                  <a:schemeClr val="bg1"/>
                </a:solidFill>
              </a:rPr>
              <a:t>n</a:t>
            </a:r>
            <a:r>
              <a:rPr lang="en-US" sz="3600">
                <a:solidFill>
                  <a:schemeClr val="bg1"/>
                </a:solidFill>
              </a:rPr>
              <a:t>/</a:t>
            </a:r>
            <a:r>
              <a:rPr lang="el-GR" sz="3600">
                <a:solidFill>
                  <a:schemeClr val="bg1"/>
                </a:solidFill>
              </a:rPr>
              <a:t>Ω</a:t>
            </a:r>
            <a:r>
              <a:rPr lang="en-US" sz="3600">
                <a:solidFill>
                  <a:schemeClr val="bg1"/>
                </a:solidFill>
              </a:rPr>
              <a:t>)ASD</a:t>
            </a:r>
          </a:p>
          <a:p>
            <a:pPr>
              <a:lnSpc>
                <a:spcPct val="50000"/>
              </a:lnSpc>
              <a:tabLst>
                <a:tab pos="914400" algn="l"/>
                <a:tab pos="3028950" algn="l"/>
              </a:tabLst>
              <a:defRPr/>
            </a:pPr>
            <a:endParaRPr lang="en-US" sz="3600">
              <a:solidFill>
                <a:schemeClr val="bg1"/>
              </a:solidFill>
              <a:latin typeface="Symbol" pitchFamily="18" charset="2"/>
            </a:endParaRPr>
          </a:p>
          <a:p>
            <a:pPr>
              <a:tabLst>
                <a:tab pos="914400" algn="l"/>
                <a:tab pos="3028950" algn="l"/>
              </a:tabLst>
              <a:defRPr/>
            </a:pPr>
            <a:r>
              <a:rPr lang="en-US" sz="3600">
                <a:solidFill>
                  <a:schemeClr val="bg1"/>
                </a:solidFill>
              </a:rPr>
              <a:t>Where </a:t>
            </a:r>
            <a:r>
              <a:rPr lang="en-US" sz="3600">
                <a:solidFill>
                  <a:schemeClr val="bg1"/>
                </a:solidFill>
                <a:sym typeface="Symbol" pitchFamily="18" charset="2"/>
              </a:rPr>
              <a:t> </a:t>
            </a:r>
            <a:r>
              <a:rPr lang="en-US" sz="3600">
                <a:solidFill>
                  <a:schemeClr val="bg1"/>
                </a:solidFill>
              </a:rPr>
              <a:t>= 0.9 for compression</a:t>
            </a:r>
          </a:p>
          <a:p>
            <a:pPr>
              <a:tabLst>
                <a:tab pos="914400" algn="l"/>
                <a:tab pos="3028950" algn="l"/>
              </a:tabLst>
              <a:defRPr/>
            </a:pPr>
            <a:r>
              <a:rPr lang="en-US" sz="3600">
                <a:solidFill>
                  <a:schemeClr val="bg1"/>
                </a:solidFill>
              </a:rPr>
              <a:t>		(</a:t>
            </a:r>
            <a:r>
              <a:rPr lang="el-GR" sz="3600">
                <a:solidFill>
                  <a:schemeClr val="bg1"/>
                </a:solidFill>
              </a:rPr>
              <a:t>Ω</a:t>
            </a:r>
            <a:r>
              <a:rPr lang="en-US" sz="3600">
                <a:solidFill>
                  <a:schemeClr val="bg1"/>
                </a:solidFill>
              </a:rPr>
              <a:t> = 1.67)ASD</a:t>
            </a:r>
          </a:p>
        </p:txBody>
      </p:sp>
      <p:sp>
        <p:nvSpPr>
          <p:cNvPr id="3" name="Slide Number Placeholder 2"/>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6125EE8-942A-4C4F-A984-A5066748585F}" type="slidenum">
              <a:rPr lang="en-US" altLang="en-US" sz="1200">
                <a:solidFill>
                  <a:srgbClr val="BCBCBC"/>
                </a:solidFill>
              </a:rPr>
              <a:pPr/>
              <a:t>4</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505729" y="518553"/>
            <a:ext cx="6883400" cy="11271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b="1">
                <a:solidFill>
                  <a:schemeClr val="bg1"/>
                </a:solidFill>
              </a:rPr>
              <a:t>Axial Strength	</a:t>
            </a:r>
          </a:p>
        </p:txBody>
      </p:sp>
      <p:sp>
        <p:nvSpPr>
          <p:cNvPr id="15" name="TextBox 14"/>
          <p:cNvSpPr txBox="1"/>
          <p:nvPr/>
        </p:nvSpPr>
        <p:spPr>
          <a:xfrm>
            <a:off x="2515254" y="2176557"/>
            <a:ext cx="6873875" cy="3027363"/>
          </a:xfrm>
          <a:prstGeom prst="rect">
            <a:avLst/>
          </a:prstGeom>
          <a:solidFill>
            <a:schemeClr val="tx1">
              <a:lumMod val="95000"/>
              <a:alpha val="62000"/>
            </a:schemeClr>
          </a:solidFill>
          <a:ln w="38100" cap="flat">
            <a:solidFill>
              <a:schemeClr val="bg1"/>
            </a:solidFill>
            <a:bevel/>
          </a:ln>
        </p:spPr>
        <p:txBody>
          <a:bodyPr anchor="ctr" anchorCtr="1"/>
          <a:lstStyle/>
          <a:p>
            <a:pPr marL="342900" indent="-342900">
              <a:defRPr/>
            </a:pPr>
            <a:r>
              <a:rPr lang="en-US" sz="3600" b="1" dirty="0">
                <a:solidFill>
                  <a:schemeClr val="bg1"/>
                </a:solidFill>
              </a:rPr>
              <a:t>Strength Limit States:</a:t>
            </a:r>
          </a:p>
          <a:p>
            <a:pPr marL="342900" indent="-342900">
              <a:buFontTx/>
              <a:buChar char="•"/>
              <a:defRPr/>
            </a:pPr>
            <a:r>
              <a:rPr lang="en-US" sz="3600" dirty="0">
                <a:solidFill>
                  <a:schemeClr val="bg1"/>
                </a:solidFill>
              </a:rPr>
              <a:t>Squash Load</a:t>
            </a:r>
          </a:p>
          <a:p>
            <a:pPr marL="342900" indent="-342900">
              <a:buFontTx/>
              <a:buChar char="•"/>
              <a:defRPr/>
            </a:pPr>
            <a:r>
              <a:rPr lang="en-US" sz="3600" dirty="0">
                <a:solidFill>
                  <a:schemeClr val="bg1"/>
                </a:solidFill>
              </a:rPr>
              <a:t>Global Buckling</a:t>
            </a:r>
          </a:p>
          <a:p>
            <a:pPr marL="342900" indent="-342900">
              <a:buFontTx/>
              <a:buChar char="•"/>
              <a:defRPr/>
            </a:pPr>
            <a:r>
              <a:rPr lang="en-US" sz="3600" dirty="0">
                <a:solidFill>
                  <a:schemeClr val="bg1"/>
                </a:solidFill>
              </a:rPr>
              <a:t>Local Buckling</a:t>
            </a:r>
          </a:p>
        </p:txBody>
      </p:sp>
      <p:sp>
        <p:nvSpPr>
          <p:cNvPr id="4" name="Slide Number Placeholder 3"/>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C9DE34C-EF79-41DE-94C3-CB89933B7C1C}" type="slidenum">
              <a:rPr lang="en-US" altLang="en-US" sz="1200">
                <a:solidFill>
                  <a:srgbClr val="BCBCBC"/>
                </a:solidFill>
              </a:rPr>
              <a:pPr/>
              <a:t>5</a:t>
            </a:fld>
            <a:endParaRPr lang="en-US" altLang="en-US" sz="1200">
              <a:solidFill>
                <a:srgbClr val="BCBCBC"/>
              </a:solidFill>
            </a:endParaRPr>
          </a:p>
        </p:txBody>
      </p:sp>
      <p:sp>
        <p:nvSpPr>
          <p:cNvPr id="5" name="Footer Placeholder 4"/>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70225" y="450851"/>
            <a:ext cx="6483350" cy="56673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219" name="Rectangle 63"/>
          <p:cNvSpPr>
            <a:spLocks noChangeArrowheads="1"/>
          </p:cNvSpPr>
          <p:nvPr/>
        </p:nvSpPr>
        <p:spPr bwMode="auto">
          <a:xfrm rot="-5400000">
            <a:off x="2122488" y="3054351"/>
            <a:ext cx="3529013" cy="500062"/>
          </a:xfrm>
          <a:prstGeom prst="rect">
            <a:avLst/>
          </a:prstGeom>
          <a:solidFill>
            <a:schemeClr val="folHlink"/>
          </a:solidFill>
          <a:ln w="12700">
            <a:solidFill>
              <a:schemeClr val="bg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20" name="Rectangle 65"/>
          <p:cNvSpPr>
            <a:spLocks noChangeArrowheads="1"/>
          </p:cNvSpPr>
          <p:nvPr/>
        </p:nvSpPr>
        <p:spPr bwMode="auto">
          <a:xfrm rot="-5400000">
            <a:off x="4360863" y="3054351"/>
            <a:ext cx="3529013" cy="500062"/>
          </a:xfrm>
          <a:prstGeom prst="rect">
            <a:avLst/>
          </a:prstGeom>
          <a:solidFill>
            <a:schemeClr val="folHlink"/>
          </a:solidFill>
          <a:ln w="12700">
            <a:solidFill>
              <a:schemeClr val="bg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21" name="Rectangle 66"/>
          <p:cNvSpPr>
            <a:spLocks noChangeArrowheads="1"/>
          </p:cNvSpPr>
          <p:nvPr/>
        </p:nvSpPr>
        <p:spPr bwMode="auto">
          <a:xfrm rot="-5400000">
            <a:off x="4364038" y="3151188"/>
            <a:ext cx="3525838" cy="309563"/>
          </a:xfrm>
          <a:prstGeom prst="rect">
            <a:avLst/>
          </a:prstGeom>
          <a:solidFill>
            <a:schemeClr val="folHlink"/>
          </a:solidFill>
          <a:ln w="12700">
            <a:solidFill>
              <a:schemeClr val="bg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22" name="Rectangle 67"/>
          <p:cNvSpPr>
            <a:spLocks noChangeArrowheads="1"/>
          </p:cNvSpPr>
          <p:nvPr/>
        </p:nvSpPr>
        <p:spPr bwMode="auto">
          <a:xfrm rot="-5400000">
            <a:off x="6237288" y="3054351"/>
            <a:ext cx="3529013" cy="500062"/>
          </a:xfrm>
          <a:prstGeom prst="rect">
            <a:avLst/>
          </a:prstGeom>
          <a:solidFill>
            <a:schemeClr val="folHlink"/>
          </a:solidFill>
          <a:ln w="12700">
            <a:solidFill>
              <a:schemeClr val="bg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23" name="Rectangle 68"/>
          <p:cNvSpPr>
            <a:spLocks noChangeArrowheads="1"/>
          </p:cNvSpPr>
          <p:nvPr/>
        </p:nvSpPr>
        <p:spPr bwMode="auto">
          <a:xfrm rot="-5400000">
            <a:off x="6240463" y="3151188"/>
            <a:ext cx="3525838" cy="309563"/>
          </a:xfrm>
          <a:prstGeom prst="rect">
            <a:avLst/>
          </a:prstGeom>
          <a:solidFill>
            <a:schemeClr val="folHlink"/>
          </a:solidFill>
          <a:ln w="12700">
            <a:solidFill>
              <a:schemeClr val="bg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grpSp>
        <p:nvGrpSpPr>
          <p:cNvPr id="9224" name="Group 69"/>
          <p:cNvGrpSpPr>
            <a:grpSpLocks/>
          </p:cNvGrpSpPr>
          <p:nvPr/>
        </p:nvGrpSpPr>
        <p:grpSpPr bwMode="auto">
          <a:xfrm>
            <a:off x="6505575" y="2990850"/>
            <a:ext cx="381000" cy="457200"/>
            <a:chOff x="1104" y="1392"/>
            <a:chExt cx="240" cy="288"/>
          </a:xfrm>
        </p:grpSpPr>
        <p:sp>
          <p:nvSpPr>
            <p:cNvPr id="9265" name="Line 25"/>
            <p:cNvSpPr>
              <a:spLocks noChangeShapeType="1"/>
            </p:cNvSpPr>
            <p:nvPr/>
          </p:nvSpPr>
          <p:spPr bwMode="auto">
            <a:xfrm>
              <a:off x="1104" y="1536"/>
              <a:ext cx="240"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6" name="Line 26"/>
            <p:cNvSpPr>
              <a:spLocks noChangeShapeType="1"/>
            </p:cNvSpPr>
            <p:nvPr/>
          </p:nvSpPr>
          <p:spPr bwMode="auto">
            <a:xfrm rot="-5400000">
              <a:off x="120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7" name="Line 27"/>
            <p:cNvSpPr>
              <a:spLocks noChangeShapeType="1"/>
            </p:cNvSpPr>
            <p:nvPr/>
          </p:nvSpPr>
          <p:spPr bwMode="auto">
            <a:xfrm rot="-5400000">
              <a:off x="96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225" name="Group 70"/>
          <p:cNvGrpSpPr>
            <a:grpSpLocks/>
          </p:cNvGrpSpPr>
          <p:nvPr/>
        </p:nvGrpSpPr>
        <p:grpSpPr bwMode="auto">
          <a:xfrm>
            <a:off x="8458200" y="2990850"/>
            <a:ext cx="381000" cy="457200"/>
            <a:chOff x="1104" y="1392"/>
            <a:chExt cx="240" cy="288"/>
          </a:xfrm>
        </p:grpSpPr>
        <p:sp>
          <p:nvSpPr>
            <p:cNvPr id="9262" name="Line 29"/>
            <p:cNvSpPr>
              <a:spLocks noChangeShapeType="1"/>
            </p:cNvSpPr>
            <p:nvPr/>
          </p:nvSpPr>
          <p:spPr bwMode="auto">
            <a:xfrm>
              <a:off x="1104" y="1536"/>
              <a:ext cx="240"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3" name="Line 30"/>
            <p:cNvSpPr>
              <a:spLocks noChangeShapeType="1"/>
            </p:cNvSpPr>
            <p:nvPr/>
          </p:nvSpPr>
          <p:spPr bwMode="auto">
            <a:xfrm rot="-5400000">
              <a:off x="120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4" name="Line 31"/>
            <p:cNvSpPr>
              <a:spLocks noChangeShapeType="1"/>
            </p:cNvSpPr>
            <p:nvPr/>
          </p:nvSpPr>
          <p:spPr bwMode="auto">
            <a:xfrm rot="-5400000">
              <a:off x="96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226" name="Group 96"/>
          <p:cNvGrpSpPr>
            <a:grpSpLocks/>
          </p:cNvGrpSpPr>
          <p:nvPr/>
        </p:nvGrpSpPr>
        <p:grpSpPr bwMode="auto">
          <a:xfrm rot="-5400000">
            <a:off x="4229100" y="3105150"/>
            <a:ext cx="381000" cy="457200"/>
            <a:chOff x="1104" y="1392"/>
            <a:chExt cx="240" cy="288"/>
          </a:xfrm>
        </p:grpSpPr>
        <p:sp>
          <p:nvSpPr>
            <p:cNvPr id="9259" name="Line 20"/>
            <p:cNvSpPr>
              <a:spLocks noChangeShapeType="1"/>
            </p:cNvSpPr>
            <p:nvPr/>
          </p:nvSpPr>
          <p:spPr bwMode="auto">
            <a:xfrm>
              <a:off x="1104" y="1536"/>
              <a:ext cx="240"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0" name="Line 21"/>
            <p:cNvSpPr>
              <a:spLocks noChangeShapeType="1"/>
            </p:cNvSpPr>
            <p:nvPr/>
          </p:nvSpPr>
          <p:spPr bwMode="auto">
            <a:xfrm rot="-5400000">
              <a:off x="120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1" name="Line 22"/>
            <p:cNvSpPr>
              <a:spLocks noChangeShapeType="1"/>
            </p:cNvSpPr>
            <p:nvPr/>
          </p:nvSpPr>
          <p:spPr bwMode="auto">
            <a:xfrm rot="-5400000">
              <a:off x="960" y="1536"/>
              <a:ext cx="288" cy="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227" name="Line 33"/>
          <p:cNvSpPr>
            <a:spLocks noChangeShapeType="1"/>
          </p:cNvSpPr>
          <p:nvPr/>
        </p:nvSpPr>
        <p:spPr bwMode="auto">
          <a:xfrm rot="-5400000">
            <a:off x="4767263" y="3305175"/>
            <a:ext cx="381000" cy="0"/>
          </a:xfrm>
          <a:prstGeom prst="line">
            <a:avLst/>
          </a:prstGeom>
          <a:noFill/>
          <a:ln w="635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228" name="Line 34"/>
          <p:cNvSpPr>
            <a:spLocks noChangeShapeType="1"/>
          </p:cNvSpPr>
          <p:nvPr/>
        </p:nvSpPr>
        <p:spPr bwMode="auto">
          <a:xfrm rot="10800000">
            <a:off x="4724400" y="3143250"/>
            <a:ext cx="457200" cy="0"/>
          </a:xfrm>
          <a:prstGeom prst="line">
            <a:avLst/>
          </a:prstGeom>
          <a:noFill/>
          <a:ln w="635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229" name="Line 35"/>
          <p:cNvSpPr>
            <a:spLocks noChangeShapeType="1"/>
          </p:cNvSpPr>
          <p:nvPr/>
        </p:nvSpPr>
        <p:spPr bwMode="auto">
          <a:xfrm rot="10800000">
            <a:off x="4724400" y="3524250"/>
            <a:ext cx="457200" cy="0"/>
          </a:xfrm>
          <a:prstGeom prst="line">
            <a:avLst/>
          </a:prstGeom>
          <a:noFill/>
          <a:ln w="635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230" name="Line 36"/>
          <p:cNvSpPr>
            <a:spLocks noChangeShapeType="1"/>
          </p:cNvSpPr>
          <p:nvPr/>
        </p:nvSpPr>
        <p:spPr bwMode="auto">
          <a:xfrm>
            <a:off x="4419600" y="3371850"/>
            <a:ext cx="4572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1" name="Freeform 72"/>
          <p:cNvSpPr>
            <a:spLocks/>
          </p:cNvSpPr>
          <p:nvPr/>
        </p:nvSpPr>
        <p:spPr bwMode="auto">
          <a:xfrm>
            <a:off x="4129088" y="1543051"/>
            <a:ext cx="361950" cy="3529013"/>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12700"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2" name="Freeform 73"/>
          <p:cNvSpPr>
            <a:spLocks/>
          </p:cNvSpPr>
          <p:nvPr/>
        </p:nvSpPr>
        <p:spPr bwMode="auto">
          <a:xfrm>
            <a:off x="3643314" y="1543050"/>
            <a:ext cx="319087" cy="3524250"/>
          </a:xfrm>
          <a:custGeom>
            <a:avLst/>
            <a:gdLst>
              <a:gd name="T0" fmla="*/ 0 w 207"/>
              <a:gd name="T1" fmla="*/ 2147483647 h 1152"/>
              <a:gd name="T2" fmla="*/ 2147483647 w 207"/>
              <a:gd name="T3" fmla="*/ 2147483647 h 1152"/>
              <a:gd name="T4" fmla="*/ 2147483647 w 207"/>
              <a:gd name="T5" fmla="*/ 2147483647 h 1152"/>
              <a:gd name="T6" fmla="*/ 2147483647 w 207"/>
              <a:gd name="T7" fmla="*/ 2147483647 h 1152"/>
              <a:gd name="T8" fmla="*/ 2147483647 w 207"/>
              <a:gd name="T9" fmla="*/ 2147483647 h 1152"/>
              <a:gd name="T10" fmla="*/ 2147483647 w 207"/>
              <a:gd name="T11" fmla="*/ 2147483647 h 1152"/>
              <a:gd name="T12" fmla="*/ 0 w 207"/>
              <a:gd name="T13" fmla="*/ 0 h 1152"/>
              <a:gd name="T14" fmla="*/ 0 60000 65536"/>
              <a:gd name="T15" fmla="*/ 0 60000 65536"/>
              <a:gd name="T16" fmla="*/ 0 60000 65536"/>
              <a:gd name="T17" fmla="*/ 0 60000 65536"/>
              <a:gd name="T18" fmla="*/ 0 60000 65536"/>
              <a:gd name="T19" fmla="*/ 0 60000 65536"/>
              <a:gd name="T20" fmla="*/ 0 60000 65536"/>
              <a:gd name="T21" fmla="*/ 0 w 207"/>
              <a:gd name="T22" fmla="*/ 0 h 1152"/>
              <a:gd name="T23" fmla="*/ 207 w 207"/>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7" h="1152">
                <a:moveTo>
                  <a:pt x="0" y="1152"/>
                </a:moveTo>
                <a:cubicBezTo>
                  <a:pt x="32" y="1072"/>
                  <a:pt x="70" y="978"/>
                  <a:pt x="96" y="912"/>
                </a:cubicBezTo>
                <a:cubicBezTo>
                  <a:pt x="122" y="846"/>
                  <a:pt x="140" y="810"/>
                  <a:pt x="158" y="754"/>
                </a:cubicBezTo>
                <a:cubicBezTo>
                  <a:pt x="176" y="698"/>
                  <a:pt x="199" y="635"/>
                  <a:pt x="203" y="573"/>
                </a:cubicBezTo>
                <a:cubicBezTo>
                  <a:pt x="207" y="511"/>
                  <a:pt x="198" y="445"/>
                  <a:pt x="181" y="381"/>
                </a:cubicBezTo>
                <a:cubicBezTo>
                  <a:pt x="164" y="317"/>
                  <a:pt x="132" y="252"/>
                  <a:pt x="102" y="189"/>
                </a:cubicBezTo>
                <a:cubicBezTo>
                  <a:pt x="72" y="126"/>
                  <a:pt x="21" y="40"/>
                  <a:pt x="0" y="0"/>
                </a:cubicBezTo>
              </a:path>
            </a:pathLst>
          </a:custGeom>
          <a:noFill/>
          <a:ln w="12700"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3" name="Line 50"/>
          <p:cNvSpPr>
            <a:spLocks noChangeShapeType="1"/>
          </p:cNvSpPr>
          <p:nvPr/>
        </p:nvSpPr>
        <p:spPr bwMode="auto">
          <a:xfrm>
            <a:off x="3886200" y="1162050"/>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4" name="Line 51"/>
          <p:cNvSpPr>
            <a:spLocks noChangeShapeType="1"/>
          </p:cNvSpPr>
          <p:nvPr/>
        </p:nvSpPr>
        <p:spPr bwMode="auto">
          <a:xfrm>
            <a:off x="6124575" y="1162050"/>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5" name="Line 52"/>
          <p:cNvSpPr>
            <a:spLocks noChangeShapeType="1"/>
          </p:cNvSpPr>
          <p:nvPr/>
        </p:nvSpPr>
        <p:spPr bwMode="auto">
          <a:xfrm>
            <a:off x="8001000" y="1162050"/>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6" name="Line 53"/>
          <p:cNvSpPr>
            <a:spLocks noChangeShapeType="1"/>
          </p:cNvSpPr>
          <p:nvPr/>
        </p:nvSpPr>
        <p:spPr bwMode="auto">
          <a:xfrm flipV="1">
            <a:off x="3886200" y="5062538"/>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7" name="Line 54"/>
          <p:cNvSpPr>
            <a:spLocks noChangeShapeType="1"/>
          </p:cNvSpPr>
          <p:nvPr/>
        </p:nvSpPr>
        <p:spPr bwMode="auto">
          <a:xfrm flipV="1">
            <a:off x="6124575" y="5048250"/>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8" name="Line 55"/>
          <p:cNvSpPr>
            <a:spLocks noChangeShapeType="1"/>
          </p:cNvSpPr>
          <p:nvPr/>
        </p:nvSpPr>
        <p:spPr bwMode="auto">
          <a:xfrm flipV="1">
            <a:off x="8001000" y="5048250"/>
            <a:ext cx="0" cy="38100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9" name="Line 58"/>
          <p:cNvSpPr>
            <a:spLocks noChangeShapeType="1"/>
          </p:cNvSpPr>
          <p:nvPr/>
        </p:nvSpPr>
        <p:spPr bwMode="auto">
          <a:xfrm rot="-3369351">
            <a:off x="6657975" y="3219450"/>
            <a:ext cx="457200" cy="0"/>
          </a:xfrm>
          <a:prstGeom prst="line">
            <a:avLst/>
          </a:prstGeom>
          <a:noFill/>
          <a:ln w="635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240" name="Line 59"/>
          <p:cNvSpPr>
            <a:spLocks noChangeShapeType="1"/>
          </p:cNvSpPr>
          <p:nvPr/>
        </p:nvSpPr>
        <p:spPr bwMode="auto">
          <a:xfrm rot="-6932119">
            <a:off x="6276975" y="3219450"/>
            <a:ext cx="457200" cy="0"/>
          </a:xfrm>
          <a:prstGeom prst="line">
            <a:avLst/>
          </a:prstGeom>
          <a:noFill/>
          <a:ln w="635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241" name="Freeform 82"/>
          <p:cNvSpPr>
            <a:spLocks/>
          </p:cNvSpPr>
          <p:nvPr/>
        </p:nvSpPr>
        <p:spPr bwMode="auto">
          <a:xfrm>
            <a:off x="6192838" y="1533525"/>
            <a:ext cx="303212" cy="3538538"/>
          </a:xfrm>
          <a:custGeom>
            <a:avLst/>
            <a:gdLst>
              <a:gd name="T0" fmla="*/ 2147483647 w 164"/>
              <a:gd name="T1" fmla="*/ 0 h 2160"/>
              <a:gd name="T2" fmla="*/ 2147483647 w 164"/>
              <a:gd name="T3" fmla="*/ 2147483647 h 2160"/>
              <a:gd name="T4" fmla="*/ 2147483647 w 164"/>
              <a:gd name="T5" fmla="*/ 2147483647 h 2160"/>
              <a:gd name="T6" fmla="*/ 2147483647 w 164"/>
              <a:gd name="T7" fmla="*/ 2147483647 h 2160"/>
              <a:gd name="T8" fmla="*/ 2147483647 w 164"/>
              <a:gd name="T9" fmla="*/ 2147483647 h 2160"/>
              <a:gd name="T10" fmla="*/ 2147483647 w 164"/>
              <a:gd name="T11" fmla="*/ 2147483647 h 2160"/>
              <a:gd name="T12" fmla="*/ 2147483647 w 164"/>
              <a:gd name="T13" fmla="*/ 2147483647 h 2160"/>
              <a:gd name="T14" fmla="*/ 2147483647 w 164"/>
              <a:gd name="T15" fmla="*/ 2147483647 h 2160"/>
              <a:gd name="T16" fmla="*/ 2147483647 w 164"/>
              <a:gd name="T17" fmla="*/ 2147483647 h 2160"/>
              <a:gd name="T18" fmla="*/ 2147483647 w 164"/>
              <a:gd name="T19" fmla="*/ 2147483647 h 2160"/>
              <a:gd name="T20" fmla="*/ 2147483647 w 164"/>
              <a:gd name="T21" fmla="*/ 2147483647 h 2160"/>
              <a:gd name="T22" fmla="*/ 2147483647 w 164"/>
              <a:gd name="T23" fmla="*/ 2147483647 h 2160"/>
              <a:gd name="T24" fmla="*/ 2147483647 w 164"/>
              <a:gd name="T25" fmla="*/ 2147483647 h 2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4"/>
              <a:gd name="T40" fmla="*/ 0 h 2160"/>
              <a:gd name="T41" fmla="*/ 164 w 164"/>
              <a:gd name="T42" fmla="*/ 2160 h 2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4" h="2160">
                <a:moveTo>
                  <a:pt x="101" y="0"/>
                </a:moveTo>
                <a:cubicBezTo>
                  <a:pt x="85" y="52"/>
                  <a:pt x="69" y="104"/>
                  <a:pt x="53" y="144"/>
                </a:cubicBezTo>
                <a:cubicBezTo>
                  <a:pt x="37" y="184"/>
                  <a:pt x="0" y="195"/>
                  <a:pt x="5" y="240"/>
                </a:cubicBezTo>
                <a:cubicBezTo>
                  <a:pt x="10" y="285"/>
                  <a:pt x="61" y="355"/>
                  <a:pt x="84" y="412"/>
                </a:cubicBezTo>
                <a:cubicBezTo>
                  <a:pt x="107" y="469"/>
                  <a:pt x="130" y="523"/>
                  <a:pt x="141" y="582"/>
                </a:cubicBezTo>
                <a:cubicBezTo>
                  <a:pt x="152" y="641"/>
                  <a:pt x="164" y="705"/>
                  <a:pt x="149" y="768"/>
                </a:cubicBezTo>
                <a:cubicBezTo>
                  <a:pt x="134" y="831"/>
                  <a:pt x="77" y="896"/>
                  <a:pt x="53" y="960"/>
                </a:cubicBezTo>
                <a:cubicBezTo>
                  <a:pt x="29" y="1024"/>
                  <a:pt x="5" y="1096"/>
                  <a:pt x="5" y="1152"/>
                </a:cubicBezTo>
                <a:cubicBezTo>
                  <a:pt x="5" y="1208"/>
                  <a:pt x="29" y="1240"/>
                  <a:pt x="53" y="1296"/>
                </a:cubicBezTo>
                <a:cubicBezTo>
                  <a:pt x="77" y="1352"/>
                  <a:pt x="141" y="1416"/>
                  <a:pt x="149" y="1488"/>
                </a:cubicBezTo>
                <a:cubicBezTo>
                  <a:pt x="157" y="1560"/>
                  <a:pt x="125" y="1648"/>
                  <a:pt x="101" y="1728"/>
                </a:cubicBezTo>
                <a:cubicBezTo>
                  <a:pt x="77" y="1808"/>
                  <a:pt x="5" y="1896"/>
                  <a:pt x="5" y="1968"/>
                </a:cubicBezTo>
                <a:cubicBezTo>
                  <a:pt x="5" y="2040"/>
                  <a:pt x="53" y="2100"/>
                  <a:pt x="101" y="2160"/>
                </a:cubicBezTo>
              </a:path>
            </a:pathLst>
          </a:custGeom>
          <a:noFill/>
          <a:ln w="12700"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2" name="Freeform 83"/>
          <p:cNvSpPr>
            <a:spLocks/>
          </p:cNvSpPr>
          <p:nvPr/>
        </p:nvSpPr>
        <p:spPr bwMode="auto">
          <a:xfrm flipH="1">
            <a:off x="5748339" y="1552576"/>
            <a:ext cx="331787" cy="3509963"/>
          </a:xfrm>
          <a:custGeom>
            <a:avLst/>
            <a:gdLst>
              <a:gd name="T0" fmla="*/ 2147483647 w 164"/>
              <a:gd name="T1" fmla="*/ 0 h 2160"/>
              <a:gd name="T2" fmla="*/ 2147483647 w 164"/>
              <a:gd name="T3" fmla="*/ 2147483647 h 2160"/>
              <a:gd name="T4" fmla="*/ 2147483647 w 164"/>
              <a:gd name="T5" fmla="*/ 2147483647 h 2160"/>
              <a:gd name="T6" fmla="*/ 2147483647 w 164"/>
              <a:gd name="T7" fmla="*/ 2147483647 h 2160"/>
              <a:gd name="T8" fmla="*/ 2147483647 w 164"/>
              <a:gd name="T9" fmla="*/ 2147483647 h 2160"/>
              <a:gd name="T10" fmla="*/ 2147483647 w 164"/>
              <a:gd name="T11" fmla="*/ 2147483647 h 2160"/>
              <a:gd name="T12" fmla="*/ 2147483647 w 164"/>
              <a:gd name="T13" fmla="*/ 2147483647 h 2160"/>
              <a:gd name="T14" fmla="*/ 2147483647 w 164"/>
              <a:gd name="T15" fmla="*/ 2147483647 h 2160"/>
              <a:gd name="T16" fmla="*/ 2147483647 w 164"/>
              <a:gd name="T17" fmla="*/ 2147483647 h 2160"/>
              <a:gd name="T18" fmla="*/ 2147483647 w 164"/>
              <a:gd name="T19" fmla="*/ 2147483647 h 2160"/>
              <a:gd name="T20" fmla="*/ 2147483647 w 164"/>
              <a:gd name="T21" fmla="*/ 2147483647 h 2160"/>
              <a:gd name="T22" fmla="*/ 2147483647 w 164"/>
              <a:gd name="T23" fmla="*/ 2147483647 h 2160"/>
              <a:gd name="T24" fmla="*/ 2147483647 w 164"/>
              <a:gd name="T25" fmla="*/ 2147483647 h 2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4"/>
              <a:gd name="T40" fmla="*/ 0 h 2160"/>
              <a:gd name="T41" fmla="*/ 164 w 164"/>
              <a:gd name="T42" fmla="*/ 2160 h 2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4" h="2160">
                <a:moveTo>
                  <a:pt x="101" y="0"/>
                </a:moveTo>
                <a:cubicBezTo>
                  <a:pt x="85" y="52"/>
                  <a:pt x="69" y="104"/>
                  <a:pt x="53" y="144"/>
                </a:cubicBezTo>
                <a:cubicBezTo>
                  <a:pt x="37" y="184"/>
                  <a:pt x="0" y="195"/>
                  <a:pt x="5" y="240"/>
                </a:cubicBezTo>
                <a:cubicBezTo>
                  <a:pt x="10" y="285"/>
                  <a:pt x="61" y="355"/>
                  <a:pt x="84" y="412"/>
                </a:cubicBezTo>
                <a:cubicBezTo>
                  <a:pt x="107" y="469"/>
                  <a:pt x="130" y="523"/>
                  <a:pt x="141" y="582"/>
                </a:cubicBezTo>
                <a:cubicBezTo>
                  <a:pt x="152" y="641"/>
                  <a:pt x="164" y="705"/>
                  <a:pt x="149" y="768"/>
                </a:cubicBezTo>
                <a:cubicBezTo>
                  <a:pt x="134" y="831"/>
                  <a:pt x="77" y="896"/>
                  <a:pt x="53" y="960"/>
                </a:cubicBezTo>
                <a:cubicBezTo>
                  <a:pt x="29" y="1024"/>
                  <a:pt x="5" y="1096"/>
                  <a:pt x="5" y="1152"/>
                </a:cubicBezTo>
                <a:cubicBezTo>
                  <a:pt x="5" y="1208"/>
                  <a:pt x="29" y="1240"/>
                  <a:pt x="53" y="1296"/>
                </a:cubicBezTo>
                <a:cubicBezTo>
                  <a:pt x="77" y="1352"/>
                  <a:pt x="141" y="1416"/>
                  <a:pt x="149" y="1488"/>
                </a:cubicBezTo>
                <a:cubicBezTo>
                  <a:pt x="157" y="1560"/>
                  <a:pt x="125" y="1648"/>
                  <a:pt x="101" y="1728"/>
                </a:cubicBezTo>
                <a:cubicBezTo>
                  <a:pt x="77" y="1808"/>
                  <a:pt x="5" y="1896"/>
                  <a:pt x="5" y="1968"/>
                </a:cubicBezTo>
                <a:cubicBezTo>
                  <a:pt x="5" y="2040"/>
                  <a:pt x="53" y="2100"/>
                  <a:pt x="101" y="2160"/>
                </a:cubicBezTo>
              </a:path>
            </a:pathLst>
          </a:custGeom>
          <a:noFill/>
          <a:ln w="12700"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3" name="Oval 84"/>
          <p:cNvSpPr>
            <a:spLocks noChangeArrowheads="1"/>
          </p:cNvSpPr>
          <p:nvPr/>
        </p:nvSpPr>
        <p:spPr bwMode="auto">
          <a:xfrm>
            <a:off x="7848600" y="20764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4" name="Oval 85"/>
          <p:cNvSpPr>
            <a:spLocks noChangeArrowheads="1"/>
          </p:cNvSpPr>
          <p:nvPr/>
        </p:nvSpPr>
        <p:spPr bwMode="auto">
          <a:xfrm>
            <a:off x="7848600" y="23812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5" name="Oval 86"/>
          <p:cNvSpPr>
            <a:spLocks noChangeArrowheads="1"/>
          </p:cNvSpPr>
          <p:nvPr/>
        </p:nvSpPr>
        <p:spPr bwMode="auto">
          <a:xfrm>
            <a:off x="7848600" y="32194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6" name="Oval 87"/>
          <p:cNvSpPr>
            <a:spLocks noChangeArrowheads="1"/>
          </p:cNvSpPr>
          <p:nvPr/>
        </p:nvSpPr>
        <p:spPr bwMode="auto">
          <a:xfrm>
            <a:off x="7848600" y="36004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7" name="Oval 88"/>
          <p:cNvSpPr>
            <a:spLocks noChangeArrowheads="1"/>
          </p:cNvSpPr>
          <p:nvPr/>
        </p:nvSpPr>
        <p:spPr bwMode="auto">
          <a:xfrm>
            <a:off x="7848600" y="42100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8" name="Oval 89"/>
          <p:cNvSpPr>
            <a:spLocks noChangeArrowheads="1"/>
          </p:cNvSpPr>
          <p:nvPr/>
        </p:nvSpPr>
        <p:spPr bwMode="auto">
          <a:xfrm>
            <a:off x="7848600" y="26098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49" name="Oval 90"/>
          <p:cNvSpPr>
            <a:spLocks noChangeArrowheads="1"/>
          </p:cNvSpPr>
          <p:nvPr/>
        </p:nvSpPr>
        <p:spPr bwMode="auto">
          <a:xfrm>
            <a:off x="7848600" y="29146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50" name="Oval 91"/>
          <p:cNvSpPr>
            <a:spLocks noChangeArrowheads="1"/>
          </p:cNvSpPr>
          <p:nvPr/>
        </p:nvSpPr>
        <p:spPr bwMode="auto">
          <a:xfrm>
            <a:off x="7848600" y="3829050"/>
            <a:ext cx="304800" cy="152400"/>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solidFill>
                <a:schemeClr val="bg1"/>
              </a:solidFill>
              <a:latin typeface="Arial" panose="020B0604020202020204" pitchFamily="34" charset="0"/>
            </a:endParaRPr>
          </a:p>
        </p:txBody>
      </p:sp>
      <p:sp>
        <p:nvSpPr>
          <p:cNvPr id="9251" name="Freeform 92"/>
          <p:cNvSpPr>
            <a:spLocks/>
          </p:cNvSpPr>
          <p:nvPr/>
        </p:nvSpPr>
        <p:spPr bwMode="auto">
          <a:xfrm>
            <a:off x="8458200" y="3063876"/>
            <a:ext cx="381000" cy="155575"/>
          </a:xfrm>
          <a:custGeom>
            <a:avLst/>
            <a:gdLst>
              <a:gd name="T0" fmla="*/ 0 w 240"/>
              <a:gd name="T1" fmla="*/ 2147483647 h 98"/>
              <a:gd name="T2" fmla="*/ 2147483647 w 240"/>
              <a:gd name="T3" fmla="*/ 2147483647 h 98"/>
              <a:gd name="T4" fmla="*/ 2147483647 w 240"/>
              <a:gd name="T5" fmla="*/ 2147483647 h 98"/>
              <a:gd name="T6" fmla="*/ 2147483647 w 240"/>
              <a:gd name="T7" fmla="*/ 2147483647 h 98"/>
              <a:gd name="T8" fmla="*/ 2147483647 w 240"/>
              <a:gd name="T9" fmla="*/ 2147483647 h 98"/>
              <a:gd name="T10" fmla="*/ 0 60000 65536"/>
              <a:gd name="T11" fmla="*/ 0 60000 65536"/>
              <a:gd name="T12" fmla="*/ 0 60000 65536"/>
              <a:gd name="T13" fmla="*/ 0 60000 65536"/>
              <a:gd name="T14" fmla="*/ 0 60000 65536"/>
              <a:gd name="T15" fmla="*/ 0 w 240"/>
              <a:gd name="T16" fmla="*/ 0 h 98"/>
              <a:gd name="T17" fmla="*/ 240 w 240"/>
              <a:gd name="T18" fmla="*/ 98 h 98"/>
            </a:gdLst>
            <a:ahLst/>
            <a:cxnLst>
              <a:cxn ang="T10">
                <a:pos x="T0" y="T1"/>
              </a:cxn>
              <a:cxn ang="T11">
                <a:pos x="T2" y="T3"/>
              </a:cxn>
              <a:cxn ang="T12">
                <a:pos x="T4" y="T5"/>
              </a:cxn>
              <a:cxn ang="T13">
                <a:pos x="T6" y="T7"/>
              </a:cxn>
              <a:cxn ang="T14">
                <a:pos x="T8" y="T9"/>
              </a:cxn>
            </a:cxnLst>
            <a:rect l="T15" t="T16" r="T17" b="T18"/>
            <a:pathLst>
              <a:path w="240" h="98">
                <a:moveTo>
                  <a:pt x="0" y="98"/>
                </a:moveTo>
                <a:cubicBezTo>
                  <a:pt x="7" y="89"/>
                  <a:pt x="26" y="60"/>
                  <a:pt x="42" y="44"/>
                </a:cubicBezTo>
                <a:cubicBezTo>
                  <a:pt x="58" y="28"/>
                  <a:pt x="72" y="4"/>
                  <a:pt x="96" y="2"/>
                </a:cubicBezTo>
                <a:cubicBezTo>
                  <a:pt x="120" y="0"/>
                  <a:pt x="165" y="17"/>
                  <a:pt x="189" y="33"/>
                </a:cubicBezTo>
                <a:cubicBezTo>
                  <a:pt x="213" y="49"/>
                  <a:pt x="230" y="84"/>
                  <a:pt x="240" y="98"/>
                </a:cubicBezTo>
              </a:path>
            </a:pathLst>
          </a:custGeom>
          <a:noFill/>
          <a:ln w="38100">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52" name="Text Box 73"/>
          <p:cNvSpPr txBox="1">
            <a:spLocks noChangeArrowheads="1"/>
          </p:cNvSpPr>
          <p:nvPr/>
        </p:nvSpPr>
        <p:spPr bwMode="auto">
          <a:xfrm>
            <a:off x="4352925" y="3781425"/>
            <a:ext cx="121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a:solidFill>
                  <a:schemeClr val="bg1"/>
                </a:solidFill>
                <a:latin typeface="Arial" panose="020B0604020202020204" pitchFamily="34" charset="0"/>
              </a:rPr>
              <a:t>Global Buckling</a:t>
            </a:r>
          </a:p>
        </p:txBody>
      </p:sp>
      <p:sp>
        <p:nvSpPr>
          <p:cNvPr id="9253" name="Text Box 74"/>
          <p:cNvSpPr txBox="1">
            <a:spLocks noChangeArrowheads="1"/>
          </p:cNvSpPr>
          <p:nvPr/>
        </p:nvSpPr>
        <p:spPr bwMode="auto">
          <a:xfrm>
            <a:off x="6467475" y="3767139"/>
            <a:ext cx="12192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a:solidFill>
                  <a:schemeClr val="bg1"/>
                </a:solidFill>
                <a:latin typeface="Arial" panose="020B0604020202020204" pitchFamily="34" charset="0"/>
              </a:rPr>
              <a:t>Local Flange Buckling</a:t>
            </a:r>
          </a:p>
        </p:txBody>
      </p:sp>
      <p:sp>
        <p:nvSpPr>
          <p:cNvPr id="9254" name="Text Box 75"/>
          <p:cNvSpPr txBox="1">
            <a:spLocks noChangeArrowheads="1"/>
          </p:cNvSpPr>
          <p:nvPr/>
        </p:nvSpPr>
        <p:spPr bwMode="auto">
          <a:xfrm>
            <a:off x="8305800" y="3771900"/>
            <a:ext cx="1219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a:solidFill>
                  <a:schemeClr val="bg1"/>
                </a:solidFill>
                <a:latin typeface="Arial" panose="020B0604020202020204" pitchFamily="34" charset="0"/>
              </a:rPr>
              <a:t>Local Web Buckling</a:t>
            </a:r>
          </a:p>
        </p:txBody>
      </p:sp>
      <p:sp>
        <p:nvSpPr>
          <p:cNvPr id="51" name="Slide Number Placeholder 50"/>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9F52E7F-A9BA-43AA-9A79-41577B13FFE7}" type="slidenum">
              <a:rPr lang="en-US" altLang="en-US" sz="1200">
                <a:solidFill>
                  <a:srgbClr val="BCBCBC"/>
                </a:solidFill>
              </a:rPr>
              <a:pPr/>
              <a:t>6</a:t>
            </a:fld>
            <a:endParaRPr lang="en-US" altLang="en-US" sz="1200">
              <a:solidFill>
                <a:srgbClr val="BCBCBC"/>
              </a:solidFill>
            </a:endParaRPr>
          </a:p>
        </p:txBody>
      </p:sp>
      <p:sp>
        <p:nvSpPr>
          <p:cNvPr id="52" name="Footer Placeholder 51"/>
          <p:cNvSpPr>
            <a:spLocks noGrp="1"/>
          </p:cNvSpPr>
          <p:nvPr>
            <p:ph type="ftr" sz="quarter" idx="10"/>
          </p:nvPr>
        </p:nvSpPr>
        <p:spPr/>
        <p:txBody>
          <a:bodyPr/>
          <a:lstStyle/>
          <a:p>
            <a:pPr>
              <a:defRPr/>
            </a:pPr>
            <a:r>
              <a:rPr lang="en-US"/>
              <a:t>Compression Module</a:t>
            </a:r>
            <a:endParaRPr lang="en-US" dirty="0"/>
          </a:p>
        </p:txBody>
      </p:sp>
      <p:sp>
        <p:nvSpPr>
          <p:cNvPr id="9257" name="Line 54"/>
          <p:cNvSpPr>
            <a:spLocks noChangeShapeType="1"/>
          </p:cNvSpPr>
          <p:nvPr/>
        </p:nvSpPr>
        <p:spPr bwMode="auto">
          <a:xfrm>
            <a:off x="3868738" y="1544638"/>
            <a:ext cx="0" cy="3543300"/>
          </a:xfrm>
          <a:prstGeom prst="line">
            <a:avLst/>
          </a:prstGeom>
          <a:noFill/>
          <a:ln w="12700">
            <a:solidFill>
              <a:schemeClr val="bg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58" name="Line 55"/>
          <p:cNvSpPr>
            <a:spLocks noChangeShapeType="1"/>
          </p:cNvSpPr>
          <p:nvPr/>
        </p:nvSpPr>
        <p:spPr bwMode="auto">
          <a:xfrm>
            <a:off x="3919538" y="1547813"/>
            <a:ext cx="0" cy="3524250"/>
          </a:xfrm>
          <a:prstGeom prst="line">
            <a:avLst/>
          </a:prstGeom>
          <a:noFill/>
          <a:ln w="12700">
            <a:solidFill>
              <a:schemeClr val="bg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8"/>
          <p:cNvSpPr txBox="1">
            <a:spLocks noChangeArrowheads="1"/>
          </p:cNvSpPr>
          <p:nvPr/>
        </p:nvSpPr>
        <p:spPr bwMode="auto">
          <a:xfrm>
            <a:off x="1970088" y="720726"/>
            <a:ext cx="8140700" cy="3292475"/>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a:solidFill>
                  <a:srgbClr val="FF0000"/>
                </a:solidFill>
              </a:rPr>
              <a:t>INSERT INFORMATION: FAILURE MODES</a:t>
            </a:r>
          </a:p>
          <a:p>
            <a:r>
              <a:rPr lang="en-US" altLang="en-US" sz="3600" i="1">
                <a:solidFill>
                  <a:srgbClr val="FF0000"/>
                </a:solidFill>
              </a:rPr>
              <a:t>AISC WET Columns Slide Show</a:t>
            </a:r>
          </a:p>
          <a:p>
            <a:endParaRPr lang="en-US" altLang="en-US" sz="3600">
              <a:solidFill>
                <a:srgbClr val="FF0000"/>
              </a:solidFill>
            </a:endParaRPr>
          </a:p>
          <a:p>
            <a:r>
              <a:rPr lang="en-US" altLang="en-US" sz="3600">
                <a:solidFill>
                  <a:srgbClr val="FF0000"/>
                </a:solidFill>
              </a:rPr>
              <a:t>Video: </a:t>
            </a:r>
          </a:p>
          <a:p>
            <a:r>
              <a:rPr lang="en-US" altLang="en-US" sz="2800" i="1">
                <a:solidFill>
                  <a:srgbClr val="FF0000"/>
                </a:solidFill>
              </a:rPr>
              <a:t>AISC: The Behavior of Columns</a:t>
            </a:r>
          </a:p>
        </p:txBody>
      </p:sp>
      <p:grpSp>
        <p:nvGrpSpPr>
          <p:cNvPr id="10243" name="Group 5"/>
          <p:cNvGrpSpPr>
            <a:grpSpLocks/>
          </p:cNvGrpSpPr>
          <p:nvPr/>
        </p:nvGrpSpPr>
        <p:grpSpPr bwMode="auto">
          <a:xfrm>
            <a:off x="6940550" y="3505200"/>
            <a:ext cx="3727450" cy="3352800"/>
            <a:chOff x="762000" y="217371"/>
            <a:chExt cx="8077199" cy="6412029"/>
          </a:xfrm>
        </p:grpSpPr>
        <p:sp>
          <p:nvSpPr>
            <p:cNvPr id="10246"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0247" name="Picture 7"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9D974D0-ABA5-4145-AEA1-056A9BE7DBFA}" type="slidenum">
              <a:rPr lang="en-US" altLang="en-US" sz="1200">
                <a:solidFill>
                  <a:srgbClr val="BCBCBC"/>
                </a:solidFill>
              </a:rPr>
              <a:pPr/>
              <a:t>7</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8"/>
          <p:cNvSpPr txBox="1">
            <a:spLocks noChangeArrowheads="1"/>
          </p:cNvSpPr>
          <p:nvPr/>
        </p:nvSpPr>
        <p:spPr bwMode="auto">
          <a:xfrm>
            <a:off x="1970088" y="735014"/>
            <a:ext cx="8140700" cy="4586287"/>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dirty="0">
                <a:solidFill>
                  <a:srgbClr val="FF0000"/>
                </a:solidFill>
              </a:rPr>
              <a:t>INSERT INFORMATION: FAILURE MODES</a:t>
            </a:r>
          </a:p>
          <a:p>
            <a:endParaRPr lang="en-US" altLang="en-US" sz="3600" dirty="0">
              <a:solidFill>
                <a:srgbClr val="FF0000"/>
              </a:solidFill>
            </a:endParaRPr>
          </a:p>
          <a:p>
            <a:r>
              <a:rPr lang="en-US" altLang="en-US" sz="3600" dirty="0">
                <a:solidFill>
                  <a:srgbClr val="FF0000"/>
                </a:solidFill>
              </a:rPr>
              <a:t>Animations: </a:t>
            </a:r>
          </a:p>
          <a:p>
            <a:r>
              <a:rPr lang="en-US" altLang="en-US" sz="2800" i="1" dirty="0">
                <a:solidFill>
                  <a:srgbClr val="FF0000"/>
                </a:solidFill>
              </a:rPr>
              <a:t>AISC WET: Column Buckling, Local Buckling</a:t>
            </a:r>
          </a:p>
          <a:p>
            <a:r>
              <a:rPr lang="en-US" altLang="en-US" sz="3600" dirty="0">
                <a:solidFill>
                  <a:srgbClr val="FF0000"/>
                </a:solidFill>
              </a:rPr>
              <a:t>Demonstrations:</a:t>
            </a:r>
            <a:r>
              <a:rPr lang="en-US" altLang="en-US" sz="3600" i="1" dirty="0">
                <a:solidFill>
                  <a:srgbClr val="FF0000"/>
                </a:solidFill>
              </a:rPr>
              <a:t>  </a:t>
            </a:r>
          </a:p>
          <a:p>
            <a:r>
              <a:rPr lang="en-US" altLang="en-US" sz="2800" i="1" dirty="0">
                <a:solidFill>
                  <a:srgbClr val="FF0000"/>
                </a:solidFill>
              </a:rPr>
              <a:t>AISC </a:t>
            </a:r>
            <a:r>
              <a:rPr lang="en-US" altLang="en-US" sz="2800" i="1">
                <a:solidFill>
                  <a:srgbClr val="FF0000"/>
                </a:solidFill>
              </a:rPr>
              <a:t>Educator Forum:</a:t>
            </a:r>
            <a:endParaRPr lang="en-US" altLang="en-US" sz="2800" i="1" dirty="0">
              <a:solidFill>
                <a:srgbClr val="FF0000"/>
              </a:solidFill>
            </a:endParaRPr>
          </a:p>
          <a:p>
            <a:r>
              <a:rPr lang="en-US" altLang="en-US" sz="2800" i="1" dirty="0">
                <a:solidFill>
                  <a:srgbClr val="FF0000"/>
                </a:solidFill>
              </a:rPr>
              <a:t>	PaperColumn_Liu.PDF, 	Buckle_Bracing_Civjan.PDF</a:t>
            </a:r>
          </a:p>
        </p:txBody>
      </p:sp>
      <p:grpSp>
        <p:nvGrpSpPr>
          <p:cNvPr id="11267" name="Group 5"/>
          <p:cNvGrpSpPr>
            <a:grpSpLocks/>
          </p:cNvGrpSpPr>
          <p:nvPr/>
        </p:nvGrpSpPr>
        <p:grpSpPr bwMode="auto">
          <a:xfrm>
            <a:off x="7564438" y="3727450"/>
            <a:ext cx="3103562" cy="3130550"/>
            <a:chOff x="762000" y="-304800"/>
            <a:chExt cx="7924800" cy="7162800"/>
          </a:xfrm>
        </p:grpSpPr>
        <p:pic>
          <p:nvPicPr>
            <p:cNvPr id="11270" name="Picture 2" descr="C:\Documents and Settings\David Fortin\Local Settings\Temporary Internet Files\Content.IE5\05AVGDUF\MCj043256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71628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9"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059BD5C-206F-4318-B155-33303112222C}" type="slidenum">
              <a:rPr lang="en-US" altLang="en-US" sz="1200">
                <a:solidFill>
                  <a:srgbClr val="BCBCBC"/>
                </a:solidFill>
              </a:rPr>
              <a:pPr/>
              <a:t>8</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Compression Module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8"/>
          <p:cNvSpPr txBox="1">
            <a:spLocks noChangeArrowheads="1"/>
          </p:cNvSpPr>
          <p:nvPr/>
        </p:nvSpPr>
        <p:spPr bwMode="auto">
          <a:xfrm>
            <a:off x="1970088" y="731838"/>
            <a:ext cx="8140700" cy="4648200"/>
          </a:xfrm>
          <a:prstGeom prst="rect">
            <a:avLst/>
          </a:prstGeom>
          <a:solidFill>
            <a:schemeClr val="tx1"/>
          </a:solidFill>
          <a:ln w="38100">
            <a:solidFill>
              <a:schemeClr val="bg1"/>
            </a:solidFill>
            <a:bevel/>
            <a:headEnd/>
            <a:tailEnd/>
          </a:ln>
        </p:spPr>
        <p:txBody>
          <a:bodyPr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dirty="0">
                <a:solidFill>
                  <a:srgbClr val="FF0000"/>
                </a:solidFill>
              </a:rPr>
              <a:t>INSERT INFORMATION: </a:t>
            </a:r>
          </a:p>
          <a:p>
            <a:r>
              <a:rPr lang="en-US" altLang="en-US" sz="3600" dirty="0">
                <a:solidFill>
                  <a:srgbClr val="FF0000"/>
                </a:solidFill>
              </a:rPr>
              <a:t>Sample AISC Tables</a:t>
            </a:r>
          </a:p>
          <a:p>
            <a:r>
              <a:rPr lang="en-US" altLang="en-US" sz="2800" i="1" dirty="0">
                <a:solidFill>
                  <a:srgbClr val="FF0000"/>
                </a:solidFill>
              </a:rPr>
              <a:t>Table_4-1_pp16-17.PDF</a:t>
            </a:r>
          </a:p>
          <a:p>
            <a:r>
              <a:rPr lang="en-US" altLang="en-US" sz="2800" i="1" dirty="0">
                <a:solidFill>
                  <a:srgbClr val="FF0000"/>
                </a:solidFill>
              </a:rPr>
              <a:t>Table_4-8_pp145.PDF</a:t>
            </a:r>
          </a:p>
          <a:p>
            <a:r>
              <a:rPr lang="en-US" altLang="en-US" sz="2800" i="1" dirty="0">
                <a:solidFill>
                  <a:srgbClr val="FF0000"/>
                </a:solidFill>
              </a:rPr>
              <a:t>Table_4-9_pp157.PDF</a:t>
            </a:r>
          </a:p>
          <a:p>
            <a:r>
              <a:rPr lang="en-US" altLang="en-US" sz="2800" i="1" dirty="0">
                <a:solidFill>
                  <a:srgbClr val="FF0000"/>
                </a:solidFill>
              </a:rPr>
              <a:t>Table_4-10_pp170.PDF</a:t>
            </a:r>
          </a:p>
          <a:p>
            <a:r>
              <a:rPr lang="en-US" altLang="en-US" sz="2800" i="1" dirty="0">
                <a:solidFill>
                  <a:srgbClr val="FF0000"/>
                </a:solidFill>
              </a:rPr>
              <a:t>Table_4-11_pp188.PDF</a:t>
            </a:r>
          </a:p>
          <a:p>
            <a:r>
              <a:rPr lang="en-US" altLang="en-US" sz="2800" i="1" dirty="0">
                <a:solidFill>
                  <a:srgbClr val="FF0000"/>
                </a:solidFill>
              </a:rPr>
              <a:t>Table_4-11_pp195.PDF</a:t>
            </a:r>
          </a:p>
          <a:p>
            <a:r>
              <a:rPr lang="en-US" altLang="en-US" sz="2800" i="1" dirty="0">
                <a:solidFill>
                  <a:srgbClr val="FF0000"/>
                </a:solidFill>
              </a:rPr>
              <a:t>Table_4-13_pp227.PDF</a:t>
            </a:r>
          </a:p>
          <a:p>
            <a:r>
              <a:rPr lang="en-US" altLang="en-US" sz="2800" i="1" dirty="0">
                <a:solidFill>
                  <a:srgbClr val="FF0000"/>
                </a:solidFill>
              </a:rPr>
              <a:t>Table_4-14_pp228-232.PDF</a:t>
            </a:r>
          </a:p>
        </p:txBody>
      </p:sp>
      <p:grpSp>
        <p:nvGrpSpPr>
          <p:cNvPr id="12291" name="Group 5"/>
          <p:cNvGrpSpPr>
            <a:grpSpLocks/>
          </p:cNvGrpSpPr>
          <p:nvPr/>
        </p:nvGrpSpPr>
        <p:grpSpPr bwMode="auto">
          <a:xfrm>
            <a:off x="6940550" y="3315419"/>
            <a:ext cx="3727450" cy="3352800"/>
            <a:chOff x="762000" y="217371"/>
            <a:chExt cx="8077199" cy="6412029"/>
          </a:xfrm>
        </p:grpSpPr>
        <p:sp>
          <p:nvSpPr>
            <p:cNvPr id="12294"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2295" name="Picture 7"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0789BBA-0F6C-41EB-A01E-2866DB34980E}" type="slidenum">
              <a:rPr lang="en-US" altLang="en-US" sz="1200">
                <a:solidFill>
                  <a:srgbClr val="BCBCBC"/>
                </a:solidFill>
              </a:rPr>
              <a:pPr/>
              <a:t>9</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Module</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1490590133</TotalTime>
  <Pages>1237561</Pages>
  <Words>930</Words>
  <Application>Microsoft Office PowerPoint</Application>
  <PresentationFormat>Widescreen</PresentationFormat>
  <Paragraphs>164</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Book Antiqua</vt:lpstr>
      <vt:lpstr>Lucida Sans</vt:lpstr>
      <vt:lpstr>Symbol</vt:lpstr>
      <vt:lpstr>Times New Roman</vt:lpstr>
      <vt:lpstr>Wingdings</vt:lpstr>
      <vt:lpstr>Wingdings 2</vt:lpstr>
      <vt:lpstr>Wingdings 3</vt:lpstr>
      <vt:lpstr>Apex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1346190645</cp:revision>
  <cp:lastPrinted>2001-05-09T19:19:51Z</cp:lastPrinted>
  <dcterms:created xsi:type="dcterms:W3CDTF">1998-02-18T16:27:01Z</dcterms:created>
  <dcterms:modified xsi:type="dcterms:W3CDTF">2024-08-01T19:56:21Z</dcterms:modified>
</cp:coreProperties>
</file>